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handoutMasterIdLst>
    <p:handoutMasterId r:id="rId27"/>
  </p:handoutMasterIdLst>
  <p:sldIdLst>
    <p:sldId id="413" r:id="rId3"/>
    <p:sldId id="450" r:id="rId4"/>
    <p:sldId id="455" r:id="rId5"/>
    <p:sldId id="481" r:id="rId6"/>
    <p:sldId id="469" r:id="rId7"/>
    <p:sldId id="470" r:id="rId8"/>
    <p:sldId id="482" r:id="rId9"/>
    <p:sldId id="456" r:id="rId10"/>
    <p:sldId id="451" r:id="rId11"/>
    <p:sldId id="479" r:id="rId12"/>
    <p:sldId id="458" r:id="rId13"/>
    <p:sldId id="440" r:id="rId14"/>
    <p:sldId id="430" r:id="rId15"/>
    <p:sldId id="432" r:id="rId16"/>
    <p:sldId id="433" r:id="rId17"/>
    <p:sldId id="434" r:id="rId18"/>
    <p:sldId id="474" r:id="rId19"/>
    <p:sldId id="473" r:id="rId20"/>
    <p:sldId id="435" r:id="rId21"/>
    <p:sldId id="437" r:id="rId22"/>
    <p:sldId id="478" r:id="rId23"/>
    <p:sldId id="472" r:id="rId24"/>
    <p:sldId id="429" r:id="rId25"/>
  </p:sldIdLst>
  <p:sldSz cx="9144000" cy="6858000" type="screen4x3"/>
  <p:notesSz cx="6797675" cy="9926638"/>
  <p:defaultTextStyle>
    <a:defPPr>
      <a:defRPr lang="es-E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3984">
          <p15:clr>
            <a:srgbClr val="A4A3A4"/>
          </p15:clr>
        </p15:guide>
        <p15:guide id="2" orient="horz" pos="960">
          <p15:clr>
            <a:srgbClr val="A4A3A4"/>
          </p15:clr>
        </p15:guide>
        <p15:guide id="3" pos="2880">
          <p15:clr>
            <a:srgbClr val="A4A3A4"/>
          </p15:clr>
        </p15:guide>
        <p15:guide id="4" pos="336">
          <p15:clr>
            <a:srgbClr val="A4A3A4"/>
          </p15:clr>
        </p15:guide>
        <p15:guide id="5" pos="542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99"/>
    <a:srgbClr val="2D2DB9"/>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83103" autoAdjust="0"/>
  </p:normalViewPr>
  <p:slideViewPr>
    <p:cSldViewPr>
      <p:cViewPr varScale="1">
        <p:scale>
          <a:sx n="93" d="100"/>
          <a:sy n="93" d="100"/>
        </p:scale>
        <p:origin x="1326" y="90"/>
      </p:cViewPr>
      <p:guideLst>
        <p:guide orient="horz" pos="3984"/>
        <p:guide orient="horz" pos="960"/>
        <p:guide pos="2880"/>
        <p:guide pos="336"/>
        <p:guide pos="5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4182" y="-4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B78092A-BA7C-4727-B598-0CB9AC477B37}" type="datetimeFigureOut">
              <a:rPr lang="es-ES" smtClean="0"/>
              <a:pPr/>
              <a:t>15/11/2016</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1E27036-C0F0-472D-AD3D-DDE19A0827EA}" type="slidenum">
              <a:rPr lang="es-ES" smtClean="0"/>
              <a:pPr/>
              <a:t>‹Nº›</a:t>
            </a:fld>
            <a:endParaRPr lang="es-ES"/>
          </a:p>
        </p:txBody>
      </p:sp>
    </p:spTree>
    <p:extLst>
      <p:ext uri="{BB962C8B-B14F-4D97-AF65-F5344CB8AC3E}">
        <p14:creationId xmlns:p14="http://schemas.microsoft.com/office/powerpoint/2010/main" val="352692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819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19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819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B31DC79-6AD0-446E-B543-42A5B7308EAA}" type="slidenum">
              <a:rPr lang="es-ES"/>
              <a:pPr>
                <a:defRPr/>
              </a:pPr>
              <a:t>‹Nº›</a:t>
            </a:fld>
            <a:endParaRPr lang="es-ES"/>
          </a:p>
        </p:txBody>
      </p:sp>
    </p:spTree>
    <p:extLst>
      <p:ext uri="{BB962C8B-B14F-4D97-AF65-F5344CB8AC3E}">
        <p14:creationId xmlns:p14="http://schemas.microsoft.com/office/powerpoint/2010/main" val="1567304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defTabSz="447675" eaLnBrk="1" hangingPunct="1">
              <a:lnSpc>
                <a:spcPct val="130000"/>
              </a:lnSpc>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ES" sz="110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401686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dirty="0" smtClean="0">
                <a:latin typeface="Arial" pitchFamily="34" charset="0"/>
                <a:cs typeface="Arial" pitchFamily="34" charset="0"/>
              </a:rPr>
              <a:t>Artículo 6. Registros electrónicos de apoderamientos.</a:t>
            </a:r>
          </a:p>
          <a:p>
            <a:pPr marL="173038" lvl="1" indent="-180000" algn="just">
              <a:lnSpc>
                <a:spcPct val="100000"/>
              </a:lnSpc>
              <a:spcBef>
                <a:spcPts val="0"/>
              </a:spcBef>
              <a:spcAft>
                <a:spcPts val="0"/>
              </a:spcAft>
              <a:tabLst>
                <a:tab pos="173038" algn="l"/>
              </a:tabLst>
            </a:pPr>
            <a:r>
              <a:rPr lang="es-ES" sz="1050" dirty="0" smtClean="0">
                <a:latin typeface="Arial" pitchFamily="34" charset="0"/>
                <a:cs typeface="Arial" pitchFamily="34" charset="0"/>
              </a:rPr>
              <a:t>1.	</a:t>
            </a:r>
            <a:r>
              <a:rPr lang="es-ES" sz="1050" b="1" dirty="0" smtClean="0">
                <a:latin typeface="Arial" pitchFamily="34" charset="0"/>
                <a:cs typeface="Arial" pitchFamily="34" charset="0"/>
              </a:rPr>
              <a:t>La Administración General del Estado, las Comunidades Autónomas y las Entidades Locales dispondrán de un registro electrónico general de apoderamientos</a:t>
            </a:r>
            <a:r>
              <a:rPr lang="es-ES" sz="1050" dirty="0" smtClean="0">
                <a:latin typeface="Arial" pitchFamily="34" charset="0"/>
                <a:cs typeface="Arial" pitchFamily="34" charset="0"/>
              </a:rPr>
              <a:t>, en el que deberán inscribirse, al menos, los de carácter general otorgados apud acta, presencial o electrónicamente, por quien ostente la condición de interesado en un procedimiento administrativo a favor de representante, para actuar en su nombre ante las Administraciones Públicas. También deberá constar el bastanteo realizado del poder.</a:t>
            </a:r>
          </a:p>
          <a:p>
            <a:pPr marL="173038" lvl="1" algn="just">
              <a:lnSpc>
                <a:spcPct val="100000"/>
              </a:lnSpc>
              <a:spcBef>
                <a:spcPts val="0"/>
              </a:spcBef>
              <a:spcAft>
                <a:spcPts val="0"/>
              </a:spcAft>
            </a:pPr>
            <a:r>
              <a:rPr lang="es-ES" sz="1050" dirty="0" smtClean="0">
                <a:latin typeface="Arial" pitchFamily="34" charset="0"/>
                <a:cs typeface="Arial" pitchFamily="34" charset="0"/>
              </a:rPr>
              <a:t>En el ámbito estatal, este registro será el </a:t>
            </a:r>
            <a:r>
              <a:rPr lang="es-ES" sz="1050" b="1" dirty="0" smtClean="0">
                <a:latin typeface="Arial" pitchFamily="34" charset="0"/>
                <a:cs typeface="Arial" pitchFamily="34" charset="0"/>
              </a:rPr>
              <a:t>Registro Electrónico de Apoderamientos de la Administración General del Estado</a:t>
            </a:r>
            <a:r>
              <a:rPr lang="es-ES" sz="1050" dirty="0" smtClean="0">
                <a:latin typeface="Arial" pitchFamily="34" charset="0"/>
                <a:cs typeface="Arial" pitchFamily="34" charset="0"/>
              </a:rPr>
              <a:t>.</a:t>
            </a:r>
          </a:p>
          <a:p>
            <a:pPr marL="173038" lvl="1" algn="just">
              <a:lnSpc>
                <a:spcPct val="100000"/>
              </a:lnSpc>
              <a:spcBef>
                <a:spcPts val="0"/>
              </a:spcBef>
              <a:spcAft>
                <a:spcPts val="0"/>
              </a:spcAft>
            </a:pPr>
            <a:r>
              <a:rPr lang="es-ES" sz="1050" dirty="0" smtClean="0">
                <a:latin typeface="Arial" pitchFamily="34" charset="0"/>
                <a:cs typeface="Arial" pitchFamily="34" charset="0"/>
              </a:rPr>
              <a:t>Los registros generales de apoderamientos no impedirán la existencia de registros particulares en cada Organismo donde se inscriban los poderes otorgados para la realización de trámites específicos en el mismo. Cada Organismo podrá disponer de su propio registro electrónico de apoderamientos.</a:t>
            </a:r>
          </a:p>
          <a:p>
            <a:pPr marL="173038" lvl="1" indent="-173038" algn="just">
              <a:lnSpc>
                <a:spcPct val="100000"/>
              </a:lnSpc>
              <a:spcBef>
                <a:spcPts val="0"/>
              </a:spcBef>
              <a:spcAft>
                <a:spcPts val="0"/>
              </a:spcAft>
            </a:pPr>
            <a:r>
              <a:rPr lang="es-ES" sz="1050" dirty="0" smtClean="0">
                <a:latin typeface="Arial" pitchFamily="34" charset="0"/>
                <a:cs typeface="Arial" pitchFamily="34" charset="0"/>
              </a:rPr>
              <a:t>2.	Los registros electrónicos generales y particulares de apoderamientos pertenecientes a todas y cada una de las Administraciones, </a:t>
            </a:r>
            <a:r>
              <a:rPr lang="es-ES" sz="1050" b="1" dirty="0" smtClean="0">
                <a:latin typeface="Arial" pitchFamily="34" charset="0"/>
                <a:cs typeface="Arial" pitchFamily="34" charset="0"/>
              </a:rPr>
              <a:t>deberán ser plenamente interoperables entre s</a:t>
            </a:r>
            <a:r>
              <a:rPr lang="es-ES" sz="1050" dirty="0" smtClean="0">
                <a:latin typeface="Arial" pitchFamily="34" charset="0"/>
                <a:cs typeface="Arial" pitchFamily="34" charset="0"/>
              </a:rPr>
              <a:t>í, de modo que se garantice su interconexión, compatibilidad informática, así como la transmisión telemática de las solicitudes, escritos y comunicaciones que se incorporen a los mismos.</a:t>
            </a:r>
          </a:p>
          <a:p>
            <a:pPr marL="173038" lvl="1" algn="just">
              <a:lnSpc>
                <a:spcPct val="100000"/>
              </a:lnSpc>
              <a:spcBef>
                <a:spcPts val="0"/>
              </a:spcBef>
              <a:spcAft>
                <a:spcPts val="0"/>
              </a:spcAft>
            </a:pPr>
            <a:r>
              <a:rPr lang="es-ES" sz="1050" dirty="0" smtClean="0">
                <a:latin typeface="Arial" pitchFamily="34" charset="0"/>
                <a:cs typeface="Arial" pitchFamily="34" charset="0"/>
              </a:rPr>
              <a:t>Los registros electrónicos generales y particulares de apoderamientos permitirán comprobar válidamente la representación de quienes actúen ante las Administraciones Públicas en nombre de un tercero, mediante la consulta a otros registros administrativos similares, al registro mercantil, de la propiedad, y a los protocolos notariales.</a:t>
            </a:r>
          </a:p>
          <a:p>
            <a:pPr marL="173038" lvl="1" algn="just">
              <a:lnSpc>
                <a:spcPct val="100000"/>
              </a:lnSpc>
              <a:spcBef>
                <a:spcPts val="0"/>
              </a:spcBef>
              <a:spcAft>
                <a:spcPts val="0"/>
              </a:spcAft>
            </a:pPr>
            <a:r>
              <a:rPr lang="es-ES" sz="1050" b="1" dirty="0" smtClean="0">
                <a:latin typeface="Arial" pitchFamily="34" charset="0"/>
                <a:cs typeface="Arial" pitchFamily="34" charset="0"/>
              </a:rPr>
              <a:t>Los registros mercantiles, de la propiedad, y de los protocolos notariales serán interoperables con los registros electrónicos generales y particulares de apoderamientos</a:t>
            </a:r>
            <a:r>
              <a:rPr lang="es-ES" sz="1050" dirty="0" smtClean="0">
                <a:latin typeface="Arial" pitchFamily="34" charset="0"/>
                <a:cs typeface="Arial" pitchFamily="34" charset="0"/>
              </a:rPr>
              <a:t>.</a:t>
            </a:r>
          </a:p>
        </p:txBody>
      </p:sp>
    </p:spTree>
    <p:extLst>
      <p:ext uri="{BB962C8B-B14F-4D97-AF65-F5344CB8AC3E}">
        <p14:creationId xmlns:p14="http://schemas.microsoft.com/office/powerpoint/2010/main" val="190437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30000"/>
              </a:lnSpc>
              <a:spcBef>
                <a:spcPts val="600"/>
              </a:spcBef>
              <a:spcAft>
                <a:spcPts val="600"/>
              </a:spcAft>
            </a:pPr>
            <a:r>
              <a:rPr lang="es-ES" sz="1100" b="1" dirty="0" smtClean="0">
                <a:latin typeface="Arial" pitchFamily="34" charset="0"/>
                <a:cs typeface="Arial" pitchFamily="34" charset="0"/>
              </a:rPr>
              <a:t>Artículo 16. Registros.</a:t>
            </a:r>
          </a:p>
          <a:p>
            <a:pPr marL="171450" lvl="1" indent="-171450" algn="just">
              <a:lnSpc>
                <a:spcPct val="130000"/>
              </a:lnSpc>
              <a:spcBef>
                <a:spcPts val="600"/>
              </a:spcBef>
              <a:spcAft>
                <a:spcPts val="600"/>
              </a:spcAft>
            </a:pPr>
            <a:r>
              <a:rPr lang="es-ES" sz="1100" dirty="0" smtClean="0">
                <a:latin typeface="Arial" pitchFamily="34" charset="0"/>
                <a:cs typeface="Arial" pitchFamily="34" charset="0"/>
              </a:rPr>
              <a:t>1.	Cada Administración dispondrá de un </a:t>
            </a:r>
            <a:r>
              <a:rPr lang="es-ES" sz="1100" b="1" dirty="0" smtClean="0">
                <a:latin typeface="Arial" pitchFamily="34" charset="0"/>
                <a:cs typeface="Arial" pitchFamily="34" charset="0"/>
              </a:rPr>
              <a:t>Registro Electrónico General</a:t>
            </a:r>
            <a:r>
              <a:rPr lang="es-ES" sz="1100" dirty="0" smtClean="0">
                <a:latin typeface="Arial" pitchFamily="34" charset="0"/>
                <a:cs typeface="Arial" pitchFamily="34" charset="0"/>
              </a:rPr>
              <a:t>, en el que se hará el correspondiente asiento de todo documento que sea presentado o que se reciba en cualquier órgano administrativo, Organismo público o Entidad vinculado o dependiente a éstos. También se podrán anotar en el mismo, la salida de los documentos oficiales dirigidos a otros órganos o particulares.</a:t>
            </a:r>
          </a:p>
          <a:p>
            <a:pPr marL="171450" lvl="1" algn="just">
              <a:lnSpc>
                <a:spcPct val="130000"/>
              </a:lnSpc>
              <a:spcBef>
                <a:spcPts val="600"/>
              </a:spcBef>
              <a:spcAft>
                <a:spcPts val="600"/>
              </a:spcAft>
            </a:pPr>
            <a:r>
              <a:rPr lang="es-ES" sz="1100" dirty="0" smtClean="0">
                <a:latin typeface="Arial" pitchFamily="34" charset="0"/>
                <a:cs typeface="Arial" pitchFamily="34" charset="0"/>
              </a:rPr>
              <a:t>Los Organismos públicos vinculados o dependientes de cada Administración podrán disponer de su propio registro electrónico plenamente interoperable e interconectado con el Registro Electrónico General de la Administración de la que depende.</a:t>
            </a:r>
          </a:p>
          <a:p>
            <a:pPr marL="171450" lvl="1" indent="-171450" algn="just">
              <a:lnSpc>
                <a:spcPct val="130000"/>
              </a:lnSpc>
              <a:spcBef>
                <a:spcPts val="600"/>
              </a:spcBef>
              <a:spcAft>
                <a:spcPts val="600"/>
              </a:spcAft>
            </a:pPr>
            <a:r>
              <a:rPr lang="es-ES" sz="1100" dirty="0" smtClean="0">
                <a:latin typeface="Arial" pitchFamily="34" charset="0"/>
                <a:cs typeface="Arial" pitchFamily="34" charset="0"/>
              </a:rPr>
              <a:t>4.	</a:t>
            </a:r>
            <a:r>
              <a:rPr lang="es-ES" sz="1100" b="1" dirty="0" smtClean="0">
                <a:latin typeface="Arial" pitchFamily="34" charset="0"/>
                <a:cs typeface="Arial" pitchFamily="34" charset="0"/>
              </a:rPr>
              <a:t>Los registros electrónicos de todas y cada una de las Administraciones, deberán ser plenamente interoperables</a:t>
            </a:r>
            <a:r>
              <a:rPr lang="es-ES" sz="1100" dirty="0" smtClean="0">
                <a:latin typeface="Arial" pitchFamily="34" charset="0"/>
                <a:cs typeface="Arial" pitchFamily="34" charset="0"/>
              </a:rPr>
              <a:t>, de modo que se garantice su compatibilidad informática e interconexión, así como la transmisión telemática de los asientos registrales y de los documentos que se presenten en cualquiera de los registros.</a:t>
            </a:r>
          </a:p>
          <a:p>
            <a:pPr algn="just">
              <a:lnSpc>
                <a:spcPct val="130000"/>
              </a:lnSpc>
              <a:spcBef>
                <a:spcPts val="600"/>
              </a:spcBef>
              <a:spcAft>
                <a:spcPts val="600"/>
              </a:spcAft>
            </a:pPr>
            <a:endParaRPr lang="es-ES" sz="1100" dirty="0">
              <a:latin typeface="Arial" pitchFamily="34" charset="0"/>
              <a:cs typeface="Arial" pitchFamily="34" charset="0"/>
            </a:endParaRPr>
          </a:p>
        </p:txBody>
      </p:sp>
    </p:spTree>
    <p:extLst>
      <p:ext uri="{BB962C8B-B14F-4D97-AF65-F5344CB8AC3E}">
        <p14:creationId xmlns:p14="http://schemas.microsoft.com/office/powerpoint/2010/main" val="249256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spcBef>
                <a:spcPts val="0"/>
              </a:spcBef>
            </a:pPr>
            <a:r>
              <a:rPr lang="es-ES" sz="1050" b="1" kern="1200" baseline="0" dirty="0" smtClean="0">
                <a:solidFill>
                  <a:schemeClr val="tx1"/>
                </a:solidFill>
                <a:latin typeface="Arial" pitchFamily="34" charset="0"/>
                <a:ea typeface="+mn-ea"/>
                <a:cs typeface="Arial" pitchFamily="34" charset="0"/>
              </a:rPr>
              <a:t>Artículo 36. </a:t>
            </a:r>
            <a:r>
              <a:rPr lang="es-ES" sz="1050" b="1" i="0" kern="1200" baseline="0" dirty="0" smtClean="0">
                <a:solidFill>
                  <a:schemeClr val="tx1"/>
                </a:solidFill>
                <a:latin typeface="Arial" pitchFamily="34" charset="0"/>
                <a:ea typeface="+mn-ea"/>
                <a:cs typeface="Arial" pitchFamily="34" charset="0"/>
              </a:rPr>
              <a:t>Forma</a:t>
            </a:r>
            <a:endParaRPr lang="es-ES" sz="1050" b="1" i="1" kern="1200" baseline="0" dirty="0" smtClean="0">
              <a:solidFill>
                <a:schemeClr val="tx1"/>
              </a:solidFill>
              <a:latin typeface="Arial" pitchFamily="34" charset="0"/>
              <a:ea typeface="+mn-ea"/>
              <a:cs typeface="Arial" pitchFamily="34" charset="0"/>
            </a:endParaRPr>
          </a:p>
          <a:p>
            <a:pPr algn="just">
              <a:spcBef>
                <a:spcPts val="0"/>
              </a:spcBef>
            </a:pPr>
            <a:r>
              <a:rPr lang="es-ES" sz="1050" kern="1200" baseline="0" dirty="0" smtClean="0">
                <a:solidFill>
                  <a:schemeClr val="tx1"/>
                </a:solidFill>
                <a:latin typeface="Arial" pitchFamily="34" charset="0"/>
                <a:ea typeface="+mn-ea"/>
                <a:cs typeface="Arial" pitchFamily="34" charset="0"/>
              </a:rPr>
              <a:t>1. Los actos administrativos se producirán por escrito a través de medios electrónicos, a menos que su naturaleza exija otra forma más adecuada de expresión y constancia.</a:t>
            </a:r>
          </a:p>
          <a:p>
            <a:pPr algn="just">
              <a:spcBef>
                <a:spcPts val="0"/>
              </a:spcBef>
            </a:pPr>
            <a:r>
              <a:rPr lang="es-ES" sz="1050" kern="1200" baseline="0" dirty="0" smtClean="0">
                <a:solidFill>
                  <a:schemeClr val="tx1"/>
                </a:solidFill>
                <a:latin typeface="Arial" pitchFamily="34" charset="0"/>
                <a:ea typeface="+mn-ea"/>
                <a:cs typeface="Arial" pitchFamily="34" charset="0"/>
              </a:rPr>
              <a:t>[…]</a:t>
            </a:r>
          </a:p>
          <a:p>
            <a:r>
              <a:rPr lang="es-ES" sz="1050" b="1" dirty="0" smtClean="0">
                <a:solidFill>
                  <a:srgbClr val="000000"/>
                </a:solidFill>
                <a:latin typeface="Arial" pitchFamily="34" charset="0"/>
                <a:cs typeface="Arial" pitchFamily="34" charset="0"/>
                <a:sym typeface="Times New Roman" pitchFamily="18" charset="0"/>
              </a:rPr>
              <a:t>Art 16</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5.	L</a:t>
            </a:r>
            <a:r>
              <a:rPr lang="es-ES" sz="1050" b="1" kern="1200" baseline="0" dirty="0" smtClean="0">
                <a:solidFill>
                  <a:schemeClr val="tx1"/>
                </a:solidFill>
                <a:latin typeface="Arial" pitchFamily="34" charset="0"/>
                <a:cs typeface="Arial" pitchFamily="34" charset="0"/>
              </a:rPr>
              <a:t>os documentos presentados de manera presencial ante las Administraciones Públicas, deberán ser digitalizados, de acuerdo con lo previsto en el artículo 27 y demás normativa aplicable, por la oficina de asistencia en materia de registros en la que hayan sido presentados para su incorporación al expediente administrativo electrónico, devolviéndose los originales al interesado, sin perjuicio de aquellos supuestos en que la norma determine la custodia por la Administración de los documentos presentados o resulte obligatoria la presentación de objetos o de documentos en un soporte específico no susceptibles de digitalización.</a:t>
            </a:r>
          </a:p>
          <a:p>
            <a:pPr marL="168275" algn="just">
              <a:lnSpc>
                <a:spcPct val="100000"/>
              </a:lnSpc>
              <a:spcBef>
                <a:spcPts val="0"/>
              </a:spcBef>
              <a:spcAft>
                <a:spcPts val="0"/>
              </a:spcAft>
            </a:pPr>
            <a:r>
              <a:rPr lang="es-ES" sz="1050" b="1" kern="1200" baseline="0" dirty="0" smtClean="0">
                <a:solidFill>
                  <a:schemeClr val="tx1"/>
                </a:solidFill>
                <a:latin typeface="Arial" pitchFamily="34" charset="0"/>
                <a:cs typeface="Arial" pitchFamily="34" charset="0"/>
              </a:rPr>
              <a:t>Reglamentariamente, las Administraciones podrán establecer la obligación de presentar determinados documentos por medios electrónicos para ciertos procedimientos y colectivos de personas físicas que, por razón de su capacidad económica, técnica, dedicación profesional u otros motivos quede acreditado que tienen acceso y disponibilidad de los medios electrónicos necesarios.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7.	Las Administraciones Públicas deberán hacer pública y mantener actualizada una relación de las oficinas en las que se prestará asistencia para la presentación electrónica de documentos.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8.	</a:t>
            </a:r>
            <a:r>
              <a:rPr lang="es-ES" sz="1050" dirty="0" smtClean="0">
                <a:latin typeface="Arial" pitchFamily="34" charset="0"/>
                <a:cs typeface="Arial" pitchFamily="34" charset="0"/>
              </a:rPr>
              <a:t>No</a:t>
            </a:r>
            <a:r>
              <a:rPr lang="es-ES" sz="1050" kern="1200" baseline="0" dirty="0" smtClean="0">
                <a:solidFill>
                  <a:schemeClr val="tx1"/>
                </a:solidFill>
                <a:latin typeface="Arial" pitchFamily="34" charset="0"/>
                <a:cs typeface="Arial" pitchFamily="34" charset="0"/>
              </a:rPr>
              <a:t> se tendrán por presentados en el registro aquellos documentos e información cuyo régimen especial establezca otra forma de presentación</a:t>
            </a:r>
            <a:endParaRPr lang="es-ES" sz="105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429408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F0552E9-18BD-4D50-840B-A6A39B2027B0}" type="slidenum">
              <a:rPr lang="es-ES" smtClean="0">
                <a:latin typeface="Times New Roman" pitchFamily="18" charset="0"/>
              </a:rPr>
              <a:pPr/>
              <a:t>13</a:t>
            </a:fld>
            <a:endParaRPr lang="es-ES" smtClean="0">
              <a:latin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algn="just">
              <a:lnSpc>
                <a:spcPct val="100000"/>
              </a:lnSpc>
              <a:spcBef>
                <a:spcPts val="0"/>
              </a:spcBef>
              <a:spcAft>
                <a:spcPts val="0"/>
              </a:spcAft>
            </a:pPr>
            <a:r>
              <a:rPr lang="es-ES" sz="1050" b="1" noProof="0" dirty="0" smtClean="0">
                <a:latin typeface="Arial" pitchFamily="34" charset="0"/>
                <a:cs typeface="Arial" pitchFamily="34" charset="0"/>
              </a:rPr>
              <a:t>Artículo 40. </a:t>
            </a:r>
            <a:r>
              <a:rPr lang="es-ES" sz="1050" b="1" i="1" noProof="0" dirty="0" smtClean="0">
                <a:latin typeface="Arial" pitchFamily="34" charset="0"/>
                <a:cs typeface="Arial" pitchFamily="34" charset="0"/>
              </a:rPr>
              <a:t>Notificación.</a:t>
            </a:r>
          </a:p>
          <a:p>
            <a:pPr marL="177800" indent="-177800" algn="just">
              <a:lnSpc>
                <a:spcPct val="100000"/>
              </a:lnSpc>
              <a:spcBef>
                <a:spcPts val="0"/>
              </a:spcBef>
              <a:spcAft>
                <a:spcPts val="0"/>
              </a:spcAft>
            </a:pPr>
            <a:r>
              <a:rPr lang="es-ES" sz="1050" dirty="0" smtClean="0">
                <a:latin typeface="Arial" pitchFamily="34" charset="0"/>
                <a:cs typeface="Arial" pitchFamily="34" charset="0"/>
              </a:rPr>
              <a:t>1. El órgano que dicte las resoluciones y actos administrativos los notificará a los interesados cuyos derechos e intereses sean afectados por aquéllos, en los términos previstos en los artículos siguientes.</a:t>
            </a:r>
          </a:p>
          <a:p>
            <a:pPr marL="177800" indent="-177800" algn="just">
              <a:lnSpc>
                <a:spcPct val="100000"/>
              </a:lnSpc>
              <a:spcBef>
                <a:spcPts val="0"/>
              </a:spcBef>
              <a:spcAft>
                <a:spcPts val="0"/>
              </a:spcAft>
            </a:pPr>
            <a:r>
              <a:rPr lang="es-ES" sz="1050" dirty="0" smtClean="0">
                <a:latin typeface="Arial" pitchFamily="34" charset="0"/>
                <a:cs typeface="Arial" pitchFamily="34" charset="0"/>
              </a:rPr>
              <a:t>2. Toda notificación deberá ser cursada dentro del plazo de diez días a partir de la fecha en que el acto haya sido dictado, y deberá contener el texto íntegro de la resolución, con indicación de si pone fin o no a la vía administrativa, la expresión de los recursos que procedan, en su caso, en vía administrativa y judicial, el órgano ante el que hubieran de presentarse y el plazo para interponerlos, sin perjuicio de que los interesados puedan ejercitar, en su caso, cualquier otro que estimen procedente.</a:t>
            </a:r>
          </a:p>
          <a:p>
            <a:pPr marL="177800" indent="-177800" algn="just">
              <a:lnSpc>
                <a:spcPct val="100000"/>
              </a:lnSpc>
              <a:spcBef>
                <a:spcPts val="0"/>
              </a:spcBef>
              <a:spcAft>
                <a:spcPts val="0"/>
              </a:spcAft>
            </a:pPr>
            <a:r>
              <a:rPr lang="es-ES" sz="1050" dirty="0" smtClean="0">
                <a:latin typeface="Arial" pitchFamily="34" charset="0"/>
                <a:cs typeface="Arial" pitchFamily="34" charset="0"/>
              </a:rPr>
              <a:t>3. Las notificaciones que, conteniendo el texto íntegro del acto, omitiesen alguno de los demás requisitos previstos en el apartado anterior, surtirán efecto a partir de la fecha en que el interesado realice actuaciones que supongan el conocimiento del contenido y alcance de la resolución o acto objeto de la notificación, o interponga cualquier recurso que proceda.</a:t>
            </a:r>
          </a:p>
          <a:p>
            <a:pPr marL="177800" indent="-177800" algn="just">
              <a:lnSpc>
                <a:spcPct val="100000"/>
              </a:lnSpc>
              <a:spcBef>
                <a:spcPts val="0"/>
              </a:spcBef>
              <a:spcAft>
                <a:spcPts val="0"/>
              </a:spcAft>
            </a:pPr>
            <a:r>
              <a:rPr lang="es-ES" sz="1050" dirty="0" smtClean="0">
                <a:latin typeface="Arial" pitchFamily="34" charset="0"/>
                <a:cs typeface="Arial" pitchFamily="34" charset="0"/>
              </a:rPr>
              <a:t>4. Sin perjuicio de lo establecido en el apartado anterior, y a los solos efectos de entender cumplida la obligación de notificar dentro del plazo máximo de duración de los procedimientos, será suficiente la notificación que contenga, cuando menos, el texto íntegro de la resolución, así como el intento de notificación debidamente acreditado.</a:t>
            </a:r>
          </a:p>
          <a:p>
            <a:pPr marL="177800" indent="-177800" algn="just">
              <a:lnSpc>
                <a:spcPct val="100000"/>
              </a:lnSpc>
              <a:spcBef>
                <a:spcPts val="0"/>
              </a:spcBef>
              <a:spcAft>
                <a:spcPts val="0"/>
              </a:spcAft>
            </a:pPr>
            <a:r>
              <a:rPr lang="es-ES" sz="1050" dirty="0" smtClean="0">
                <a:latin typeface="Arial" pitchFamily="34" charset="0"/>
                <a:cs typeface="Arial" pitchFamily="34" charset="0"/>
              </a:rPr>
              <a:t>5. Las Administraciones Públicas podrán adoptar las medidas que consideren necesarias para la protección de los datos personales que consten en las resoluciones y actos administrativos, cuando éstos tengan por destinatarios a más de un interesado.</a:t>
            </a:r>
          </a:p>
        </p:txBody>
      </p:sp>
    </p:spTree>
    <p:extLst>
      <p:ext uri="{BB962C8B-B14F-4D97-AF65-F5344CB8AC3E}">
        <p14:creationId xmlns:p14="http://schemas.microsoft.com/office/powerpoint/2010/main" val="411883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1A1EBC8-9E25-4631-A325-73B0A26758FA}" type="slidenum">
              <a:rPr lang="es-ES" smtClean="0">
                <a:latin typeface="Times New Roman" pitchFamily="18" charset="0"/>
              </a:rPr>
              <a:pPr/>
              <a:t>14</a:t>
            </a:fld>
            <a:endParaRPr lang="es-ES"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algn="just">
              <a:lnSpc>
                <a:spcPct val="100000"/>
              </a:lnSpc>
              <a:spcBef>
                <a:spcPts val="0"/>
              </a:spcBef>
              <a:spcAft>
                <a:spcPts val="0"/>
              </a:spcAft>
            </a:pPr>
            <a:r>
              <a:rPr lang="es-ES" sz="1050" b="1" dirty="0" smtClean="0">
                <a:latin typeface="Arial" pitchFamily="34" charset="0"/>
                <a:cs typeface="Arial" pitchFamily="34" charset="0"/>
              </a:rPr>
              <a:t>Artículo 41. </a:t>
            </a:r>
            <a:r>
              <a:rPr lang="es-ES" sz="1050" b="1" i="1" dirty="0" smtClean="0">
                <a:latin typeface="Arial" pitchFamily="34" charset="0"/>
                <a:cs typeface="Arial" pitchFamily="34" charset="0"/>
              </a:rPr>
              <a:t>Condiciones generales para la práctica de las notificaciones.</a:t>
            </a:r>
          </a:p>
          <a:p>
            <a:pPr marL="173038" indent="-173038" algn="just">
              <a:lnSpc>
                <a:spcPct val="100000"/>
              </a:lnSpc>
              <a:spcBef>
                <a:spcPts val="0"/>
              </a:spcBef>
              <a:spcAft>
                <a:spcPts val="0"/>
              </a:spcAft>
            </a:pPr>
            <a:r>
              <a:rPr lang="es-ES" sz="1050" dirty="0" smtClean="0">
                <a:latin typeface="Arial" pitchFamily="34" charset="0"/>
                <a:cs typeface="Arial" pitchFamily="34" charset="0"/>
              </a:rPr>
              <a:t>1. Las notificaciones se practicarán preferentemente por medios electrónicos y, en todo caso, cuando el interesado resulte obligado a recibirlas por esta vía.</a:t>
            </a:r>
          </a:p>
          <a:p>
            <a:pPr marL="173038" algn="just">
              <a:lnSpc>
                <a:spcPct val="100000"/>
              </a:lnSpc>
              <a:spcBef>
                <a:spcPts val="0"/>
              </a:spcBef>
              <a:spcAft>
                <a:spcPts val="0"/>
              </a:spcAft>
            </a:pPr>
            <a:r>
              <a:rPr lang="es-ES" sz="1050" dirty="0" smtClean="0">
                <a:latin typeface="Arial" pitchFamily="34" charset="0"/>
                <a:cs typeface="Arial" pitchFamily="34" charset="0"/>
              </a:rPr>
              <a:t>No obstante lo anterior, las Administraciones </a:t>
            </a:r>
            <a:r>
              <a:rPr lang="es-ES" sz="1050" b="1" dirty="0" smtClean="0">
                <a:latin typeface="Arial" pitchFamily="34" charset="0"/>
                <a:cs typeface="Arial" pitchFamily="34" charset="0"/>
              </a:rPr>
              <a:t>podrán practicar las notificaciones por medios no electrónicos</a:t>
            </a:r>
            <a:r>
              <a:rPr lang="es-ES" sz="1050" dirty="0" smtClean="0">
                <a:latin typeface="Arial" pitchFamily="34" charset="0"/>
                <a:cs typeface="Arial" pitchFamily="34" charset="0"/>
              </a:rPr>
              <a:t> en los siguientes supuestos:</a:t>
            </a:r>
          </a:p>
          <a:p>
            <a:pPr marL="536575" indent="-174625" algn="just">
              <a:lnSpc>
                <a:spcPct val="100000"/>
              </a:lnSpc>
              <a:spcBef>
                <a:spcPts val="0"/>
              </a:spcBef>
              <a:spcAft>
                <a:spcPts val="0"/>
              </a:spcAft>
            </a:pPr>
            <a:r>
              <a:rPr lang="es-ES" sz="1050" dirty="0" smtClean="0">
                <a:latin typeface="Arial" pitchFamily="34" charset="0"/>
                <a:cs typeface="Arial" pitchFamily="34" charset="0"/>
              </a:rPr>
              <a:t>a) Cuando la notificación se realice con ocasión de la </a:t>
            </a:r>
            <a:r>
              <a:rPr lang="es-ES" sz="1050" b="1" dirty="0" smtClean="0">
                <a:latin typeface="Arial" pitchFamily="34" charset="0"/>
                <a:cs typeface="Arial" pitchFamily="34" charset="0"/>
              </a:rPr>
              <a:t>comparecencia espontánea </a:t>
            </a:r>
            <a:r>
              <a:rPr lang="es-ES" sz="1050" dirty="0" smtClean="0">
                <a:latin typeface="Arial" pitchFamily="34" charset="0"/>
                <a:cs typeface="Arial" pitchFamily="34" charset="0"/>
              </a:rPr>
              <a:t>del interesado o su representante en las oficinas de asistencia en materia de registro y solicite la comunicación o notificación personal en ese momento.</a:t>
            </a:r>
          </a:p>
          <a:p>
            <a:pPr marL="536575" indent="-174625" algn="just">
              <a:lnSpc>
                <a:spcPct val="100000"/>
              </a:lnSpc>
              <a:spcBef>
                <a:spcPts val="0"/>
              </a:spcBef>
              <a:spcAft>
                <a:spcPts val="0"/>
              </a:spcAft>
            </a:pPr>
            <a:r>
              <a:rPr lang="es-ES" sz="1050" dirty="0" smtClean="0">
                <a:latin typeface="Arial" pitchFamily="34" charset="0"/>
                <a:cs typeface="Arial" pitchFamily="34" charset="0"/>
              </a:rPr>
              <a:t>b) Cuando para </a:t>
            </a:r>
            <a:r>
              <a:rPr lang="es-ES" sz="1050" b="1" dirty="0" smtClean="0">
                <a:latin typeface="Arial" pitchFamily="34" charset="0"/>
                <a:cs typeface="Arial" pitchFamily="34" charset="0"/>
              </a:rPr>
              <a:t>asegurar la eficacia de la actuación administrativa </a:t>
            </a:r>
            <a:r>
              <a:rPr lang="es-ES" sz="1050" dirty="0" smtClean="0">
                <a:latin typeface="Arial" pitchFamily="34" charset="0"/>
                <a:cs typeface="Arial" pitchFamily="34" charset="0"/>
              </a:rPr>
              <a:t>resulte necesario practicar la notificación por entrega directa de un empleado público de la Administración notificante.</a:t>
            </a:r>
          </a:p>
          <a:p>
            <a:pPr algn="just">
              <a:lnSpc>
                <a:spcPct val="100000"/>
              </a:lnSpc>
              <a:spcBef>
                <a:spcPts val="0"/>
              </a:spcBef>
              <a:spcAft>
                <a:spcPts val="0"/>
              </a:spcAft>
            </a:pPr>
            <a:r>
              <a:rPr lang="es-ES" sz="1050" dirty="0" smtClean="0">
                <a:latin typeface="Arial" pitchFamily="34" charset="0"/>
                <a:cs typeface="Arial" pitchFamily="34" charset="0"/>
              </a:rPr>
              <a:t>[…]</a:t>
            </a:r>
          </a:p>
          <a:p>
            <a:pPr marL="173038" indent="-173038" algn="just">
              <a:lnSpc>
                <a:spcPct val="100000"/>
              </a:lnSpc>
              <a:spcBef>
                <a:spcPts val="0"/>
              </a:spcBef>
              <a:spcAft>
                <a:spcPts val="0"/>
              </a:spcAft>
            </a:pPr>
            <a:r>
              <a:rPr lang="es-ES" sz="1050" dirty="0" smtClean="0">
                <a:latin typeface="Arial" pitchFamily="34" charset="0"/>
                <a:cs typeface="Arial" pitchFamily="34" charset="0"/>
              </a:rPr>
              <a:t>2. </a:t>
            </a:r>
            <a:r>
              <a:rPr lang="es-ES" sz="1050" b="1" dirty="0" smtClean="0">
                <a:latin typeface="Arial" pitchFamily="34" charset="0"/>
                <a:cs typeface="Arial" pitchFamily="34" charset="0"/>
              </a:rPr>
              <a:t>En ningún caso se efectuarán por medios electrónicos las siguientes notificaciones:</a:t>
            </a:r>
          </a:p>
          <a:p>
            <a:pPr marL="536575" indent="-174625" algn="just">
              <a:lnSpc>
                <a:spcPct val="100000"/>
              </a:lnSpc>
              <a:spcBef>
                <a:spcPts val="0"/>
              </a:spcBef>
              <a:spcAft>
                <a:spcPts val="0"/>
              </a:spcAft>
            </a:pPr>
            <a:r>
              <a:rPr lang="es-ES" sz="1050" b="1" dirty="0" smtClean="0">
                <a:latin typeface="Arial" pitchFamily="34" charset="0"/>
                <a:cs typeface="Arial" pitchFamily="34" charset="0"/>
              </a:rPr>
              <a:t>a) Aquellas en las que el acto a notificar vaya acompañado de elementos que no sean susceptibles de conversión en formato electrónico.</a:t>
            </a:r>
          </a:p>
          <a:p>
            <a:pPr marL="536575" indent="-174625" algn="just">
              <a:lnSpc>
                <a:spcPct val="100000"/>
              </a:lnSpc>
              <a:spcBef>
                <a:spcPts val="0"/>
              </a:spcBef>
              <a:spcAft>
                <a:spcPts val="0"/>
              </a:spcAft>
            </a:pPr>
            <a:r>
              <a:rPr lang="es-ES" sz="1050" b="1" dirty="0" smtClean="0">
                <a:latin typeface="Arial" pitchFamily="34" charset="0"/>
                <a:cs typeface="Arial" pitchFamily="34" charset="0"/>
              </a:rPr>
              <a:t>b) Las que contengan medios de pago a favor de los obligados, tales como cheques</a:t>
            </a:r>
            <a:r>
              <a:rPr lang="es-ES" sz="1050" dirty="0" smtClean="0">
                <a:latin typeface="Arial" pitchFamily="34" charset="0"/>
                <a:cs typeface="Arial" pitchFamily="34" charset="0"/>
              </a:rPr>
              <a:t>.</a:t>
            </a:r>
          </a:p>
          <a:p>
            <a:pPr algn="just">
              <a:lnSpc>
                <a:spcPct val="100000"/>
              </a:lnSpc>
              <a:spcBef>
                <a:spcPts val="0"/>
              </a:spcBef>
              <a:spcAft>
                <a:spcPts val="0"/>
              </a:spcAft>
            </a:pPr>
            <a:r>
              <a:rPr lang="es-ES" sz="1050" dirty="0" smtClean="0">
                <a:latin typeface="Arial" pitchFamily="34" charset="0"/>
                <a:cs typeface="Arial" pitchFamily="34" charset="0"/>
              </a:rPr>
              <a:t>[...]</a:t>
            </a:r>
          </a:p>
        </p:txBody>
      </p:sp>
    </p:spTree>
    <p:extLst>
      <p:ext uri="{BB962C8B-B14F-4D97-AF65-F5344CB8AC3E}">
        <p14:creationId xmlns:p14="http://schemas.microsoft.com/office/powerpoint/2010/main" val="3347354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5D582A6-45E9-42FC-8200-3E7A4394A087}" type="slidenum">
              <a:rPr lang="es-ES" smtClean="0">
                <a:latin typeface="Times New Roman" pitchFamily="18" charset="0"/>
              </a:rPr>
              <a:pPr/>
              <a:t>15</a:t>
            </a:fld>
            <a:endParaRPr lang="es-ES" smtClean="0">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algn="just">
              <a:lnSpc>
                <a:spcPct val="100000"/>
              </a:lnSpc>
              <a:spcBef>
                <a:spcPts val="0"/>
              </a:spcBef>
              <a:spcAft>
                <a:spcPts val="0"/>
              </a:spcAft>
            </a:pPr>
            <a:r>
              <a:rPr lang="es-ES" sz="1050" b="1" dirty="0" smtClean="0">
                <a:latin typeface="Arial" pitchFamily="34" charset="0"/>
                <a:cs typeface="Arial" pitchFamily="34" charset="0"/>
              </a:rPr>
              <a:t>Artículo 41. </a:t>
            </a:r>
            <a:r>
              <a:rPr lang="es-ES" sz="1050" b="1" i="1" dirty="0" smtClean="0">
                <a:latin typeface="Arial" pitchFamily="34" charset="0"/>
                <a:cs typeface="Arial" pitchFamily="34" charset="0"/>
              </a:rPr>
              <a:t>Condiciones generales para la práctica de las notificaciones.</a:t>
            </a:r>
          </a:p>
          <a:p>
            <a:pPr marL="173038" indent="-173038" algn="just">
              <a:lnSpc>
                <a:spcPct val="100000"/>
              </a:lnSpc>
              <a:spcBef>
                <a:spcPts val="0"/>
              </a:spcBef>
              <a:spcAft>
                <a:spcPts val="0"/>
              </a:spcAft>
            </a:pPr>
            <a:r>
              <a:rPr lang="es-ES" sz="1050" dirty="0" smtClean="0">
                <a:latin typeface="Arial" pitchFamily="34" charset="0"/>
                <a:cs typeface="Arial" pitchFamily="34" charset="0"/>
              </a:rPr>
              <a:t>1. Las notificaciones se practicarán preferentemente por medios electrónicos y, en todo caso, cuando el interesado resulte obligado a recibirlas por esta vía.</a:t>
            </a:r>
          </a:p>
          <a:p>
            <a:pPr marL="173038" algn="just">
              <a:lnSpc>
                <a:spcPct val="100000"/>
              </a:lnSpc>
              <a:spcBef>
                <a:spcPts val="0"/>
              </a:spcBef>
              <a:spcAft>
                <a:spcPts val="0"/>
              </a:spcAft>
            </a:pPr>
            <a:r>
              <a:rPr lang="es-ES" sz="1050" dirty="0" smtClean="0">
                <a:latin typeface="Arial" pitchFamily="34" charset="0"/>
                <a:cs typeface="Arial" pitchFamily="34" charset="0"/>
              </a:rPr>
              <a:t>No obstante lo anterior, las Administraciones podrán practicar las notificaciones por medios no electrónicos en los siguientes supuestos:</a:t>
            </a:r>
          </a:p>
          <a:p>
            <a:pPr marL="536575" indent="-174625" algn="just">
              <a:lnSpc>
                <a:spcPct val="100000"/>
              </a:lnSpc>
              <a:spcBef>
                <a:spcPts val="0"/>
              </a:spcBef>
              <a:spcAft>
                <a:spcPts val="0"/>
              </a:spcAft>
            </a:pPr>
            <a:r>
              <a:rPr lang="es-ES" sz="1050" dirty="0" smtClean="0">
                <a:latin typeface="Arial" pitchFamily="34" charset="0"/>
                <a:cs typeface="Arial" pitchFamily="34" charset="0"/>
              </a:rPr>
              <a:t>a) Cuando la notificación se realice con ocasión de la comparecencia espontánea del interesado o su representante en las oficinas de asistencia en materia de registro y solicite la comunicación o notificación personal en ese momento.</a:t>
            </a:r>
          </a:p>
          <a:p>
            <a:pPr marL="536575" indent="-174625" algn="just">
              <a:lnSpc>
                <a:spcPct val="100000"/>
              </a:lnSpc>
              <a:spcBef>
                <a:spcPts val="0"/>
              </a:spcBef>
              <a:spcAft>
                <a:spcPts val="0"/>
              </a:spcAft>
            </a:pPr>
            <a:r>
              <a:rPr lang="es-ES" sz="1050" dirty="0" smtClean="0">
                <a:latin typeface="Arial" pitchFamily="34" charset="0"/>
                <a:cs typeface="Arial" pitchFamily="34" charset="0"/>
              </a:rPr>
              <a:t>b) Cuando para asegurar la eficacia de la actuación administrativa resulte necesario practicar la notificación por entrega directa de un empleado público de la Administración notificante.</a:t>
            </a:r>
          </a:p>
          <a:p>
            <a:pPr marL="173038" algn="just">
              <a:lnSpc>
                <a:spcPct val="100000"/>
              </a:lnSpc>
              <a:spcBef>
                <a:spcPts val="0"/>
              </a:spcBef>
              <a:spcAft>
                <a:spcPts val="0"/>
              </a:spcAft>
            </a:pPr>
            <a:r>
              <a:rPr lang="es-ES" sz="1050" dirty="0" smtClean="0">
                <a:latin typeface="Arial" pitchFamily="34" charset="0"/>
                <a:cs typeface="Arial" pitchFamily="34" charset="0"/>
              </a:rPr>
              <a:t>Con independencia del medio utilizado, las notificaciones serán válidas siempre que permitan tener constancia de su envío o puesta a disposición, de la recepción o acceso por el interesado o su representante, de sus fechas y horas, del contenido íntegro, y de la identidad fidedigna del remitente y destinatario de la misma. La acreditación de la notificación efectuada se incorporará al expediente.</a:t>
            </a:r>
          </a:p>
          <a:p>
            <a:pPr marL="173038" algn="just">
              <a:lnSpc>
                <a:spcPct val="100000"/>
              </a:lnSpc>
              <a:spcBef>
                <a:spcPts val="0"/>
              </a:spcBef>
              <a:spcAft>
                <a:spcPts val="0"/>
              </a:spcAft>
            </a:pPr>
            <a:r>
              <a:rPr lang="es-ES" sz="1050" b="1" dirty="0" smtClean="0">
                <a:latin typeface="Arial" pitchFamily="34" charset="0"/>
                <a:cs typeface="Arial" pitchFamily="34" charset="0"/>
              </a:rPr>
              <a:t>Los interesados que no estén obligados a recibir notificaciones electrónicas, podrán decidir y comunicar en cualquier momento a la Administración Pública, mediante los modelos normalizados que se establezcan al efecto, que las notificaciones sucesivas se practiquen o dejen de practicarse por medios electrónicos.</a:t>
            </a:r>
          </a:p>
          <a:p>
            <a:pPr algn="just">
              <a:lnSpc>
                <a:spcPct val="100000"/>
              </a:lnSpc>
              <a:spcBef>
                <a:spcPts val="0"/>
              </a:spcBef>
              <a:spcAft>
                <a:spcPts val="0"/>
              </a:spcAft>
            </a:pPr>
            <a:r>
              <a:rPr lang="es-ES" sz="1050" dirty="0" smtClean="0">
                <a:latin typeface="Arial" pitchFamily="34" charset="0"/>
                <a:cs typeface="Arial" pitchFamily="34" charset="0"/>
              </a:rPr>
              <a:t>[…]</a:t>
            </a:r>
          </a:p>
        </p:txBody>
      </p:sp>
    </p:spTree>
    <p:extLst>
      <p:ext uri="{BB962C8B-B14F-4D97-AF65-F5344CB8AC3E}">
        <p14:creationId xmlns:p14="http://schemas.microsoft.com/office/powerpoint/2010/main" val="406750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AAB3319-A25D-4B34-A5ED-0E7B37F33A91}" type="slidenum">
              <a:rPr lang="es-ES" smtClean="0">
                <a:latin typeface="Times New Roman" pitchFamily="18" charset="0"/>
              </a:rPr>
              <a:pPr/>
              <a:t>16</a:t>
            </a:fld>
            <a:endParaRPr lang="es-ES" smtClean="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algn="just">
              <a:lnSpc>
                <a:spcPct val="130000"/>
              </a:lnSpc>
              <a:spcBef>
                <a:spcPts val="600"/>
              </a:spcBef>
              <a:spcAft>
                <a:spcPts val="600"/>
              </a:spcAft>
            </a:pPr>
            <a:r>
              <a:rPr lang="es-ES" sz="1100" b="1" dirty="0" smtClean="0">
                <a:latin typeface="Arial" pitchFamily="34" charset="0"/>
                <a:cs typeface="Arial" pitchFamily="34" charset="0"/>
              </a:rPr>
              <a:t>Artículo 41. </a:t>
            </a:r>
            <a:r>
              <a:rPr lang="es-ES" sz="1100" b="1" i="1" dirty="0" smtClean="0">
                <a:latin typeface="Arial" pitchFamily="34" charset="0"/>
                <a:cs typeface="Arial" pitchFamily="34" charset="0"/>
              </a:rPr>
              <a:t>Condiciones generales para la práctica de las notificaciones.</a:t>
            </a:r>
          </a:p>
          <a:p>
            <a:pPr algn="just">
              <a:lnSpc>
                <a:spcPct val="130000"/>
              </a:lnSpc>
              <a:spcBef>
                <a:spcPts val="600"/>
              </a:spcBef>
              <a:spcAft>
                <a:spcPts val="600"/>
              </a:spcAft>
            </a:pPr>
            <a:r>
              <a:rPr lang="es-ES" sz="1100" dirty="0" smtClean="0">
                <a:latin typeface="Arial" pitchFamily="34" charset="0"/>
                <a:cs typeface="Arial" pitchFamily="34" charset="0"/>
              </a:rPr>
              <a:t>[…]</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6. </a:t>
            </a:r>
            <a:r>
              <a:rPr lang="es-ES" sz="1100" b="1" dirty="0" smtClean="0">
                <a:latin typeface="Arial" pitchFamily="34" charset="0"/>
                <a:cs typeface="Arial" pitchFamily="34" charset="0"/>
              </a:rPr>
              <a:t>Con independencia de que la notificación se realice en papel o por medios electrónicos, las Administraciones Públicas enviarán un aviso al dispositivo electrónico y/o a la dirección de correo electrónico del interesado que éste haya comunicado, informándole de la puesta a disposición de una notificación en la sede electrónica de la Administración u Organismo correspondiente o en la dirección electrónica habilitada única. La falta de práctica de este aviso no impedirá que la notificación sea considerada plenamente válida.</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7. Cuando el interesado fuera notificado por distintos cauces, se tomará como fecha de notificación la de aquélla que se hubiera producido en primer lugar.</a:t>
            </a:r>
          </a:p>
        </p:txBody>
      </p:sp>
    </p:spTree>
    <p:extLst>
      <p:ext uri="{BB962C8B-B14F-4D97-AF65-F5344CB8AC3E}">
        <p14:creationId xmlns:p14="http://schemas.microsoft.com/office/powerpoint/2010/main" val="366714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AAB3319-A25D-4B34-A5ED-0E7B37F33A91}" type="slidenum">
              <a:rPr lang="es-ES" smtClean="0">
                <a:latin typeface="Times New Roman" pitchFamily="18" charset="0"/>
              </a:rPr>
              <a:pPr/>
              <a:t>17</a:t>
            </a:fld>
            <a:endParaRPr lang="es-ES" smtClean="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algn="just">
              <a:lnSpc>
                <a:spcPct val="130000"/>
              </a:lnSpc>
              <a:spcBef>
                <a:spcPts val="600"/>
              </a:spcBef>
              <a:spcAft>
                <a:spcPts val="600"/>
              </a:spcAft>
            </a:pPr>
            <a:r>
              <a:rPr lang="es-ES" sz="1100" b="1" dirty="0" smtClean="0">
                <a:latin typeface="Arial" pitchFamily="34" charset="0"/>
                <a:cs typeface="Arial" pitchFamily="34" charset="0"/>
              </a:rPr>
              <a:t>Artículo 41. </a:t>
            </a:r>
            <a:r>
              <a:rPr lang="es-ES" sz="1100" b="1" i="1" dirty="0" smtClean="0">
                <a:latin typeface="Arial" pitchFamily="34" charset="0"/>
                <a:cs typeface="Arial" pitchFamily="34" charset="0"/>
              </a:rPr>
              <a:t>Condiciones generales para la práctica de las notificaciones.</a:t>
            </a:r>
          </a:p>
          <a:p>
            <a:pPr algn="just">
              <a:lnSpc>
                <a:spcPct val="130000"/>
              </a:lnSpc>
              <a:spcBef>
                <a:spcPts val="600"/>
              </a:spcBef>
              <a:spcAft>
                <a:spcPts val="600"/>
              </a:spcAft>
            </a:pPr>
            <a:r>
              <a:rPr lang="es-ES" sz="1100" dirty="0" smtClean="0">
                <a:latin typeface="Arial" pitchFamily="34" charset="0"/>
                <a:cs typeface="Arial" pitchFamily="34" charset="0"/>
              </a:rPr>
              <a:t>[…]</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6. </a:t>
            </a:r>
            <a:r>
              <a:rPr lang="es-ES" sz="1100" b="1" dirty="0" smtClean="0">
                <a:latin typeface="Arial" pitchFamily="34" charset="0"/>
                <a:cs typeface="Arial" pitchFamily="34" charset="0"/>
              </a:rPr>
              <a:t>Con independencia de que la notificación se realice en papel o por medios electrónicos, las Administraciones Públicas enviarán un aviso al dispositivo electrónico y/o a la dirección de correo electrónico del interesado que éste haya comunicado, informándole de la puesta a disposición de una notificación en la sede electrónica de la Administración u Organismo correspondiente o en la dirección electrónica habilitada única. La falta de práctica de este aviso no impedirá que la notificación sea considerada plenamente válida.</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7. Cuando el interesado fuera notificado por distintos cauces, se tomará como fecha de notificación la de aquélla que se hubiera producido en primer lugar.</a:t>
            </a:r>
          </a:p>
        </p:txBody>
      </p:sp>
    </p:spTree>
    <p:extLst>
      <p:ext uri="{BB962C8B-B14F-4D97-AF65-F5344CB8AC3E}">
        <p14:creationId xmlns:p14="http://schemas.microsoft.com/office/powerpoint/2010/main" val="157443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AAB3319-A25D-4B34-A5ED-0E7B37F33A91}" type="slidenum">
              <a:rPr lang="es-ES" smtClean="0">
                <a:latin typeface="Times New Roman" pitchFamily="18" charset="0"/>
              </a:rPr>
              <a:pPr/>
              <a:t>18</a:t>
            </a:fld>
            <a:endParaRPr lang="es-ES" smtClean="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algn="just">
              <a:lnSpc>
                <a:spcPct val="130000"/>
              </a:lnSpc>
              <a:spcBef>
                <a:spcPts val="600"/>
              </a:spcBef>
              <a:spcAft>
                <a:spcPts val="600"/>
              </a:spcAft>
            </a:pPr>
            <a:r>
              <a:rPr lang="es-ES" sz="1100" b="1" dirty="0" smtClean="0">
                <a:latin typeface="Arial" pitchFamily="34" charset="0"/>
                <a:cs typeface="Arial" pitchFamily="34" charset="0"/>
              </a:rPr>
              <a:t>Artículo 41. </a:t>
            </a:r>
            <a:r>
              <a:rPr lang="es-ES" sz="1100" b="1" i="1" dirty="0" smtClean="0">
                <a:latin typeface="Arial" pitchFamily="34" charset="0"/>
                <a:cs typeface="Arial" pitchFamily="34" charset="0"/>
              </a:rPr>
              <a:t>Condiciones generales para la práctica de las notificaciones.</a:t>
            </a:r>
          </a:p>
          <a:p>
            <a:pPr algn="just">
              <a:lnSpc>
                <a:spcPct val="130000"/>
              </a:lnSpc>
              <a:spcBef>
                <a:spcPts val="600"/>
              </a:spcBef>
              <a:spcAft>
                <a:spcPts val="600"/>
              </a:spcAft>
            </a:pPr>
            <a:r>
              <a:rPr lang="es-ES" sz="1100" dirty="0" smtClean="0">
                <a:latin typeface="Arial" pitchFamily="34" charset="0"/>
                <a:cs typeface="Arial" pitchFamily="34" charset="0"/>
              </a:rPr>
              <a:t>[…]</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6. </a:t>
            </a:r>
            <a:r>
              <a:rPr lang="es-ES" sz="1100" b="1" dirty="0" smtClean="0">
                <a:latin typeface="Arial" pitchFamily="34" charset="0"/>
                <a:cs typeface="Arial" pitchFamily="34" charset="0"/>
              </a:rPr>
              <a:t>Con independencia de que la notificación se realice en papel o por medios electrónicos, las Administraciones Públicas enviarán un aviso al dispositivo electrónico y/o a la dirección de correo electrónico del interesado que éste haya comunicado, informándole de la puesta a disposición de una notificación en la sede electrónica de la Administración u Organismo correspondiente o en la dirección electrónica habilitada única. La falta de práctica de este aviso no impedirá que la notificación sea considerada plenamente válida.</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7. Cuando el interesado fuera notificado por distintos cauces, se tomará como fecha de notificación la de aquélla que se hubiera producido en primer lugar.</a:t>
            </a:r>
          </a:p>
        </p:txBody>
      </p:sp>
    </p:spTree>
    <p:extLst>
      <p:ext uri="{BB962C8B-B14F-4D97-AF65-F5344CB8AC3E}">
        <p14:creationId xmlns:p14="http://schemas.microsoft.com/office/powerpoint/2010/main" val="452006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7ED99C5-668B-45E6-B991-2FAAB68B5EFB}" type="slidenum">
              <a:rPr lang="es-ES" smtClean="0">
                <a:latin typeface="Times New Roman" pitchFamily="18" charset="0"/>
              </a:rPr>
              <a:pPr/>
              <a:t>19</a:t>
            </a:fld>
            <a:endParaRPr lang="es-ES"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lgn="just">
              <a:lnSpc>
                <a:spcPct val="100000"/>
              </a:lnSpc>
              <a:spcBef>
                <a:spcPts val="0"/>
              </a:spcBef>
              <a:spcAft>
                <a:spcPts val="0"/>
              </a:spcAft>
            </a:pPr>
            <a:r>
              <a:rPr lang="es-ES" sz="1100" b="1" dirty="0" smtClean="0">
                <a:latin typeface="Arial" pitchFamily="34" charset="0"/>
                <a:cs typeface="Arial" pitchFamily="34" charset="0"/>
              </a:rPr>
              <a:t>Artículo 42. </a:t>
            </a:r>
            <a:r>
              <a:rPr lang="es-ES" sz="1100" b="1" i="1" dirty="0" smtClean="0">
                <a:latin typeface="Arial" pitchFamily="34" charset="0"/>
                <a:cs typeface="Arial" pitchFamily="34" charset="0"/>
              </a:rPr>
              <a:t>Práctica de las notificaciones en papel.</a:t>
            </a:r>
          </a:p>
          <a:p>
            <a:pPr marL="173038" indent="-173038" algn="just">
              <a:lnSpc>
                <a:spcPct val="100000"/>
              </a:lnSpc>
              <a:spcBef>
                <a:spcPts val="0"/>
              </a:spcBef>
              <a:spcAft>
                <a:spcPts val="0"/>
              </a:spcAft>
            </a:pPr>
            <a:r>
              <a:rPr lang="es-ES" sz="1100" dirty="0" smtClean="0">
                <a:latin typeface="Arial" pitchFamily="34" charset="0"/>
                <a:cs typeface="Arial" pitchFamily="34" charset="0"/>
              </a:rPr>
              <a:t>1. Todas las notificaciones que se practiquen en papel deberán ser </a:t>
            </a:r>
            <a:r>
              <a:rPr lang="es-ES" sz="1100" b="1" dirty="0" smtClean="0">
                <a:latin typeface="Arial" pitchFamily="34" charset="0"/>
                <a:cs typeface="Arial" pitchFamily="34" charset="0"/>
              </a:rPr>
              <a:t>puestas a disposición del interesado en la sede electrónica de la Administración u Organismo actuante para que pueda acceder al contenido de las mismas de forma voluntaria.</a:t>
            </a:r>
          </a:p>
          <a:p>
            <a:pPr marL="173038" indent="-173038" algn="just">
              <a:lnSpc>
                <a:spcPct val="100000"/>
              </a:lnSpc>
              <a:spcBef>
                <a:spcPts val="0"/>
              </a:spcBef>
              <a:spcAft>
                <a:spcPts val="0"/>
              </a:spcAft>
            </a:pPr>
            <a:r>
              <a:rPr lang="es-ES" sz="1100" dirty="0" smtClean="0">
                <a:latin typeface="Arial" pitchFamily="34" charset="0"/>
                <a:cs typeface="Arial" pitchFamily="34" charset="0"/>
              </a:rPr>
              <a:t>2. Cuando la notificación se practique en el domicilio del interesado, de no hallarse presente éste en el momento de entregarse la notificación, podrá hacerse cargo de la misma cualquier persona mayor de catorce años que se encuentre en el domicilio y haga constar su identidad. Si nadie se hiciera cargo de la notificación, se hará constar esta circunstancia en el expediente, junto con el día y la hora en que se intentó la notificación, intento que se repetirá por una sola vez y en una hora distinta dentro de los tres días siguientes. En caso de que el primer intento de notificación se haya realizado antes de las quince horas, el segundo intento deberá realizarse después de las quince horas y viceversa, dejando en todo caso al menos un margen de diferencia de tres horas entre ambos intentos de notificación. Si el segundo intento también resultara infructuoso, se procederá en la forma prevista en el artículo 44. </a:t>
            </a:r>
          </a:p>
          <a:p>
            <a:pPr marL="173038" indent="-173038" algn="just">
              <a:lnSpc>
                <a:spcPct val="100000"/>
              </a:lnSpc>
              <a:spcBef>
                <a:spcPts val="0"/>
              </a:spcBef>
              <a:spcAft>
                <a:spcPts val="0"/>
              </a:spcAft>
            </a:pPr>
            <a:r>
              <a:rPr lang="es-ES" sz="1100" dirty="0" smtClean="0">
                <a:latin typeface="Arial" pitchFamily="34" charset="0"/>
                <a:cs typeface="Arial" pitchFamily="34" charset="0"/>
              </a:rPr>
              <a:t>3. </a:t>
            </a:r>
            <a:r>
              <a:rPr lang="es-ES" sz="1100" b="1" dirty="0" smtClean="0">
                <a:latin typeface="Arial" pitchFamily="34" charset="0"/>
                <a:cs typeface="Arial" pitchFamily="34" charset="0"/>
              </a:rPr>
              <a:t>Cuando el interesado accediera al contenido de la notificación en sede electrónica, se le ofrecerá la posibilidad de que el resto de notificaciones se puedan realizar a través de medios electrónicos.</a:t>
            </a:r>
          </a:p>
        </p:txBody>
      </p:sp>
    </p:spTree>
    <p:extLst>
      <p:ext uri="{BB962C8B-B14F-4D97-AF65-F5344CB8AC3E}">
        <p14:creationId xmlns:p14="http://schemas.microsoft.com/office/powerpoint/2010/main" val="5835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xfrm>
            <a:off x="950565" y="4675287"/>
            <a:ext cx="4984962" cy="4466987"/>
          </a:xfrm>
          <a:noFill/>
        </p:spPr>
        <p:txBody>
          <a:bodyPr wrap="square" numCol="1" anchor="t" anchorCtr="0" compatLnSpc="1">
            <a:prstTxWarp prst="textNoShape">
              <a:avLst/>
            </a:prstTxWarp>
          </a:bodyPr>
          <a:lstStyle/>
          <a:p>
            <a:pPr algn="just">
              <a:lnSpc>
                <a:spcPct val="130000"/>
              </a:lnSpc>
              <a:spcBef>
                <a:spcPts val="600"/>
              </a:spcBef>
              <a:spcAft>
                <a:spcPts val="600"/>
              </a:spcAft>
            </a:pPr>
            <a:r>
              <a:rPr lang="es-ES" sz="1100" b="1" dirty="0" smtClean="0">
                <a:latin typeface="Arial" pitchFamily="34" charset="0"/>
                <a:cs typeface="Arial" pitchFamily="34" charset="0"/>
              </a:rPr>
              <a:t>Art. 13. Derechos de las personas en sus relaciones con las Administraciones Públicas</a:t>
            </a:r>
            <a:r>
              <a:rPr lang="es-ES" sz="1100" dirty="0" smtClean="0">
                <a:latin typeface="Arial" pitchFamily="34" charset="0"/>
                <a:cs typeface="Arial" pitchFamily="34" charset="0"/>
              </a:rPr>
              <a:t>:</a:t>
            </a:r>
          </a:p>
          <a:p>
            <a:pPr marL="361950" lvl="1" indent="-180975" algn="just">
              <a:lnSpc>
                <a:spcPct val="130000"/>
              </a:lnSpc>
              <a:spcBef>
                <a:spcPts val="600"/>
              </a:spcBef>
              <a:spcAft>
                <a:spcPts val="600"/>
              </a:spcAft>
              <a:buFont typeface="+mj-lt"/>
              <a:buAutoNum type="alphaLcPeriod"/>
              <a:tabLst>
                <a:tab pos="542925" algn="l"/>
              </a:tabLst>
            </a:pPr>
            <a:r>
              <a:rPr lang="es-ES" sz="1100" dirty="0" smtClean="0">
                <a:latin typeface="Arial" pitchFamily="34" charset="0"/>
                <a:cs typeface="Arial" pitchFamily="34" charset="0"/>
              </a:rPr>
              <a:t> A comunicarse con las Administraciones Públicas a través de 	un </a:t>
            </a:r>
            <a:r>
              <a:rPr lang="es-ES" sz="1100" b="1" dirty="0" smtClean="0">
                <a:latin typeface="Arial" pitchFamily="34" charset="0"/>
                <a:cs typeface="Arial" pitchFamily="34" charset="0"/>
              </a:rPr>
              <a:t>Punto de Acceso General electrónico de la Administración</a:t>
            </a:r>
            <a:r>
              <a:rPr lang="es-ES" sz="1100" dirty="0" smtClean="0">
                <a:latin typeface="Arial" pitchFamily="34" charset="0"/>
                <a:cs typeface="Arial" pitchFamily="34" charset="0"/>
              </a:rPr>
              <a:t>.</a:t>
            </a:r>
          </a:p>
          <a:p>
            <a:pPr marL="361950" lvl="1" indent="-180975" algn="just">
              <a:lnSpc>
                <a:spcPct val="130000"/>
              </a:lnSpc>
              <a:spcBef>
                <a:spcPts val="600"/>
              </a:spcBef>
              <a:spcAft>
                <a:spcPts val="600"/>
              </a:spcAft>
              <a:buFont typeface="+mj-lt"/>
              <a:buAutoNum type="alphaLcPeriod"/>
            </a:pPr>
            <a:r>
              <a:rPr lang="es-ES" sz="1100" dirty="0" smtClean="0">
                <a:latin typeface="Arial" pitchFamily="34" charset="0"/>
                <a:cs typeface="Arial" pitchFamily="34" charset="0"/>
              </a:rPr>
              <a:t>A ser asistidos en el uso de medios electrónicos en sus relaciones con las Administraciones Públicas.</a:t>
            </a:r>
          </a:p>
          <a:p>
            <a:pPr lvl="0" algn="just" rtl="0" eaLnBrk="0" fontAlgn="base" hangingPunct="0">
              <a:lnSpc>
                <a:spcPct val="130000"/>
              </a:lnSpc>
              <a:spcBef>
                <a:spcPts val="600"/>
              </a:spcBef>
              <a:spcAft>
                <a:spcPts val="600"/>
              </a:spcAft>
            </a:pPr>
            <a:r>
              <a:rPr lang="es-ES" sz="1100" b="1" kern="1200" dirty="0" smtClean="0">
                <a:solidFill>
                  <a:schemeClr val="tx1"/>
                </a:solidFill>
                <a:latin typeface="Arial" pitchFamily="34" charset="0"/>
                <a:cs typeface="Arial" pitchFamily="34" charset="0"/>
              </a:rPr>
              <a:t>Art. 14. Derecho a relacionarse electrónicamente con las Administraciones Públicas.</a:t>
            </a:r>
          </a:p>
          <a:p>
            <a:pPr algn="just">
              <a:lnSpc>
                <a:spcPct val="130000"/>
              </a:lnSpc>
              <a:spcBef>
                <a:spcPts val="600"/>
              </a:spcBef>
              <a:spcAft>
                <a:spcPts val="600"/>
              </a:spcAft>
            </a:pPr>
            <a:r>
              <a:rPr lang="es-ES" sz="1100" b="1" i="0" kern="1200" baseline="0" dirty="0" smtClean="0">
                <a:solidFill>
                  <a:schemeClr val="tx1"/>
                </a:solidFill>
                <a:latin typeface="Arial" pitchFamily="34" charset="0"/>
                <a:ea typeface="+mn-ea"/>
                <a:cs typeface="Arial" pitchFamily="34" charset="0"/>
              </a:rPr>
              <a:t>Art. 12. Asistencia en el uso de medios electrónicos a los interesados.</a:t>
            </a:r>
          </a:p>
          <a:p>
            <a:pPr marL="360000" indent="-228600" algn="just">
              <a:lnSpc>
                <a:spcPct val="130000"/>
              </a:lnSpc>
              <a:spcBef>
                <a:spcPts val="600"/>
              </a:spcBef>
              <a:spcAft>
                <a:spcPts val="600"/>
              </a:spcAft>
              <a:buFont typeface="+mj-lt"/>
              <a:buAutoNum type="arabicPeriod"/>
            </a:pPr>
            <a:r>
              <a:rPr lang="es-ES" sz="1100" kern="1200" baseline="0" dirty="0" smtClean="0">
                <a:solidFill>
                  <a:schemeClr val="tx1"/>
                </a:solidFill>
                <a:latin typeface="Arial" pitchFamily="34" charset="0"/>
                <a:ea typeface="+mn-ea"/>
                <a:cs typeface="Arial" pitchFamily="34" charset="0"/>
              </a:rPr>
              <a:t>Las Administraciones Públicas deberán garantizar que los interesados pueden relacionarse con la Administración a través de medios electrónicos, para lo que pondrán a su disposición los canales de acceso que sean necesarios así como los sistemas y aplicaciones que en cada caso se determinen.</a:t>
            </a:r>
          </a:p>
          <a:p>
            <a:pPr marL="360000" indent="-228600" algn="just">
              <a:lnSpc>
                <a:spcPct val="130000"/>
              </a:lnSpc>
              <a:spcBef>
                <a:spcPts val="600"/>
              </a:spcBef>
              <a:spcAft>
                <a:spcPts val="600"/>
              </a:spcAft>
              <a:buFont typeface="+mj-lt"/>
              <a:buAutoNum type="arabicPeriod"/>
            </a:pPr>
            <a:r>
              <a:rPr lang="es-ES" sz="1100" kern="1200" baseline="0" dirty="0" smtClean="0">
                <a:solidFill>
                  <a:schemeClr val="tx1"/>
                </a:solidFill>
                <a:latin typeface="Arial" pitchFamily="34" charset="0"/>
                <a:ea typeface="+mn-ea"/>
                <a:cs typeface="Arial" pitchFamily="34" charset="0"/>
              </a:rPr>
              <a:t>Las Administraciones Públicas asistirán en el uso de medios electrónicos a los interesados no incluidos en los apartados 2 y 3 del artículo 14 que así lo soliciten, especialmente en lo referente a la identificación y firma electrónica, presentación de solicitudes a través del registro electrónico general y obtención de copias auténticas.</a:t>
            </a:r>
          </a:p>
          <a:p>
            <a:pPr marL="360000" algn="just">
              <a:lnSpc>
                <a:spcPct val="130000"/>
              </a:lnSpc>
              <a:spcBef>
                <a:spcPts val="600"/>
              </a:spcBef>
              <a:spcAft>
                <a:spcPts val="600"/>
              </a:spcAft>
            </a:pPr>
            <a:r>
              <a:rPr lang="es-ES" sz="1100" kern="1200" baseline="0" dirty="0" smtClean="0">
                <a:solidFill>
                  <a:schemeClr val="tx1"/>
                </a:solidFill>
                <a:latin typeface="Arial" pitchFamily="34" charset="0"/>
                <a:ea typeface="+mn-ea"/>
                <a:cs typeface="Arial" pitchFamily="34" charset="0"/>
              </a:rPr>
              <a:t>Asimismo, si alguno de estos interesados no dispone de los medios electrónicos necesarios, su identificación o firma electrónica en el procedimiento administrativo podrá ser válidamente realizada por un funcionario público mediante el uso del sistema de firma electrónica del que esté dotado para ello. En este caso, será necesario que el interesado que carezca de los medios electrónicos necesarios se identifique ante el funcionario y preste su consentimiento expreso para esta actuación, de lo que deberá quedar constancia para los casos de discrepancia o litigio.</a:t>
            </a:r>
          </a:p>
          <a:p>
            <a:pPr marL="360000" algn="just">
              <a:lnSpc>
                <a:spcPct val="130000"/>
              </a:lnSpc>
              <a:spcBef>
                <a:spcPts val="600"/>
              </a:spcBef>
              <a:spcAft>
                <a:spcPts val="600"/>
              </a:spcAft>
            </a:pPr>
            <a:r>
              <a:rPr lang="es-ES" sz="1100" kern="1200" baseline="0" dirty="0" smtClean="0">
                <a:solidFill>
                  <a:schemeClr val="tx1"/>
                </a:solidFill>
                <a:latin typeface="Arial" pitchFamily="34" charset="0"/>
                <a:ea typeface="+mn-ea"/>
                <a:cs typeface="Arial" pitchFamily="34" charset="0"/>
              </a:rPr>
              <a:t>[…]</a:t>
            </a:r>
            <a:endParaRPr lang="es-ES" sz="1100" b="1"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2794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92651E6-3F40-4E4C-874A-8846E1186455}" type="slidenum">
              <a:rPr lang="es-ES" smtClean="0">
                <a:latin typeface="Times New Roman" pitchFamily="18" charset="0"/>
              </a:rPr>
              <a:pPr/>
              <a:t>20</a:t>
            </a:fld>
            <a:endParaRPr lang="es-ES"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algn="just">
              <a:lnSpc>
                <a:spcPct val="130000"/>
              </a:lnSpc>
              <a:spcBef>
                <a:spcPts val="600"/>
              </a:spcBef>
              <a:spcAft>
                <a:spcPts val="600"/>
              </a:spcAft>
            </a:pPr>
            <a:r>
              <a:rPr lang="es-ES" sz="1100" b="1" dirty="0" smtClean="0">
                <a:latin typeface="Arial" pitchFamily="34" charset="0"/>
                <a:cs typeface="Arial" pitchFamily="34" charset="0"/>
              </a:rPr>
              <a:t>Artículo 43. </a:t>
            </a:r>
            <a:r>
              <a:rPr lang="es-ES" sz="1100" b="1" i="1" dirty="0" smtClean="0">
                <a:latin typeface="Arial" pitchFamily="34" charset="0"/>
                <a:cs typeface="Arial" pitchFamily="34" charset="0"/>
              </a:rPr>
              <a:t>Práctica de las notificaciones a través de medios electrónicos.</a:t>
            </a:r>
          </a:p>
          <a:p>
            <a:pPr marL="173038" indent="-173038" algn="just">
              <a:lnSpc>
                <a:spcPct val="130000"/>
              </a:lnSpc>
              <a:spcBef>
                <a:spcPts val="600"/>
              </a:spcBef>
              <a:spcAft>
                <a:spcPts val="600"/>
              </a:spcAft>
            </a:pPr>
            <a:r>
              <a:rPr lang="es-ES" sz="1100" dirty="0" smtClean="0">
                <a:latin typeface="Arial" pitchFamily="34" charset="0"/>
                <a:cs typeface="Arial" pitchFamily="34" charset="0"/>
              </a:rPr>
              <a:t>1. </a:t>
            </a:r>
            <a:r>
              <a:rPr lang="es-ES" sz="1100" b="1" dirty="0" smtClean="0">
                <a:latin typeface="Arial" pitchFamily="34" charset="0"/>
                <a:cs typeface="Arial" pitchFamily="34" charset="0"/>
              </a:rPr>
              <a:t>Las notificaciones por medios electrónicos se practicarán mediante comparecencia en la sede electrónica de la Administración u Organismo actuante, a través de la dirección electrónica habilitada única o mediante ambos sistemas, según disponga cada Administración u Organismo.</a:t>
            </a:r>
          </a:p>
          <a:p>
            <a:pPr marL="173038" algn="just">
              <a:lnSpc>
                <a:spcPct val="130000"/>
              </a:lnSpc>
              <a:spcBef>
                <a:spcPts val="600"/>
              </a:spcBef>
              <a:spcAft>
                <a:spcPts val="600"/>
              </a:spcAft>
            </a:pPr>
            <a:r>
              <a:rPr lang="es-ES" sz="1100" dirty="0" smtClean="0">
                <a:latin typeface="Arial" pitchFamily="34" charset="0"/>
                <a:cs typeface="Arial" pitchFamily="34" charset="0"/>
              </a:rPr>
              <a:t>A los efectos previstos en este artículo, se entiende por comparecencia en la sede electrónica, el acceso por el interesado o su representante debidamente identificado al contenido de la notificación.</a:t>
            </a:r>
          </a:p>
          <a:p>
            <a:pPr algn="just">
              <a:lnSpc>
                <a:spcPct val="130000"/>
              </a:lnSpc>
              <a:spcBef>
                <a:spcPts val="600"/>
              </a:spcBef>
              <a:spcAft>
                <a:spcPts val="600"/>
              </a:spcAft>
            </a:pPr>
            <a:r>
              <a:rPr lang="es-ES" sz="1100" dirty="0" smtClean="0">
                <a:latin typeface="Arial" pitchFamily="34" charset="0"/>
                <a:cs typeface="Arial" pitchFamily="34" charset="0"/>
              </a:rPr>
              <a:t>[…]</a:t>
            </a:r>
          </a:p>
        </p:txBody>
      </p:sp>
    </p:spTree>
    <p:extLst>
      <p:ext uri="{BB962C8B-B14F-4D97-AF65-F5344CB8AC3E}">
        <p14:creationId xmlns:p14="http://schemas.microsoft.com/office/powerpoint/2010/main" val="3335223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FFCEBD6-0BC5-419C-958B-21025B9698A4}" type="slidenum">
              <a:rPr lang="es-ES" smtClean="0">
                <a:latin typeface="Times New Roman" pitchFamily="18" charset="0"/>
              </a:rPr>
              <a:pPr/>
              <a:t>21</a:t>
            </a:fld>
            <a:endParaRPr lang="es-ES"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algn="just">
              <a:lnSpc>
                <a:spcPct val="100000"/>
              </a:lnSpc>
              <a:spcBef>
                <a:spcPts val="0"/>
              </a:spcBef>
              <a:spcAft>
                <a:spcPts val="0"/>
              </a:spcAft>
            </a:pPr>
            <a:r>
              <a:rPr lang="es-ES" sz="1050" b="1" dirty="0" smtClean="0">
                <a:latin typeface="Arial" pitchFamily="34" charset="0"/>
                <a:cs typeface="Arial" pitchFamily="34" charset="0"/>
              </a:rPr>
              <a:t>Artículo 43. </a:t>
            </a:r>
            <a:r>
              <a:rPr lang="es-ES" sz="1050" b="1" i="1" dirty="0" smtClean="0">
                <a:latin typeface="Arial" pitchFamily="34" charset="0"/>
                <a:cs typeface="Arial" pitchFamily="34" charset="0"/>
              </a:rPr>
              <a:t>Práctica de las notificaciones a través de medios electrónicos.</a:t>
            </a:r>
          </a:p>
          <a:p>
            <a:pPr marL="173038" indent="-173038" algn="just">
              <a:lnSpc>
                <a:spcPct val="100000"/>
              </a:lnSpc>
              <a:spcBef>
                <a:spcPts val="0"/>
              </a:spcBef>
              <a:spcAft>
                <a:spcPts val="0"/>
              </a:spcAft>
            </a:pPr>
            <a:r>
              <a:rPr lang="es-ES" sz="1050" dirty="0" smtClean="0">
                <a:latin typeface="Arial" pitchFamily="34" charset="0"/>
                <a:cs typeface="Arial" pitchFamily="34" charset="0"/>
              </a:rPr>
              <a:t>1. Las notificaciones por medios electrónicos se practicarán mediante comparecencia en la sede electrónica de la Administración u Organismo actuante, a través de la dirección electrónica habilitada única o mediante ambos sistemas, según disponga cada Administración u Organismo.</a:t>
            </a:r>
          </a:p>
          <a:p>
            <a:pPr marL="173038" algn="just">
              <a:lnSpc>
                <a:spcPct val="100000"/>
              </a:lnSpc>
              <a:spcBef>
                <a:spcPts val="0"/>
              </a:spcBef>
              <a:spcAft>
                <a:spcPts val="0"/>
              </a:spcAft>
            </a:pPr>
            <a:r>
              <a:rPr lang="es-ES" sz="1050" dirty="0" smtClean="0">
                <a:latin typeface="Arial" pitchFamily="34" charset="0"/>
                <a:cs typeface="Arial" pitchFamily="34" charset="0"/>
              </a:rPr>
              <a:t>A los efectos previstos en este artículo, se entiende por comparecencia en la sede electrónica, el acceso por el interesado o su representante debidamente identificado al contenido de la notificación.</a:t>
            </a:r>
          </a:p>
          <a:p>
            <a:pPr marL="173038" indent="-173038" algn="just">
              <a:lnSpc>
                <a:spcPct val="100000"/>
              </a:lnSpc>
              <a:spcBef>
                <a:spcPts val="0"/>
              </a:spcBef>
              <a:spcAft>
                <a:spcPts val="0"/>
              </a:spcAft>
            </a:pPr>
            <a:r>
              <a:rPr lang="es-ES" sz="1050" b="1" dirty="0" smtClean="0">
                <a:latin typeface="Arial" pitchFamily="34" charset="0"/>
                <a:cs typeface="Arial" pitchFamily="34" charset="0"/>
              </a:rPr>
              <a:t>2. Las notificaciones por medios electrónicos se entenderán practicadas en el momento en que se produzca el acceso a su contenido.</a:t>
            </a:r>
          </a:p>
          <a:p>
            <a:pPr marL="173038" algn="just">
              <a:lnSpc>
                <a:spcPct val="100000"/>
              </a:lnSpc>
              <a:spcBef>
                <a:spcPts val="0"/>
              </a:spcBef>
              <a:spcAft>
                <a:spcPts val="0"/>
              </a:spcAft>
            </a:pPr>
            <a:r>
              <a:rPr lang="es-ES" sz="1050" b="1" dirty="0" smtClean="0">
                <a:latin typeface="Arial" pitchFamily="34" charset="0"/>
                <a:cs typeface="Arial" pitchFamily="34" charset="0"/>
              </a:rPr>
              <a:t>Cuando la notificación por medios electrónicos sea de carácter obligatorio, o haya sido expresamente elegida por el interesado, se entenderá rechazada cuando hayan transcurrido diez días naturales desde la puesta a disposición de la notificación sin que se acceda a su contenido.</a:t>
            </a:r>
          </a:p>
          <a:p>
            <a:pPr marL="173038" indent="-173038" algn="just">
              <a:lnSpc>
                <a:spcPct val="100000"/>
              </a:lnSpc>
              <a:spcBef>
                <a:spcPts val="0"/>
              </a:spcBef>
              <a:spcAft>
                <a:spcPts val="0"/>
              </a:spcAft>
            </a:pPr>
            <a:r>
              <a:rPr lang="es-ES" sz="1050" b="1" dirty="0" smtClean="0">
                <a:latin typeface="Arial" pitchFamily="34" charset="0"/>
                <a:cs typeface="Arial" pitchFamily="34" charset="0"/>
              </a:rPr>
              <a:t>3. Se entenderá cumplida la obligación a la que se refiere el artículo 40.4 con la puesta a disposición de la notificación en la sede electrónica de la Administración u Organismo actuante o en la dirección electrónica habilitada única.</a:t>
            </a:r>
          </a:p>
          <a:p>
            <a:pPr marL="173038" indent="-173038" algn="just">
              <a:lnSpc>
                <a:spcPct val="100000"/>
              </a:lnSpc>
              <a:spcBef>
                <a:spcPts val="0"/>
              </a:spcBef>
              <a:spcAft>
                <a:spcPts val="0"/>
              </a:spcAft>
            </a:pPr>
            <a:r>
              <a:rPr lang="es-ES" sz="1050" b="1" dirty="0" smtClean="0">
                <a:latin typeface="Arial" pitchFamily="34" charset="0"/>
                <a:cs typeface="Arial" pitchFamily="34" charset="0"/>
              </a:rPr>
              <a:t>4. Los interesados podrán acceder a las notificaciones desde el Punto de Acceso General electrónico de la Administración, que funcionará como un portal de acceso.</a:t>
            </a:r>
          </a:p>
          <a:p>
            <a:pPr algn="just">
              <a:lnSpc>
                <a:spcPct val="100000"/>
              </a:lnSpc>
              <a:spcBef>
                <a:spcPts val="0"/>
              </a:spcBef>
              <a:spcAft>
                <a:spcPts val="0"/>
              </a:spcAft>
            </a:pPr>
            <a:endParaRPr lang="es-ES" sz="1050" b="1" dirty="0" smtClean="0">
              <a:latin typeface="Arial" pitchFamily="34" charset="0"/>
              <a:cs typeface="Arial" pitchFamily="34" charset="0"/>
            </a:endParaRPr>
          </a:p>
          <a:p>
            <a:pPr algn="just">
              <a:lnSpc>
                <a:spcPct val="100000"/>
              </a:lnSpc>
              <a:spcBef>
                <a:spcPts val="0"/>
              </a:spcBef>
              <a:spcAft>
                <a:spcPts val="0"/>
              </a:spcAft>
            </a:pPr>
            <a:endParaRPr lang="es-ES" sz="1050" b="1" dirty="0" smtClean="0">
              <a:latin typeface="Arial" pitchFamily="34" charset="0"/>
              <a:cs typeface="Arial" pitchFamily="34" charset="0"/>
            </a:endParaRPr>
          </a:p>
        </p:txBody>
      </p:sp>
    </p:spTree>
    <p:extLst>
      <p:ext uri="{BB962C8B-B14F-4D97-AF65-F5344CB8AC3E}">
        <p14:creationId xmlns:p14="http://schemas.microsoft.com/office/powerpoint/2010/main" val="349576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kern="1200" baseline="0" dirty="0" smtClean="0">
                <a:solidFill>
                  <a:schemeClr val="tx1"/>
                </a:solidFill>
                <a:latin typeface="Arial" pitchFamily="34" charset="0"/>
                <a:cs typeface="Arial" pitchFamily="34" charset="0"/>
              </a:rPr>
              <a:t>Artículo 14. </a:t>
            </a:r>
            <a:r>
              <a:rPr lang="es-ES" sz="1050" b="1" i="1" kern="1200" baseline="0" dirty="0" smtClean="0">
                <a:solidFill>
                  <a:schemeClr val="tx1"/>
                </a:solidFill>
                <a:latin typeface="Arial" pitchFamily="34" charset="0"/>
                <a:cs typeface="Arial" pitchFamily="34" charset="0"/>
              </a:rPr>
              <a:t>Derecho y obligación de relacionarse electrónicamente con las Administraciones Públicas.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1. Las personas físicas </a:t>
            </a:r>
            <a:r>
              <a:rPr lang="es-ES" sz="1050" b="1" kern="1200" baseline="0" dirty="0" smtClean="0">
                <a:solidFill>
                  <a:schemeClr val="tx1"/>
                </a:solidFill>
                <a:latin typeface="Arial" pitchFamily="34" charset="0"/>
                <a:cs typeface="Arial" pitchFamily="34" charset="0"/>
              </a:rPr>
              <a:t>podrán elegir en todo momento si se comunican con las Administraciones Públicas para el ejercicio de sus derechos y obligaciones a través de medios electrónicos o no</a:t>
            </a:r>
            <a:r>
              <a:rPr lang="es-ES" sz="1050" kern="1200" baseline="0" dirty="0" smtClean="0">
                <a:solidFill>
                  <a:schemeClr val="tx1"/>
                </a:solidFill>
                <a:latin typeface="Arial" pitchFamily="34" charset="0"/>
                <a:cs typeface="Arial" pitchFamily="34" charset="0"/>
              </a:rPr>
              <a:t>, salvo que estén obligadas a relacionarse a través de medios electrónicos con las Administraciones Públicas. El </a:t>
            </a:r>
            <a:r>
              <a:rPr lang="es-ES" sz="1050" b="1" kern="1200" baseline="0" dirty="0" smtClean="0">
                <a:solidFill>
                  <a:schemeClr val="tx1"/>
                </a:solidFill>
                <a:latin typeface="Arial" pitchFamily="34" charset="0"/>
                <a:cs typeface="Arial" pitchFamily="34" charset="0"/>
              </a:rPr>
              <a:t>medio elegido por la persona para comunicarse con las Administraciones Públicas podrá ser modificado por aquella en cualquier momento.</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2.	En todo caso, estarán obligados a relacionarse a través de medios electrónicos con las Administraciones Públicas para la realización de cualquier trámite de un procedimiento administrativo, al menos, los siguientes sujetos: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a) Las personas jurídicas.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b) Las entidades sin personalidad jurídica.</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c)	Quienes ejerzan una actividad profesional para la que se requiera colegiación obligatoria, para los trámites y actuaciones que realicen con las Administraciones Públicas en ejercicio de dicha actividad profesional. En todo caso, dentro de este colectivo se entenderán incluidos los notarios y registradores de la propiedad y mercantiles.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d)	Quienes representen a un interesado que esté obligado a relacionarse electrónicamente con la Administración.</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e)	Los empleados de las Administraciones Públicas para los trámites y actuaciones que realicen con ellas por razón de su condición de empleado público, en la forma en que se determine reglamentariamente por cada Administración.</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3.	Reglamentariamente, las Administraciones podrán establecer la obligación de relacionarse con ellas a través de medios electrónicos para determinados procedimientos y para ciertos colectivos de personas físicas que por razón de su capacidad económica, técnica, dedicación profesional u otros motivos quede acreditado que tienen acceso y disponibilidad de los medios electrónicos necesarios.</a:t>
            </a:r>
            <a:endParaRPr lang="es-ES" sz="105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3086947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62C211CD-8C32-4127-82C0-530CE9733AB9}" type="slidenum">
              <a:rPr lang="es-ES" smtClean="0"/>
              <a:pPr>
                <a:defRPr/>
              </a:pPr>
              <a:t>23</a:t>
            </a:fld>
            <a:endParaRPr lang="es-ES" smtClean="0"/>
          </a:p>
        </p:txBody>
      </p:sp>
      <p:sp>
        <p:nvSpPr>
          <p:cNvPr id="4198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Tree>
    <p:extLst>
      <p:ext uri="{BB962C8B-B14F-4D97-AF65-F5344CB8AC3E}">
        <p14:creationId xmlns:p14="http://schemas.microsoft.com/office/powerpoint/2010/main" val="194882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30000"/>
              </a:lnSpc>
              <a:spcBef>
                <a:spcPts val="600"/>
              </a:spcBef>
              <a:spcAft>
                <a:spcPts val="600"/>
              </a:spcAft>
            </a:pPr>
            <a:r>
              <a:rPr lang="es-ES" sz="1100" b="1" kern="1200" baseline="0" dirty="0" smtClean="0">
                <a:solidFill>
                  <a:schemeClr val="tx1"/>
                </a:solidFill>
                <a:latin typeface="Arial" pitchFamily="34" charset="0"/>
                <a:cs typeface="Arial" pitchFamily="34" charset="0"/>
              </a:rPr>
              <a:t>Artículo 14. </a:t>
            </a:r>
            <a:r>
              <a:rPr lang="es-ES" sz="1100" b="1" i="1" kern="1200" baseline="0" dirty="0" smtClean="0">
                <a:solidFill>
                  <a:schemeClr val="tx1"/>
                </a:solidFill>
                <a:latin typeface="Arial" pitchFamily="34" charset="0"/>
                <a:cs typeface="Arial" pitchFamily="34" charset="0"/>
              </a:rPr>
              <a:t>Derecho y obligación de relacionarse electrónicamente con las Administraciones Públicas.</a:t>
            </a:r>
          </a:p>
          <a:p>
            <a:pPr marL="168275" indent="-168275" algn="just">
              <a:lnSpc>
                <a:spcPct val="130000"/>
              </a:lnSpc>
              <a:spcBef>
                <a:spcPts val="600"/>
              </a:spcBef>
              <a:spcAft>
                <a:spcPts val="600"/>
              </a:spcAft>
            </a:pPr>
            <a:r>
              <a:rPr lang="es-ES" sz="1100" kern="1200" baseline="0" dirty="0" smtClean="0">
                <a:solidFill>
                  <a:schemeClr val="tx1"/>
                </a:solidFill>
                <a:latin typeface="Arial" pitchFamily="34" charset="0"/>
                <a:cs typeface="Arial" pitchFamily="34" charset="0"/>
              </a:rPr>
              <a:t>1. Las personas físicas </a:t>
            </a:r>
            <a:r>
              <a:rPr lang="es-ES" sz="1100" b="1" kern="1200" baseline="0" dirty="0" smtClean="0">
                <a:solidFill>
                  <a:schemeClr val="tx1"/>
                </a:solidFill>
                <a:latin typeface="Arial" pitchFamily="34" charset="0"/>
                <a:cs typeface="Arial" pitchFamily="34" charset="0"/>
              </a:rPr>
              <a:t>podrán elegir en todo momento si se comunican con las Administraciones Públicas para el ejercicio de sus derechos y obligaciones a través de medios electrónicos o no</a:t>
            </a:r>
            <a:r>
              <a:rPr lang="es-ES" sz="1100" kern="1200" baseline="0" dirty="0" smtClean="0">
                <a:solidFill>
                  <a:schemeClr val="tx1"/>
                </a:solidFill>
                <a:latin typeface="Arial" pitchFamily="34" charset="0"/>
                <a:cs typeface="Arial" pitchFamily="34" charset="0"/>
              </a:rPr>
              <a:t>, salvo que estén obligadas a relacionarse a través de medios electrónicos con las Administraciones Públicas. El </a:t>
            </a:r>
            <a:r>
              <a:rPr lang="es-ES" sz="1100" b="1" kern="1200" baseline="0" dirty="0" smtClean="0">
                <a:solidFill>
                  <a:schemeClr val="tx1"/>
                </a:solidFill>
                <a:latin typeface="Arial" pitchFamily="34" charset="0"/>
                <a:cs typeface="Arial" pitchFamily="34" charset="0"/>
              </a:rPr>
              <a:t>medio elegido por la persona para comunicarse con las Administraciones Públicas podrá ser modificado por aquella en cualquier momento.</a:t>
            </a:r>
          </a:p>
          <a:p>
            <a:pPr marL="168275" indent="-168275" algn="just">
              <a:lnSpc>
                <a:spcPct val="130000"/>
              </a:lnSpc>
              <a:spcBef>
                <a:spcPts val="600"/>
              </a:spcBef>
              <a:spcAft>
                <a:spcPts val="600"/>
              </a:spcAft>
            </a:pPr>
            <a:r>
              <a:rPr lang="es-ES" sz="1100" kern="1200" baseline="0" dirty="0" smtClean="0">
                <a:solidFill>
                  <a:schemeClr val="tx1"/>
                </a:solidFill>
                <a:latin typeface="Arial" pitchFamily="34" charset="0"/>
                <a:cs typeface="Arial" pitchFamily="34" charset="0"/>
              </a:rPr>
              <a:t>2.	En todo caso, estarán obligados a relacionarse a través de medios electrónicos con las Administraciones Públicas para la realización de cualquier trámite de un procedimiento administrativo, al menos, los siguientes sujetos:</a:t>
            </a:r>
          </a:p>
          <a:p>
            <a:pPr marL="361950" indent="-190500" algn="just">
              <a:lnSpc>
                <a:spcPct val="130000"/>
              </a:lnSpc>
              <a:spcBef>
                <a:spcPts val="300"/>
              </a:spcBef>
              <a:spcAft>
                <a:spcPts val="300"/>
              </a:spcAft>
            </a:pPr>
            <a:r>
              <a:rPr lang="es-ES" sz="1100" kern="1200" baseline="0" dirty="0" smtClean="0">
                <a:solidFill>
                  <a:schemeClr val="tx1"/>
                </a:solidFill>
                <a:latin typeface="Arial" pitchFamily="34" charset="0"/>
                <a:cs typeface="Arial" pitchFamily="34" charset="0"/>
              </a:rPr>
              <a:t>a) Las personas jurídicas.</a:t>
            </a:r>
          </a:p>
          <a:p>
            <a:pPr marL="361950" indent="-190500" algn="just">
              <a:lnSpc>
                <a:spcPct val="130000"/>
              </a:lnSpc>
              <a:spcBef>
                <a:spcPts val="300"/>
              </a:spcBef>
              <a:spcAft>
                <a:spcPts val="300"/>
              </a:spcAft>
            </a:pPr>
            <a:r>
              <a:rPr lang="es-ES" sz="1100" kern="1200" baseline="0" dirty="0" smtClean="0">
                <a:solidFill>
                  <a:schemeClr val="tx1"/>
                </a:solidFill>
                <a:latin typeface="Arial" pitchFamily="34" charset="0"/>
                <a:cs typeface="Arial" pitchFamily="34" charset="0"/>
              </a:rPr>
              <a:t>b) Las entidades sin personalidad jurídica.</a:t>
            </a:r>
          </a:p>
          <a:p>
            <a:pPr marL="361950" indent="-190500" algn="just">
              <a:lnSpc>
                <a:spcPct val="130000"/>
              </a:lnSpc>
              <a:spcBef>
                <a:spcPts val="300"/>
              </a:spcBef>
              <a:spcAft>
                <a:spcPts val="300"/>
              </a:spcAft>
            </a:pPr>
            <a:r>
              <a:rPr lang="es-ES" sz="1100" kern="1200" baseline="0" dirty="0" smtClean="0">
                <a:solidFill>
                  <a:schemeClr val="tx1"/>
                </a:solidFill>
                <a:latin typeface="Arial" pitchFamily="34" charset="0"/>
                <a:cs typeface="Arial" pitchFamily="34" charset="0"/>
              </a:rPr>
              <a:t>c)	Quienes ejerzan una actividad profesional para la que se requiera colegiación obligatoria, para los trámites y actuaciones que realicen con las Administraciones Públicas en ejercicio de dicha actividad profesional. En todo caso, dentro de este colectivo se entenderán incluidos los notarios y registradores de la propiedad y mercantiles.</a:t>
            </a:r>
          </a:p>
          <a:p>
            <a:pPr marL="361950" indent="-190500" algn="just">
              <a:lnSpc>
                <a:spcPct val="130000"/>
              </a:lnSpc>
              <a:spcBef>
                <a:spcPts val="300"/>
              </a:spcBef>
              <a:spcAft>
                <a:spcPts val="300"/>
              </a:spcAft>
            </a:pPr>
            <a:r>
              <a:rPr lang="es-ES" sz="1100" kern="1200" baseline="0" dirty="0" smtClean="0">
                <a:solidFill>
                  <a:schemeClr val="tx1"/>
                </a:solidFill>
                <a:latin typeface="Arial" pitchFamily="34" charset="0"/>
                <a:cs typeface="Arial" pitchFamily="34" charset="0"/>
              </a:rPr>
              <a:t>d)	Quienes representen a un interesado que esté obligado a relacionarse electrónicamente con la Administración.</a:t>
            </a:r>
          </a:p>
          <a:p>
            <a:pPr marL="361950" indent="-190500" algn="just">
              <a:lnSpc>
                <a:spcPct val="130000"/>
              </a:lnSpc>
              <a:spcBef>
                <a:spcPts val="300"/>
              </a:spcBef>
              <a:spcAft>
                <a:spcPts val="300"/>
              </a:spcAft>
            </a:pPr>
            <a:r>
              <a:rPr lang="es-ES" sz="1100" kern="1200" baseline="0" dirty="0" smtClean="0">
                <a:solidFill>
                  <a:schemeClr val="tx1"/>
                </a:solidFill>
                <a:latin typeface="Arial" pitchFamily="34" charset="0"/>
                <a:cs typeface="Arial" pitchFamily="34" charset="0"/>
              </a:rPr>
              <a:t>e)	Los empleados de las Administraciones Públicas para los trámites y actuaciones que realicen con ellas por razón de su condición de empleado público, en la forma en que se determine reglamentariamente por cada Administración.</a:t>
            </a:r>
          </a:p>
          <a:p>
            <a:pPr marL="168275" indent="-168275" algn="just">
              <a:lnSpc>
                <a:spcPct val="130000"/>
              </a:lnSpc>
              <a:spcBef>
                <a:spcPts val="600"/>
              </a:spcBef>
              <a:spcAft>
                <a:spcPts val="600"/>
              </a:spcAft>
            </a:pPr>
            <a:r>
              <a:rPr lang="es-ES" sz="1100" kern="1200" baseline="0" dirty="0" smtClean="0">
                <a:solidFill>
                  <a:schemeClr val="tx1"/>
                </a:solidFill>
                <a:latin typeface="Arial" pitchFamily="34" charset="0"/>
                <a:cs typeface="Arial" pitchFamily="34" charset="0"/>
              </a:rPr>
              <a:t>3.	Reglamentariamente, las Administraciones podrán establecer la obligación de relacionarse con ellas a través de medios electrónicos para determinados procedimientos y para ciertos colectivos de personas físicas que por razón de su capacidad económica, técnica, dedicación profesional u otros motivos quede acreditado que tienen acceso y disponibilidad de los medios electrónicos necesarios.</a:t>
            </a:r>
            <a:endParaRPr lang="es-ES" sz="110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35298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kern="1200" baseline="0" dirty="0" smtClean="0">
                <a:solidFill>
                  <a:schemeClr val="tx1"/>
                </a:solidFill>
                <a:latin typeface="Arial" pitchFamily="34" charset="0"/>
                <a:cs typeface="Arial" pitchFamily="34" charset="0"/>
              </a:rPr>
              <a:t>Artículo 14. </a:t>
            </a:r>
            <a:r>
              <a:rPr lang="es-ES" sz="1050" b="1" i="1" kern="1200" baseline="0" dirty="0" smtClean="0">
                <a:solidFill>
                  <a:schemeClr val="tx1"/>
                </a:solidFill>
                <a:latin typeface="Arial" pitchFamily="34" charset="0"/>
                <a:cs typeface="Arial" pitchFamily="34" charset="0"/>
              </a:rPr>
              <a:t>Derecho y obligación de relacionarse electrónicamente con las Administraciones Públicas.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1. Las personas físicas </a:t>
            </a:r>
            <a:r>
              <a:rPr lang="es-ES" sz="1050" b="1" kern="1200" baseline="0" dirty="0" smtClean="0">
                <a:solidFill>
                  <a:schemeClr val="tx1"/>
                </a:solidFill>
                <a:latin typeface="Arial" pitchFamily="34" charset="0"/>
                <a:cs typeface="Arial" pitchFamily="34" charset="0"/>
              </a:rPr>
              <a:t>podrán elegir en todo momento si se comunican con las Administraciones Públicas para el ejercicio de sus derechos y obligaciones a través de medios electrónicos o no</a:t>
            </a:r>
            <a:r>
              <a:rPr lang="es-ES" sz="1050" kern="1200" baseline="0" dirty="0" smtClean="0">
                <a:solidFill>
                  <a:schemeClr val="tx1"/>
                </a:solidFill>
                <a:latin typeface="Arial" pitchFamily="34" charset="0"/>
                <a:cs typeface="Arial" pitchFamily="34" charset="0"/>
              </a:rPr>
              <a:t>, salvo que estén obligadas a relacionarse a través de medios electrónicos con las Administraciones Públicas. El </a:t>
            </a:r>
            <a:r>
              <a:rPr lang="es-ES" sz="1050" b="1" kern="1200" baseline="0" dirty="0" smtClean="0">
                <a:solidFill>
                  <a:schemeClr val="tx1"/>
                </a:solidFill>
                <a:latin typeface="Arial" pitchFamily="34" charset="0"/>
                <a:cs typeface="Arial" pitchFamily="34" charset="0"/>
              </a:rPr>
              <a:t>medio elegido por la persona para comunicarse con las Administraciones Públicas podrá ser modificado por aquella en cualquier momento.</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2.	En todo caso, estarán obligados a relacionarse a través de medios electrónicos con las Administraciones Públicas para la realización de cualquier trámite de un procedimiento administrativo, al menos, los siguientes sujetos: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a) Las personas jurídicas.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b) Las entidades sin personalidad jurídica.</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c)	Quienes ejerzan una actividad profesional para la que se requiera colegiación obligatoria, para los trámites y actuaciones que realicen con las Administraciones Públicas en ejercicio de dicha actividad profesional. En todo caso, dentro de este colectivo se entenderán incluidos los notarios y registradores de la propiedad y mercantiles.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d)	Quienes representen a un interesado que esté obligado a relacionarse electrónicamente con la Administración.</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e)	Los empleados de las Administraciones Públicas para los trámites y actuaciones que realicen con ellas por razón de su condición de empleado público, en la forma en que se determine reglamentariamente por cada Administración.</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3.	Reglamentariamente, las Administraciones podrán establecer la obligación de relacionarse con ellas a través de medios electrónicos para determinados procedimientos y para ciertos colectivos de personas físicas que por razón de su capacidad económica, técnica, dedicación profesional u otros motivos quede acreditado que tienen acceso y disponibilidad de los medios electrónicos necesarios.</a:t>
            </a:r>
            <a:endParaRPr lang="es-ES" sz="105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242426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kern="1200" baseline="0" dirty="0" smtClean="0">
                <a:solidFill>
                  <a:schemeClr val="tx1"/>
                </a:solidFill>
                <a:latin typeface="Arial" pitchFamily="34" charset="0"/>
                <a:cs typeface="Arial" pitchFamily="34" charset="0"/>
              </a:rPr>
              <a:t>Artículo 14. </a:t>
            </a:r>
            <a:r>
              <a:rPr lang="es-ES" sz="1050" b="1" i="1" kern="1200" baseline="0" dirty="0" smtClean="0">
                <a:solidFill>
                  <a:schemeClr val="tx1"/>
                </a:solidFill>
                <a:latin typeface="Arial" pitchFamily="34" charset="0"/>
                <a:cs typeface="Arial" pitchFamily="34" charset="0"/>
              </a:rPr>
              <a:t>Derecho y obligación de relacionarse electrónicamente con las Administraciones Públicas.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1. Las personas físicas </a:t>
            </a:r>
            <a:r>
              <a:rPr lang="es-ES" sz="1050" b="1" kern="1200" baseline="0" dirty="0" smtClean="0">
                <a:solidFill>
                  <a:schemeClr val="tx1"/>
                </a:solidFill>
                <a:latin typeface="Arial" pitchFamily="34" charset="0"/>
                <a:cs typeface="Arial" pitchFamily="34" charset="0"/>
              </a:rPr>
              <a:t>podrán elegir en todo momento si se comunican con las Administraciones Públicas para el ejercicio de sus derechos y obligaciones a través de medios electrónicos o no</a:t>
            </a:r>
            <a:r>
              <a:rPr lang="es-ES" sz="1050" kern="1200" baseline="0" dirty="0" smtClean="0">
                <a:solidFill>
                  <a:schemeClr val="tx1"/>
                </a:solidFill>
                <a:latin typeface="Arial" pitchFamily="34" charset="0"/>
                <a:cs typeface="Arial" pitchFamily="34" charset="0"/>
              </a:rPr>
              <a:t>, salvo que estén obligadas a relacionarse a través de medios electrónicos con las Administraciones Públicas. El </a:t>
            </a:r>
            <a:r>
              <a:rPr lang="es-ES" sz="1050" b="1" kern="1200" baseline="0" dirty="0" smtClean="0">
                <a:solidFill>
                  <a:schemeClr val="tx1"/>
                </a:solidFill>
                <a:latin typeface="Arial" pitchFamily="34" charset="0"/>
                <a:cs typeface="Arial" pitchFamily="34" charset="0"/>
              </a:rPr>
              <a:t>medio elegido por la persona para comunicarse con las Administraciones Públicas podrá ser modificado por aquella en cualquier momento.</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2.	En todo caso, estarán obligados a relacionarse a través de medios electrónicos con las Administraciones Públicas para la realización de cualquier trámite de un procedimiento administrativo, al menos, los siguientes sujetos: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a) Las personas jurídicas.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b) Las entidades sin personalidad jurídica.</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c)	Quienes ejerzan una actividad profesional para la que se requiera colegiación obligatoria, para los trámites y actuaciones que realicen con las Administraciones Públicas en ejercicio de dicha actividad profesional. En todo caso, dentro de este colectivo se entenderán incluidos los notarios y registradores de la propiedad y mercantiles.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d)	Quienes representen a un interesado que esté obligado a relacionarse electrónicamente con la Administración.</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e)	Los empleados de las Administraciones Públicas para los trámites y actuaciones que realicen con ellas por razón de su condición de empleado público, en la forma en que se determine reglamentariamente por cada Administración.</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3.	Reglamentariamente, las Administraciones podrán establecer la obligación de relacionarse con ellas a través de medios electrónicos para determinados procedimientos y para ciertos colectivos de personas físicas que por razón de su capacidad económica, técnica, dedicación profesional u otros motivos quede acreditado que tienen acceso y disponibilidad de los medios electrónicos necesarios.</a:t>
            </a:r>
            <a:endParaRPr lang="es-ES" sz="105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418333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kern="1200" baseline="0" dirty="0" smtClean="0">
                <a:solidFill>
                  <a:schemeClr val="tx1"/>
                </a:solidFill>
                <a:latin typeface="Arial" pitchFamily="34" charset="0"/>
                <a:cs typeface="Arial" pitchFamily="34" charset="0"/>
              </a:rPr>
              <a:t>Artículo 14. </a:t>
            </a:r>
            <a:r>
              <a:rPr lang="es-ES" sz="1050" b="1" i="1" kern="1200" baseline="0" dirty="0" smtClean="0">
                <a:solidFill>
                  <a:schemeClr val="tx1"/>
                </a:solidFill>
                <a:latin typeface="Arial" pitchFamily="34" charset="0"/>
                <a:cs typeface="Arial" pitchFamily="34" charset="0"/>
              </a:rPr>
              <a:t>Derecho y obligación de relacionarse electrónicamente con las Administraciones Públicas.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1. Las personas físicas </a:t>
            </a:r>
            <a:r>
              <a:rPr lang="es-ES" sz="1050" b="1" kern="1200" baseline="0" dirty="0" smtClean="0">
                <a:solidFill>
                  <a:schemeClr val="tx1"/>
                </a:solidFill>
                <a:latin typeface="Arial" pitchFamily="34" charset="0"/>
                <a:cs typeface="Arial" pitchFamily="34" charset="0"/>
              </a:rPr>
              <a:t>podrán elegir en todo momento si se comunican con las Administraciones Públicas para el ejercicio de sus derechos y obligaciones a través de medios electrónicos o no</a:t>
            </a:r>
            <a:r>
              <a:rPr lang="es-ES" sz="1050" kern="1200" baseline="0" dirty="0" smtClean="0">
                <a:solidFill>
                  <a:schemeClr val="tx1"/>
                </a:solidFill>
                <a:latin typeface="Arial" pitchFamily="34" charset="0"/>
                <a:cs typeface="Arial" pitchFamily="34" charset="0"/>
              </a:rPr>
              <a:t>, salvo que estén obligadas a relacionarse a través de medios electrónicos con las Administraciones Públicas. El </a:t>
            </a:r>
            <a:r>
              <a:rPr lang="es-ES" sz="1050" b="1" kern="1200" baseline="0" dirty="0" smtClean="0">
                <a:solidFill>
                  <a:schemeClr val="tx1"/>
                </a:solidFill>
                <a:latin typeface="Arial" pitchFamily="34" charset="0"/>
                <a:cs typeface="Arial" pitchFamily="34" charset="0"/>
              </a:rPr>
              <a:t>medio elegido por la persona para comunicarse con las Administraciones Públicas podrá ser modificado por aquella en cualquier momento.</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2.	En todo caso, estarán obligados a relacionarse a través de medios electrónicos con las Administraciones Públicas para la realización de cualquier trámite de un procedimiento administrativo, al menos, los siguientes sujetos: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a) Las personas jurídicas.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b) Las entidades sin personalidad jurídica.</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c)	Quienes ejerzan una actividad profesional para la que se requiera colegiación obligatoria, para los trámites y actuaciones que realicen con las Administraciones Públicas en ejercicio de dicha actividad profesional. En todo caso, dentro de este colectivo se entenderán incluidos los notarios y registradores de la propiedad y mercantiles.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d)	Quienes representen a un interesado que esté obligado a relacionarse electrónicamente con la Administración.</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e)	Los empleados de las Administraciones Públicas para los trámites y actuaciones que realicen con ellas por razón de su condición de empleado público, en la forma en que se determine reglamentariamente por cada Administración.</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3.	Reglamentariamente, las Administraciones podrán establecer la obligación de relacionarse con ellas a través de medios electrónicos para determinados procedimientos y para ciertos colectivos de personas físicas que por razón de su capacidad económica, técnica, dedicación profesional u otros motivos quede acreditado que tienen acceso y disponibilidad de los medios electrónicos necesarios.</a:t>
            </a:r>
            <a:endParaRPr lang="es-ES" sz="105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174573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kern="1200" baseline="0" dirty="0" smtClean="0">
                <a:solidFill>
                  <a:schemeClr val="tx1"/>
                </a:solidFill>
                <a:latin typeface="Arial" pitchFamily="34" charset="0"/>
                <a:cs typeface="Arial" pitchFamily="34" charset="0"/>
              </a:rPr>
              <a:t>Artículo 14. </a:t>
            </a:r>
            <a:r>
              <a:rPr lang="es-ES" sz="1050" b="1" i="1" kern="1200" baseline="0" dirty="0" smtClean="0">
                <a:solidFill>
                  <a:schemeClr val="tx1"/>
                </a:solidFill>
                <a:latin typeface="Arial" pitchFamily="34" charset="0"/>
                <a:cs typeface="Arial" pitchFamily="34" charset="0"/>
              </a:rPr>
              <a:t>Derecho y obligación de relacionarse electrónicamente con las Administraciones Públicas.</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1. Las personas físicas </a:t>
            </a:r>
            <a:r>
              <a:rPr lang="es-ES" sz="1050" b="1" kern="1200" baseline="0" dirty="0" smtClean="0">
                <a:solidFill>
                  <a:schemeClr val="tx1"/>
                </a:solidFill>
                <a:latin typeface="Arial" pitchFamily="34" charset="0"/>
                <a:cs typeface="Arial" pitchFamily="34" charset="0"/>
              </a:rPr>
              <a:t>podrán elegir en todo momento si se comunican con las Administraciones Públicas para el ejercicio de sus derechos y obligaciones a través de medios electrónicos o no</a:t>
            </a:r>
            <a:r>
              <a:rPr lang="es-ES" sz="1050" kern="1200" baseline="0" dirty="0" smtClean="0">
                <a:solidFill>
                  <a:schemeClr val="tx1"/>
                </a:solidFill>
                <a:latin typeface="Arial" pitchFamily="34" charset="0"/>
                <a:cs typeface="Arial" pitchFamily="34" charset="0"/>
              </a:rPr>
              <a:t>, salvo que estén obligadas a relacionarse a través de medios electrónicos con las Administraciones Públicas. El </a:t>
            </a:r>
            <a:r>
              <a:rPr lang="es-ES" sz="1050" b="1" kern="1200" baseline="0" dirty="0" smtClean="0">
                <a:solidFill>
                  <a:schemeClr val="tx1"/>
                </a:solidFill>
                <a:latin typeface="Arial" pitchFamily="34" charset="0"/>
                <a:cs typeface="Arial" pitchFamily="34" charset="0"/>
              </a:rPr>
              <a:t>medio elegido por la persona para comunicarse con las Administraciones Públicas podrá ser modificado por aquella en cualquier momento.</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2.	En todo caso, estarán obligados a relacionarse a través de medios electrónicos con las Administraciones Públicas para la realización de cualquier trámite de un procedimiento administrativo, al menos, los siguientes sujetos: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a) Las personas jurídicas.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b) Las entidades sin personalidad jurídica.</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c)	Quienes ejerzan una actividad profesional para la que se requiera colegiación obligatoria, para los trámites y actuaciones que realicen con las Administraciones Públicas en ejercicio de dicha actividad profesional. En todo caso, dentro de este colectivo se entenderán incluidos los notarios y registradores de la propiedad y mercantiles.</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d)	Quienes representen a un interesado que esté obligado a relacionarse electrónicamente con la Administración.</a:t>
            </a:r>
          </a:p>
          <a:p>
            <a:pPr marL="361950" indent="-190500"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e)	Los empleados de las Administraciones Públicas para los trámites y actuaciones que realicen con ellas por razón de su condición de empleado público, en la forma en que se determine reglamentariamente por cada Administración.</a:t>
            </a:r>
          </a:p>
          <a:p>
            <a:pPr marL="168275" indent="-168275" algn="just">
              <a:lnSpc>
                <a:spcPct val="100000"/>
              </a:lnSpc>
              <a:spcBef>
                <a:spcPts val="0"/>
              </a:spcBef>
              <a:spcAft>
                <a:spcPts val="0"/>
              </a:spcAft>
            </a:pPr>
            <a:r>
              <a:rPr lang="es-ES" sz="1050" kern="1200" baseline="0" dirty="0" smtClean="0">
                <a:solidFill>
                  <a:schemeClr val="tx1"/>
                </a:solidFill>
                <a:latin typeface="Arial" pitchFamily="34" charset="0"/>
                <a:cs typeface="Arial" pitchFamily="34" charset="0"/>
              </a:rPr>
              <a:t>3.	Reglamentariamente, las Administraciones podrán establecer la obligación de relacionarse con ellas a través de medios electrónicos para determinados procedimientos y para ciertos colectivos de personas físicas que por razón de su capacidad económica, técnica, dedicación profesional u otros motivos quede acreditado que tienen acceso y disponibilidad de los medios electrónicos necesarios.</a:t>
            </a:r>
            <a:endParaRPr lang="es-ES" sz="105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235053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00" b="1" kern="1200" baseline="0" dirty="0" smtClean="0">
                <a:solidFill>
                  <a:schemeClr val="tx1"/>
                </a:solidFill>
                <a:latin typeface="Arial" pitchFamily="34" charset="0"/>
                <a:cs typeface="Arial" pitchFamily="34" charset="0"/>
              </a:rPr>
              <a:t>Artículo 28. </a:t>
            </a:r>
            <a:r>
              <a:rPr lang="es-ES" sz="1000" b="1" i="1" kern="1200" baseline="0" dirty="0" smtClean="0">
                <a:solidFill>
                  <a:schemeClr val="tx1"/>
                </a:solidFill>
                <a:latin typeface="Arial" pitchFamily="34" charset="0"/>
                <a:cs typeface="Arial" pitchFamily="34" charset="0"/>
              </a:rPr>
              <a:t>Documentos aportados por los interesados al procedimiento administrativo.</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1.	Los interesados deberán aportar al procedimiento administrativo los datos y documentos exigidos por las Administraciones Públicas de acuerdo con lo dispuesto en la normativa aplicable. Asimismo, los interesados podrán aportar cualquier otro documento que estimen conveniente.</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2.	Los interesados no estarán obligados a aportar documentos que hayan sido elaborados por cualquier Administración, con independencia de que la presentación de los citados documentos tenga carácter preceptivo o facultativo en el procedimiento de que se trate, siempre que el interesado haya expresado su consentimiento a que sean consultados o recabados dichos documentos. Se presumirá que la consulta u obtención es autorizada por los interesados salvo que conste en el procedimiento su oposición expresa o la ley especial aplicable requiera consentimiento expreso.</a:t>
            </a:r>
          </a:p>
          <a:p>
            <a:pPr marL="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En ausencia de oposición del interesado, las Administraciones Públicas deberán recabar los documentos electrónicamente a través de sus redes corporativas o mediante consulta a las plataformas de intermediación de datos u otros sistemas electrónicos habilitados al efecto.</a:t>
            </a:r>
          </a:p>
          <a:p>
            <a:pPr marL="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Cuando se trate de informes preceptivos ya elaborados por un órgano administrativo distinto al que tramita el procedimiento, éstos deberán ser remitidos en el plazo de diez días a contar desde su solicitud. Cumplido este plazo, se informará al interesado de que puede aportar este informe o esperar a su remisión por el órgano competente.</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3	Las Administraciones no exigirán a los interesados la presentación de documentos originales, salvo que, con carácter excepcional, la normativa reguladora aplicable establezca lo contrario.</a:t>
            </a:r>
          </a:p>
          <a:p>
            <a:pPr marL="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Asimismo, las Administraciones Públicas no requerirán a los interesados datos o documentos no exigidos por la normativa reguladora aplicable o que hayan sido aportados anteriormente por el interesado a cualquier Administración. A estos efectos, el interesado deberá indicar en qué momento y ante que órgano administrativo presentó los citados documentos, debiendo las Administraciones Públicas recabarlos electrónicamente a través de sus redes corporativas o de una consulta a las plataformas de intermediación de datos u otros sistemas electrónicos habilitados al efecto. Se presumirá que esta consulta es autorizada por los interesados, salvo que conste en el procedimiento su oposición expresa o la ley especial aplicable requiera consentimiento expreso, debiendo, en ambos casos, ser informados previamente de sus derechos en materia de protección de datos de carácter personal. Excepcionalmente, si las Administraciones Públicas no pudieran recabar los citados documentos, podrán solicitar nuevamente al interesado su aportación.</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4. Cuando con carácter excepcional, y de acuerdo con lo previsto en esta Ley, la Administración solicitara al interesado la presentación de un documento original y éste estuviera en formato papel, el interesado deberá obtener una copia auténtica, según los requisitos establecidos en el artículo 27, con carácter previo a su presentación electrónica. La copia electrónica resultante reflejará expresamente esta circunstancia.</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5.	Excepcionalmente, cuando la relevancia del documento en el procedimiento lo exija o existan dudas derivadas de la calidad de la copia, las Administraciones podrán solicitar de manera motivada el cotejo de las copias aportadas por el interesado, para lo que podrán requerir la exhibición del documento o de la información original.</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6.	Las copias que aporten los interesados al procedimiento administrativo tendrán eficacia, exclusivamente en el ámbito de la actividad de las Administraciones Públicas.</a:t>
            </a:r>
          </a:p>
          <a:p>
            <a:pPr marL="171450" indent="-171450" algn="just">
              <a:lnSpc>
                <a:spcPct val="100000"/>
              </a:lnSpc>
              <a:spcBef>
                <a:spcPts val="0"/>
              </a:spcBef>
              <a:spcAft>
                <a:spcPts val="0"/>
              </a:spcAft>
            </a:pPr>
            <a:r>
              <a:rPr lang="es-ES" sz="1000" kern="1200" baseline="0" dirty="0" smtClean="0">
                <a:solidFill>
                  <a:schemeClr val="tx1"/>
                </a:solidFill>
                <a:latin typeface="Arial" pitchFamily="34" charset="0"/>
                <a:cs typeface="Arial" pitchFamily="34" charset="0"/>
              </a:rPr>
              <a:t>7.	Los interesados se responsabilizarán de la veracidad de los documentos que presenten.</a:t>
            </a:r>
            <a:endParaRPr lang="es-ES" sz="1000" dirty="0" smtClean="0">
              <a:solidFill>
                <a:srgbClr val="000000"/>
              </a:solidFill>
              <a:latin typeface="Arial" pitchFamily="34" charset="0"/>
              <a:cs typeface="Arial" pitchFamily="34" charset="0"/>
              <a:sym typeface="Times New Roman" pitchFamily="18" charset="0"/>
            </a:endParaRPr>
          </a:p>
        </p:txBody>
      </p:sp>
    </p:spTree>
    <p:extLst>
      <p:ext uri="{BB962C8B-B14F-4D97-AF65-F5344CB8AC3E}">
        <p14:creationId xmlns:p14="http://schemas.microsoft.com/office/powerpoint/2010/main" val="328914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87"/>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5603" name="Shape 388"/>
          <p:cNvSpPr>
            <a:spLocks noGrp="1"/>
          </p:cNvSpPr>
          <p:nvPr>
            <p:ph type="body" sz="quarter" idx="1"/>
          </p:nvPr>
        </p:nvSpPr>
        <p:spPr bwMode="auto">
          <a:noFill/>
        </p:spPr>
        <p:txBody>
          <a:bodyPr wrap="square" numCol="1" anchor="t" anchorCtr="0" compatLnSpc="1">
            <a:prstTxWarp prst="textNoShape">
              <a:avLst/>
            </a:prstTxWarp>
          </a:bodyPr>
          <a:lstStyle/>
          <a:p>
            <a:pPr algn="just">
              <a:lnSpc>
                <a:spcPct val="100000"/>
              </a:lnSpc>
              <a:spcBef>
                <a:spcPts val="0"/>
              </a:spcBef>
              <a:spcAft>
                <a:spcPts val="0"/>
              </a:spcAft>
            </a:pPr>
            <a:r>
              <a:rPr lang="es-ES" sz="1050" b="1" dirty="0" smtClean="0">
                <a:latin typeface="Arial" pitchFamily="34" charset="0"/>
                <a:cs typeface="Arial" pitchFamily="34" charset="0"/>
              </a:rPr>
              <a:t>Artículo 6. Registros electrónicos de apoderamientos.</a:t>
            </a:r>
          </a:p>
          <a:p>
            <a:pPr marL="173038" lvl="1" indent="-180000" algn="just">
              <a:lnSpc>
                <a:spcPct val="100000"/>
              </a:lnSpc>
              <a:spcBef>
                <a:spcPts val="0"/>
              </a:spcBef>
              <a:spcAft>
                <a:spcPts val="0"/>
              </a:spcAft>
              <a:tabLst>
                <a:tab pos="173038" algn="l"/>
              </a:tabLst>
            </a:pPr>
            <a:r>
              <a:rPr lang="es-ES" sz="1050" dirty="0" smtClean="0">
                <a:latin typeface="Arial" pitchFamily="34" charset="0"/>
                <a:cs typeface="Arial" pitchFamily="34" charset="0"/>
              </a:rPr>
              <a:t>1.	</a:t>
            </a:r>
            <a:r>
              <a:rPr lang="es-ES" sz="1050" b="1" dirty="0" smtClean="0">
                <a:latin typeface="Arial" pitchFamily="34" charset="0"/>
                <a:cs typeface="Arial" pitchFamily="34" charset="0"/>
              </a:rPr>
              <a:t>La Administración General del Estado, las Comunidades Autónomas y las Entidades Locales dispondrán de un registro electrónico general de apoderamientos</a:t>
            </a:r>
            <a:r>
              <a:rPr lang="es-ES" sz="1050" dirty="0" smtClean="0">
                <a:latin typeface="Arial" pitchFamily="34" charset="0"/>
                <a:cs typeface="Arial" pitchFamily="34" charset="0"/>
              </a:rPr>
              <a:t>, en el que deberán inscribirse, al menos, los de carácter general otorgados apud acta, presencial o electrónicamente, por quien ostente la condición de interesado en un procedimiento administrativo a favor de representante, para actuar en su nombre ante las Administraciones Públicas. También deberá constar el bastanteo realizado del poder.</a:t>
            </a:r>
          </a:p>
          <a:p>
            <a:pPr marL="173038" lvl="1" algn="just">
              <a:lnSpc>
                <a:spcPct val="100000"/>
              </a:lnSpc>
              <a:spcBef>
                <a:spcPts val="0"/>
              </a:spcBef>
              <a:spcAft>
                <a:spcPts val="0"/>
              </a:spcAft>
            </a:pPr>
            <a:r>
              <a:rPr lang="es-ES" sz="1050" dirty="0" smtClean="0">
                <a:latin typeface="Arial" pitchFamily="34" charset="0"/>
                <a:cs typeface="Arial" pitchFamily="34" charset="0"/>
              </a:rPr>
              <a:t>En el ámbito estatal, este registro será el </a:t>
            </a:r>
            <a:r>
              <a:rPr lang="es-ES" sz="1050" b="1" dirty="0" smtClean="0">
                <a:latin typeface="Arial" pitchFamily="34" charset="0"/>
                <a:cs typeface="Arial" pitchFamily="34" charset="0"/>
              </a:rPr>
              <a:t>Registro Electrónico de Apoderamientos de la Administración General del Estado</a:t>
            </a:r>
            <a:r>
              <a:rPr lang="es-ES" sz="1050" dirty="0" smtClean="0">
                <a:latin typeface="Arial" pitchFamily="34" charset="0"/>
                <a:cs typeface="Arial" pitchFamily="34" charset="0"/>
              </a:rPr>
              <a:t>.</a:t>
            </a:r>
          </a:p>
          <a:p>
            <a:pPr marL="173038" lvl="1" algn="just">
              <a:lnSpc>
                <a:spcPct val="100000"/>
              </a:lnSpc>
              <a:spcBef>
                <a:spcPts val="0"/>
              </a:spcBef>
              <a:spcAft>
                <a:spcPts val="0"/>
              </a:spcAft>
            </a:pPr>
            <a:r>
              <a:rPr lang="es-ES" sz="1050" dirty="0" smtClean="0">
                <a:latin typeface="Arial" pitchFamily="34" charset="0"/>
                <a:cs typeface="Arial" pitchFamily="34" charset="0"/>
              </a:rPr>
              <a:t>Los registros generales de apoderamientos no impedirán la existencia de registros particulares en cada Organismo donde se inscriban los poderes otorgados para la realización de trámites específicos en el mismo. Cada Organismo podrá disponer de su propio registro electrónico de apoderamientos.</a:t>
            </a:r>
          </a:p>
          <a:p>
            <a:pPr marL="173038" lvl="1" indent="-173038" algn="just">
              <a:lnSpc>
                <a:spcPct val="100000"/>
              </a:lnSpc>
              <a:spcBef>
                <a:spcPts val="0"/>
              </a:spcBef>
              <a:spcAft>
                <a:spcPts val="0"/>
              </a:spcAft>
            </a:pPr>
            <a:r>
              <a:rPr lang="es-ES" sz="1050" dirty="0" smtClean="0">
                <a:latin typeface="Arial" pitchFamily="34" charset="0"/>
                <a:cs typeface="Arial" pitchFamily="34" charset="0"/>
              </a:rPr>
              <a:t>2.	Los registros electrónicos generales y particulares de apoderamientos pertenecientes a todas y cada una de las Administraciones, </a:t>
            </a:r>
            <a:r>
              <a:rPr lang="es-ES" sz="1050" b="1" dirty="0" smtClean="0">
                <a:latin typeface="Arial" pitchFamily="34" charset="0"/>
                <a:cs typeface="Arial" pitchFamily="34" charset="0"/>
              </a:rPr>
              <a:t>deberán ser plenamente interoperables entre s</a:t>
            </a:r>
            <a:r>
              <a:rPr lang="es-ES" sz="1050" dirty="0" smtClean="0">
                <a:latin typeface="Arial" pitchFamily="34" charset="0"/>
                <a:cs typeface="Arial" pitchFamily="34" charset="0"/>
              </a:rPr>
              <a:t>í, de modo que se garantice su interconexión, compatibilidad informática, así como la transmisión telemática de las solicitudes, escritos y comunicaciones que se incorporen a los mismos.</a:t>
            </a:r>
          </a:p>
          <a:p>
            <a:pPr marL="173038" lvl="1" algn="just">
              <a:lnSpc>
                <a:spcPct val="100000"/>
              </a:lnSpc>
              <a:spcBef>
                <a:spcPts val="0"/>
              </a:spcBef>
              <a:spcAft>
                <a:spcPts val="0"/>
              </a:spcAft>
            </a:pPr>
            <a:r>
              <a:rPr lang="es-ES" sz="1050" dirty="0" smtClean="0">
                <a:latin typeface="Arial" pitchFamily="34" charset="0"/>
                <a:cs typeface="Arial" pitchFamily="34" charset="0"/>
              </a:rPr>
              <a:t>Los registros electrónicos generales y particulares de apoderamientos permitirán comprobar válidamente la representación de quienes actúen ante las Administraciones Públicas en nombre de un tercero, mediante la consulta a otros registros administrativos similares, al registro mercantil, de la propiedad, y a los protocolos notariales.</a:t>
            </a:r>
          </a:p>
          <a:p>
            <a:pPr marL="173038" lvl="1" algn="just">
              <a:lnSpc>
                <a:spcPct val="100000"/>
              </a:lnSpc>
              <a:spcBef>
                <a:spcPts val="0"/>
              </a:spcBef>
              <a:spcAft>
                <a:spcPts val="0"/>
              </a:spcAft>
            </a:pPr>
            <a:r>
              <a:rPr lang="es-ES" sz="1050" b="1" dirty="0" smtClean="0">
                <a:latin typeface="Arial" pitchFamily="34" charset="0"/>
                <a:cs typeface="Arial" pitchFamily="34" charset="0"/>
              </a:rPr>
              <a:t>Los registros mercantiles, de la propiedad, y de los protocolos notariales serán interoperables con los registros electrónicos generales y particulares de apoderamientos</a:t>
            </a:r>
            <a:r>
              <a:rPr lang="es-ES" sz="1050" dirty="0" smtClean="0">
                <a:latin typeface="Arial" pitchFamily="34" charset="0"/>
                <a:cs typeface="Arial" pitchFamily="34" charset="0"/>
              </a:rPr>
              <a:t>.</a:t>
            </a:r>
          </a:p>
        </p:txBody>
      </p:sp>
    </p:spTree>
    <p:extLst>
      <p:ext uri="{BB962C8B-B14F-4D97-AF65-F5344CB8AC3E}">
        <p14:creationId xmlns:p14="http://schemas.microsoft.com/office/powerpoint/2010/main" val="369163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1"/>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1"/>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49E82E7-9F2B-42C0-8506-67C2A5D220ED}" type="datetimeFigureOut">
              <a:rPr lang="es-ES" smtClean="0"/>
              <a:pPr/>
              <a:t>15/11/2016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74AC3A-8104-4B64-850B-6D427D6615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9"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73049"/>
            <a:ext cx="3008313" cy="1162051"/>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9"/>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9"/>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E82E7-9F2B-42C0-8506-67C2A5D220ED}" type="datetimeFigureOut">
              <a:rPr lang="es-ES" smtClean="0"/>
              <a:pPr/>
              <a:t>15/11/2016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4AC3A-8104-4B64-850B-6D427D6615E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wm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0" y="1"/>
            <a:ext cx="9153525" cy="6857999"/>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10" name="9 Rectángulo"/>
          <p:cNvSpPr/>
          <p:nvPr/>
        </p:nvSpPr>
        <p:spPr>
          <a:xfrm>
            <a:off x="125760" y="2348880"/>
            <a:ext cx="8892480" cy="1532727"/>
          </a:xfrm>
          <a:prstGeom prst="rect">
            <a:avLst/>
          </a:prstGeom>
        </p:spPr>
        <p:txBody>
          <a:bodyPr wrap="square">
            <a:spAutoFit/>
          </a:bodyPr>
          <a:lstStyle/>
          <a:p>
            <a:pPr algn="ctr">
              <a:lnSpc>
                <a:spcPct val="130000"/>
              </a:lnSpc>
            </a:pPr>
            <a:r>
              <a:rPr lang="es-ES" sz="3600" b="1" dirty="0" smtClean="0">
                <a:solidFill>
                  <a:srgbClr val="2D2DB9"/>
                </a:solidFill>
                <a:latin typeface="Arial" pitchFamily="34" charset="0"/>
                <a:cs typeface="Arial" pitchFamily="34" charset="0"/>
              </a:rPr>
              <a:t>NUEVA LEY DE PROCEDIMIENTO ADMINISTRATIVO COMÚN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a:solidFill>
                  <a:srgbClr val="0000CC"/>
                </a:solidFill>
                <a:latin typeface="Arial" pitchFamily="34" charset="0"/>
                <a:cs typeface="Arial" pitchFamily="34" charset="0"/>
              </a:rPr>
              <a:t>Servicio de </a:t>
            </a:r>
            <a:r>
              <a:rPr lang="es-ES" sz="1200" dirty="0" smtClean="0">
                <a:solidFill>
                  <a:srgbClr val="0000CC"/>
                </a:solidFill>
                <a:latin typeface="Arial" pitchFamily="34" charset="0"/>
                <a:cs typeface="Arial" pitchFamily="34" charset="0"/>
              </a:rPr>
              <a:t>Planificación y </a:t>
            </a:r>
            <a:r>
              <a:rPr lang="es-ES" sz="1200" dirty="0">
                <a:solidFill>
                  <a:srgbClr val="0000CC"/>
                </a:solidFill>
                <a:latin typeface="Arial" pitchFamily="34" charset="0"/>
                <a:cs typeface="Arial" pitchFamily="34" charset="0"/>
              </a:rPr>
              <a:t>Relaciones Institucionales</a:t>
            </a:r>
          </a:p>
        </p:txBody>
      </p:sp>
      <p:sp>
        <p:nvSpPr>
          <p:cNvPr id="4" name="3 Rectángulo"/>
          <p:cNvSpPr/>
          <p:nvPr/>
        </p:nvSpPr>
        <p:spPr>
          <a:xfrm>
            <a:off x="0" y="692696"/>
            <a:ext cx="9144000" cy="572464"/>
          </a:xfrm>
          <a:prstGeom prst="rect">
            <a:avLst/>
          </a:prstGeom>
        </p:spPr>
        <p:txBody>
          <a:bodyPr wrap="square">
            <a:spAutoFit/>
          </a:bodyPr>
          <a:lstStyle/>
          <a:p>
            <a:pPr marL="363600" indent="-360000" algn="ctr" eaLnBrk="0" hangingPunct="0">
              <a:lnSpc>
                <a:spcPct val="130000"/>
              </a:lnSpc>
              <a:tabLst>
                <a:tab pos="355600" algn="l"/>
                <a:tab pos="903288" algn="l"/>
                <a:tab pos="1163638" algn="l"/>
                <a:tab pos="2155825" algn="l"/>
                <a:tab pos="2238375"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IV.		REGISTRO ELECTRÓNICO DE APODERAMIENTOS (</a:t>
            </a:r>
            <a:r>
              <a:rPr lang="es-ES" b="1" dirty="0" err="1" smtClean="0">
                <a:solidFill>
                  <a:srgbClr val="000099"/>
                </a:solidFill>
                <a:latin typeface="Arial" pitchFamily="34" charset="0"/>
                <a:ea typeface="+mj-ea"/>
                <a:cs typeface="Arial" pitchFamily="34" charset="0"/>
              </a:rPr>
              <a:t>ii</a:t>
            </a:r>
            <a:r>
              <a:rPr lang="es-ES" b="1" dirty="0" smtClean="0">
                <a:solidFill>
                  <a:srgbClr val="000099"/>
                </a:solidFill>
                <a:latin typeface="Arial" pitchFamily="34" charset="0"/>
                <a:ea typeface="+mj-ea"/>
                <a:cs typeface="Arial" pitchFamily="34" charset="0"/>
              </a:rPr>
              <a:t>)</a:t>
            </a:r>
          </a:p>
        </p:txBody>
      </p:sp>
      <p:sp>
        <p:nvSpPr>
          <p:cNvPr id="5" name="4 Rectángulo"/>
          <p:cNvSpPr/>
          <p:nvPr/>
        </p:nvSpPr>
        <p:spPr>
          <a:xfrm>
            <a:off x="323528" y="1196752"/>
            <a:ext cx="8532440" cy="6032421"/>
          </a:xfrm>
          <a:prstGeom prst="rect">
            <a:avLst/>
          </a:prstGeom>
        </p:spPr>
        <p:txBody>
          <a:bodyPr wrap="square">
            <a:spAutoFit/>
          </a:bodyPr>
          <a:lstStyle/>
          <a:p>
            <a:pPr marL="355600" lvl="1" indent="-341313" algn="just">
              <a:lnSpc>
                <a:spcPct val="120000"/>
              </a:lnSpc>
              <a:spcBef>
                <a:spcPts val="400"/>
              </a:spcBef>
              <a:spcAft>
                <a:spcPts val="400"/>
              </a:spcAft>
              <a:buFont typeface="Symbol" pitchFamily="18" charset="2"/>
              <a:buChar char="-"/>
              <a:defRPr/>
            </a:pPr>
            <a:r>
              <a:rPr lang="es-ES" sz="2000" dirty="0" smtClean="0">
                <a:latin typeface="Arial" pitchFamily="34" charset="0"/>
                <a:cs typeface="Arial" pitchFamily="34" charset="0"/>
              </a:rPr>
              <a:t>Ámbito del poder</a:t>
            </a:r>
          </a:p>
          <a:p>
            <a:pPr marL="355600" lvl="1" indent="-341313" algn="just">
              <a:lnSpc>
                <a:spcPct val="120000"/>
              </a:lnSpc>
              <a:spcBef>
                <a:spcPts val="400"/>
              </a:spcBef>
              <a:spcAft>
                <a:spcPts val="400"/>
              </a:spcAft>
              <a:defRPr/>
            </a:pPr>
            <a:r>
              <a:rPr lang="es-ES" sz="2000" dirty="0" smtClean="0">
                <a:latin typeface="Arial" pitchFamily="34" charset="0"/>
                <a:cs typeface="Arial" pitchFamily="34" charset="0"/>
              </a:rPr>
              <a:t>	a) Un poder general para que el apoderado pueda actuar en nombre del poderdante en cualquier actuación administrativa y ante cualquier Administración. </a:t>
            </a:r>
          </a:p>
          <a:p>
            <a:pPr marL="355600" lvl="1" indent="-341313" algn="just">
              <a:lnSpc>
                <a:spcPct val="120000"/>
              </a:lnSpc>
              <a:spcBef>
                <a:spcPts val="400"/>
              </a:spcBef>
              <a:spcAft>
                <a:spcPts val="400"/>
              </a:spcAft>
              <a:defRPr/>
            </a:pPr>
            <a:r>
              <a:rPr lang="es-ES" sz="2000" dirty="0" smtClean="0">
                <a:latin typeface="Arial" pitchFamily="34" charset="0"/>
                <a:cs typeface="Arial" pitchFamily="34" charset="0"/>
              </a:rPr>
              <a:t>	b) Un poder para que el apoderado pueda actuar en nombre del poderdante en cualquier actuación administrativa ante una Administración u Organismo concreto. </a:t>
            </a:r>
          </a:p>
          <a:p>
            <a:pPr marL="355600" lvl="1" indent="-341313" algn="just">
              <a:lnSpc>
                <a:spcPct val="120000"/>
              </a:lnSpc>
              <a:spcBef>
                <a:spcPts val="400"/>
              </a:spcBef>
              <a:spcAft>
                <a:spcPts val="400"/>
              </a:spcAft>
              <a:defRPr/>
            </a:pPr>
            <a:r>
              <a:rPr lang="es-ES" sz="2000" dirty="0" smtClean="0">
                <a:latin typeface="Arial" pitchFamily="34" charset="0"/>
                <a:cs typeface="Arial" pitchFamily="34" charset="0"/>
              </a:rPr>
              <a:t>	c) Un poder para que el apoderado pueda actuar en nombre del poderdante únicamente para la realización de determinados trámites especificados en el poder.</a:t>
            </a:r>
          </a:p>
          <a:p>
            <a:pPr algn="just">
              <a:defRPr/>
            </a:pPr>
            <a:r>
              <a:rPr lang="es-ES" sz="1400" dirty="0" smtClean="0"/>
              <a:t> </a:t>
            </a:r>
          </a:p>
          <a:p>
            <a:pPr algn="just">
              <a:defRPr/>
            </a:pPr>
            <a:endParaRPr lang="es-ES" sz="2000" dirty="0" smtClean="0">
              <a:latin typeface="Arial" pitchFamily="34" charset="0"/>
              <a:cs typeface="Arial" pitchFamily="34" charset="0"/>
            </a:endParaRPr>
          </a:p>
          <a:p>
            <a:pPr marL="355600" lvl="1" indent="-341313" algn="just">
              <a:lnSpc>
                <a:spcPct val="120000"/>
              </a:lnSpc>
              <a:spcBef>
                <a:spcPts val="400"/>
              </a:spcBef>
              <a:spcAft>
                <a:spcPts val="400"/>
              </a:spcAft>
              <a:defRPr/>
            </a:pPr>
            <a:endParaRPr lang="es-ES" sz="2000" dirty="0" smtClean="0">
              <a:latin typeface="Arial" pitchFamily="34" charset="0"/>
              <a:cs typeface="Arial" pitchFamily="34" charset="0"/>
            </a:endParaRPr>
          </a:p>
          <a:p>
            <a:pPr marL="355600" lvl="1" indent="-341313" algn="just">
              <a:lnSpc>
                <a:spcPct val="120000"/>
              </a:lnSpc>
              <a:spcBef>
                <a:spcPts val="400"/>
              </a:spcBef>
              <a:spcAft>
                <a:spcPts val="400"/>
              </a:spcAft>
              <a:defRPr/>
            </a:pPr>
            <a:endParaRPr lang="es-ES" sz="2000" dirty="0" smtClean="0">
              <a:latin typeface="Arial" pitchFamily="34" charset="0"/>
              <a:cs typeface="Arial" pitchFamily="34" charset="0"/>
            </a:endParaRPr>
          </a:p>
          <a:p>
            <a:pPr marL="355600" lvl="1" indent="-341313" algn="just">
              <a:lnSpc>
                <a:spcPct val="120000"/>
              </a:lnSpc>
              <a:spcBef>
                <a:spcPts val="400"/>
              </a:spcBef>
              <a:spcAft>
                <a:spcPts val="400"/>
              </a:spcAft>
              <a:defRPr/>
            </a:pPr>
            <a:endParaRPr lang="es-ES" sz="2000" dirty="0" smtClean="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a:solidFill>
                  <a:srgbClr val="0000CC"/>
                </a:solidFill>
                <a:latin typeface="Arial" pitchFamily="34" charset="0"/>
                <a:cs typeface="Arial" pitchFamily="34" charset="0"/>
              </a:rPr>
              <a:t>Servicio de </a:t>
            </a:r>
            <a:r>
              <a:rPr lang="es-ES" sz="1200" dirty="0" smtClean="0">
                <a:solidFill>
                  <a:srgbClr val="0000CC"/>
                </a:solidFill>
                <a:latin typeface="Arial" pitchFamily="34" charset="0"/>
                <a:cs typeface="Arial" pitchFamily="34" charset="0"/>
              </a:rPr>
              <a:t>Planificación y </a:t>
            </a:r>
            <a:r>
              <a:rPr lang="es-ES" sz="1200" dirty="0">
                <a:solidFill>
                  <a:srgbClr val="0000CC"/>
                </a:solidFill>
                <a:latin typeface="Arial" pitchFamily="34" charset="0"/>
                <a:cs typeface="Arial" pitchFamily="34" charset="0"/>
              </a:rPr>
              <a:t>Relaciones Institucionales</a:t>
            </a:r>
          </a:p>
        </p:txBody>
      </p:sp>
      <p:sp>
        <p:nvSpPr>
          <p:cNvPr id="4" name="3 Rectángulo"/>
          <p:cNvSpPr/>
          <p:nvPr/>
        </p:nvSpPr>
        <p:spPr>
          <a:xfrm>
            <a:off x="0" y="735087"/>
            <a:ext cx="9144000" cy="572464"/>
          </a:xfrm>
          <a:prstGeom prst="rect">
            <a:avLst/>
          </a:prstGeom>
        </p:spPr>
        <p:txBody>
          <a:bodyPr wrap="square">
            <a:spAutoFit/>
          </a:bodyPr>
          <a:lstStyle/>
          <a:p>
            <a:pPr marL="361950" indent="-36195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 REGISTROS ELECTRÓNICOS GENERALES</a:t>
            </a:r>
          </a:p>
        </p:txBody>
      </p:sp>
      <p:sp>
        <p:nvSpPr>
          <p:cNvPr id="5" name="4 Rectángulo"/>
          <p:cNvSpPr/>
          <p:nvPr/>
        </p:nvSpPr>
        <p:spPr>
          <a:xfrm>
            <a:off x="323528" y="1557750"/>
            <a:ext cx="8532440" cy="3959482"/>
          </a:xfrm>
          <a:prstGeom prst="rect">
            <a:avLst/>
          </a:prstGeom>
        </p:spPr>
        <p:txBody>
          <a:bodyPr wrap="square">
            <a:spAutoFit/>
          </a:bodyPr>
          <a:lstStyle/>
          <a:p>
            <a:pPr marL="355600" lvl="1" indent="-341313"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Cada Administración dispondrá de un Registro Electrónico General, en el que se hará el correspondiente asiento de todo documento que sea presentado o que se reciba en cualquier órgano administrativo.</a:t>
            </a:r>
          </a:p>
          <a:p>
            <a:pPr marL="355600" lvl="1" indent="-341313"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Los Organismos públicos vinculados o dependientes de cada Administración podrán disponer de su propio registro electrónico. </a:t>
            </a:r>
          </a:p>
          <a:p>
            <a:pPr marL="355600" lvl="1" indent="-341313"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Los registros electrónicos deberán ser plenamente interoperables, de modo que se garantice su compatibilidad informática e interconexión, así como la transmisión telemática de los asientos registrales y de los documentos que se presenten en cualquiera de los registros.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a:solidFill>
                  <a:srgbClr val="0000CC"/>
                </a:solidFill>
                <a:latin typeface="Arial" pitchFamily="34" charset="0"/>
                <a:cs typeface="Arial" pitchFamily="34" charset="0"/>
              </a:rPr>
              <a:t>Servicio de </a:t>
            </a:r>
            <a:r>
              <a:rPr lang="es-ES" sz="1200" dirty="0" smtClean="0">
                <a:solidFill>
                  <a:srgbClr val="0000CC"/>
                </a:solidFill>
                <a:latin typeface="Arial" pitchFamily="34" charset="0"/>
                <a:cs typeface="Arial" pitchFamily="34" charset="0"/>
              </a:rPr>
              <a:t>Planificación y </a:t>
            </a:r>
            <a:r>
              <a:rPr lang="es-ES" sz="1200" dirty="0">
                <a:solidFill>
                  <a:srgbClr val="0000CC"/>
                </a:solidFill>
                <a:latin typeface="Arial" pitchFamily="34" charset="0"/>
                <a:cs typeface="Arial" pitchFamily="34" charset="0"/>
              </a:rPr>
              <a:t>Relaciones Institucionales</a:t>
            </a:r>
          </a:p>
        </p:txBody>
      </p:sp>
      <p:sp>
        <p:nvSpPr>
          <p:cNvPr id="5" name="4 Rectángulo"/>
          <p:cNvSpPr/>
          <p:nvPr/>
        </p:nvSpPr>
        <p:spPr>
          <a:xfrm>
            <a:off x="323528" y="1395406"/>
            <a:ext cx="8532440" cy="3954929"/>
          </a:xfrm>
          <a:prstGeom prst="rect">
            <a:avLst/>
          </a:prstGeom>
        </p:spPr>
        <p:txBody>
          <a:bodyPr wrap="square">
            <a:spAutoFit/>
          </a:bodyPr>
          <a:lstStyle/>
          <a:p>
            <a:pPr marL="342900" indent="-342900" algn="just">
              <a:lnSpc>
                <a:spcPct val="120000"/>
              </a:lnSpc>
              <a:spcBef>
                <a:spcPts val="300"/>
              </a:spcBef>
              <a:spcAft>
                <a:spcPts val="300"/>
              </a:spcAft>
            </a:pPr>
            <a:r>
              <a:rPr lang="es-ES" sz="1800" b="1" dirty="0" smtClean="0">
                <a:latin typeface="Arial" pitchFamily="34" charset="0"/>
                <a:cs typeface="Arial" pitchFamily="34" charset="0"/>
              </a:rPr>
              <a:t>INICIO</a:t>
            </a:r>
          </a:p>
          <a:p>
            <a:pPr marL="630238" lvl="1" indent="-274638" algn="just">
              <a:lnSpc>
                <a:spcPct val="120000"/>
              </a:lnSpc>
              <a:spcBef>
                <a:spcPts val="300"/>
              </a:spcBef>
              <a:spcAft>
                <a:spcPts val="300"/>
              </a:spcAft>
              <a:buFont typeface="Wingdings" pitchFamily="2" charset="2"/>
              <a:buChar char="§"/>
            </a:pPr>
            <a:r>
              <a:rPr lang="es-ES" sz="1800" b="1" dirty="0" smtClean="0">
                <a:latin typeface="Arial" pitchFamily="34" charset="0"/>
                <a:cs typeface="Arial" pitchFamily="34" charset="0"/>
              </a:rPr>
              <a:t> A INSTANCIA DEL INTERESADO</a:t>
            </a:r>
          </a:p>
          <a:p>
            <a:pPr marL="804863" indent="-273050" algn="just">
              <a:lnSpc>
                <a:spcPct val="120000"/>
              </a:lnSpc>
              <a:spcBef>
                <a:spcPts val="300"/>
              </a:spcBef>
              <a:spcAft>
                <a:spcPts val="300"/>
              </a:spcAft>
              <a:buFont typeface="Arial" pitchFamily="34" charset="0"/>
              <a:buChar char="−"/>
            </a:pPr>
            <a:r>
              <a:rPr lang="es-ES" sz="1800" u="sng" dirty="0" smtClean="0">
                <a:latin typeface="Arial" pitchFamily="34" charset="0"/>
                <a:cs typeface="Arial" pitchFamily="34" charset="0"/>
              </a:rPr>
              <a:t>Interesados obligados</a:t>
            </a:r>
            <a:r>
              <a:rPr lang="es-ES" sz="1800" dirty="0" smtClean="0">
                <a:latin typeface="Arial" pitchFamily="34" charset="0"/>
                <a:cs typeface="Arial" pitchFamily="34" charset="0"/>
              </a:rPr>
              <a:t>: inicio por medios electrónicos.</a:t>
            </a:r>
          </a:p>
          <a:p>
            <a:pPr marL="804863" indent="-273050" algn="just">
              <a:lnSpc>
                <a:spcPct val="120000"/>
              </a:lnSpc>
              <a:spcBef>
                <a:spcPts val="300"/>
              </a:spcBef>
              <a:spcAft>
                <a:spcPts val="300"/>
              </a:spcAft>
              <a:buFont typeface="Arial" pitchFamily="34" charset="0"/>
              <a:buChar char="−"/>
            </a:pPr>
            <a:r>
              <a:rPr lang="es-ES" sz="1800" u="sng" dirty="0" smtClean="0">
                <a:latin typeface="Arial" pitchFamily="34" charset="0"/>
                <a:cs typeface="Arial" pitchFamily="34" charset="0"/>
              </a:rPr>
              <a:t>Interesados no obligados</a:t>
            </a:r>
            <a:r>
              <a:rPr lang="es-ES" sz="1800" dirty="0" smtClean="0">
                <a:latin typeface="Arial" pitchFamily="34" charset="0"/>
                <a:cs typeface="Arial" pitchFamily="34" charset="0"/>
              </a:rPr>
              <a:t> -personas físicas -: (art. 16).</a:t>
            </a:r>
          </a:p>
          <a:p>
            <a:pPr marL="1077913" lvl="1" indent="-177800" algn="just">
              <a:lnSpc>
                <a:spcPct val="120000"/>
              </a:lnSpc>
              <a:spcBef>
                <a:spcPts val="300"/>
              </a:spcBef>
              <a:spcAft>
                <a:spcPts val="300"/>
              </a:spcAft>
              <a:buFont typeface="Arial" pitchFamily="34" charset="0"/>
              <a:buChar char="•"/>
            </a:pPr>
            <a:r>
              <a:rPr lang="es-ES" sz="1800" dirty="0" smtClean="0">
                <a:latin typeface="Arial" pitchFamily="34" charset="0"/>
                <a:cs typeface="Arial" pitchFamily="34" charset="0"/>
              </a:rPr>
              <a:t>Derecho a la presentación presencial de documentos.</a:t>
            </a:r>
          </a:p>
          <a:p>
            <a:pPr marL="1077913" lvl="1" indent="-177800" algn="just">
              <a:lnSpc>
                <a:spcPct val="120000"/>
              </a:lnSpc>
              <a:spcBef>
                <a:spcPts val="300"/>
              </a:spcBef>
              <a:spcAft>
                <a:spcPts val="300"/>
              </a:spcAft>
              <a:buFont typeface="Arial" pitchFamily="34" charset="0"/>
              <a:buChar char="•"/>
            </a:pPr>
            <a:r>
              <a:rPr lang="es-ES" sz="1800" dirty="0" smtClean="0">
                <a:latin typeface="Arial" pitchFamily="34" charset="0"/>
                <a:cs typeface="Arial" pitchFamily="34" charset="0"/>
              </a:rPr>
              <a:t>Documentos presentados en papel se digitalizan y se devuelve original. </a:t>
            </a:r>
          </a:p>
          <a:p>
            <a:pPr marL="1077913" lvl="1" indent="-177800" algn="just">
              <a:lnSpc>
                <a:spcPct val="120000"/>
              </a:lnSpc>
              <a:spcBef>
                <a:spcPts val="300"/>
              </a:spcBef>
              <a:spcAft>
                <a:spcPts val="300"/>
              </a:spcAft>
              <a:buFont typeface="Arial" pitchFamily="34" charset="0"/>
              <a:buChar char="•"/>
            </a:pPr>
            <a:r>
              <a:rPr lang="es-ES" sz="1800" dirty="0" smtClean="0">
                <a:latin typeface="Arial" pitchFamily="34" charset="0"/>
                <a:cs typeface="Arial" pitchFamily="34" charset="0"/>
              </a:rPr>
              <a:t>Habilitación reglamentaria para que las AAPP puedan establecer para colectivos de personas físicas (capacidad económica, técnica,...) la obligación de presentación de documentos por vía electrónica.	</a:t>
            </a:r>
          </a:p>
          <a:p>
            <a:pPr marL="630238" lvl="1" indent="-274638" algn="just">
              <a:lnSpc>
                <a:spcPct val="120000"/>
              </a:lnSpc>
              <a:spcBef>
                <a:spcPts val="300"/>
              </a:spcBef>
              <a:spcAft>
                <a:spcPts val="300"/>
              </a:spcAft>
              <a:buFont typeface="Wingdings" pitchFamily="2" charset="2"/>
              <a:buChar char="§"/>
            </a:pPr>
            <a:r>
              <a:rPr lang="es-ES" sz="1800" b="1" dirty="0" smtClean="0">
                <a:latin typeface="Arial" pitchFamily="34" charset="0"/>
                <a:cs typeface="Arial" pitchFamily="34" charset="0"/>
              </a:rPr>
              <a:t>DE OFICIO</a:t>
            </a:r>
            <a:r>
              <a:rPr lang="es-ES" sz="1800" dirty="0" smtClean="0">
                <a:latin typeface="Arial" pitchFamily="34" charset="0"/>
                <a:cs typeface="Arial" pitchFamily="34" charset="0"/>
              </a:rPr>
              <a:t> </a:t>
            </a:r>
          </a:p>
        </p:txBody>
      </p:sp>
      <p:pic>
        <p:nvPicPr>
          <p:cNvPr id="6" name="5 Imagen"/>
          <p:cNvPicPr/>
          <p:nvPr/>
        </p:nvPicPr>
        <p:blipFill>
          <a:blip r:embed="rId4" cstate="print"/>
          <a:srcRect/>
          <a:stretch>
            <a:fillRect/>
          </a:stretch>
        </p:blipFill>
        <p:spPr bwMode="auto">
          <a:xfrm>
            <a:off x="7164288" y="2204864"/>
            <a:ext cx="1656184" cy="1080120"/>
          </a:xfrm>
          <a:prstGeom prst="rect">
            <a:avLst/>
          </a:prstGeom>
          <a:noFill/>
          <a:ln w="9525">
            <a:noFill/>
            <a:miter lim="800000"/>
            <a:headEnd/>
            <a:tailEnd/>
          </a:ln>
        </p:spPr>
      </p:pic>
      <p:sp>
        <p:nvSpPr>
          <p:cNvPr id="7" name="6 Multiplicar"/>
          <p:cNvSpPr/>
          <p:nvPr/>
        </p:nvSpPr>
        <p:spPr>
          <a:xfrm>
            <a:off x="6732240" y="1700808"/>
            <a:ext cx="2664296" cy="2354560"/>
          </a:xfrm>
          <a:prstGeom prst="mathMultiply">
            <a:avLst>
              <a:gd name="adj1" fmla="val 72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8" name="7 Rectángulo"/>
          <p:cNvSpPr/>
          <p:nvPr/>
        </p:nvSpPr>
        <p:spPr>
          <a:xfrm>
            <a:off x="1043608" y="836712"/>
            <a:ext cx="8100392" cy="572464"/>
          </a:xfrm>
          <a:prstGeom prst="rect">
            <a:avLst/>
          </a:prstGeom>
        </p:spPr>
        <p:txBody>
          <a:bodyPr wrap="square">
            <a:spAutoFit/>
          </a:bodyPr>
          <a:lstStyle/>
          <a:p>
            <a:pPr marL="361950" indent="-36195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V. REGISTROS ELECTRÓNICOS GENERALES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3075" name="Rectangle 2"/>
          <p:cNvSpPr>
            <a:spLocks noChangeArrowheads="1"/>
          </p:cNvSpPr>
          <p:nvPr/>
        </p:nvSpPr>
        <p:spPr bwMode="auto">
          <a:xfrm>
            <a:off x="0" y="620688"/>
            <a:ext cx="9144000" cy="720080"/>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VI. NOTIFICACIONES ELECTRÓNICAS (i)</a:t>
            </a:r>
          </a:p>
          <a:p>
            <a:pPr marL="514350"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marL="514350"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marL="514350"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
        <p:nvSpPr>
          <p:cNvPr id="3077"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6" name="5 Rectángulo"/>
          <p:cNvSpPr/>
          <p:nvPr/>
        </p:nvSpPr>
        <p:spPr>
          <a:xfrm>
            <a:off x="467544" y="2134120"/>
            <a:ext cx="8352928" cy="2988510"/>
          </a:xfrm>
          <a:prstGeom prst="rect">
            <a:avLst/>
          </a:prstGeom>
        </p:spPr>
        <p:txBody>
          <a:bodyPr wrap="square">
            <a:spAutoFit/>
          </a:bodyPr>
          <a:lstStyle/>
          <a:p>
            <a:pPr marL="355600" indent="-355600" algn="just" eaLnBrk="0" hangingPunct="0">
              <a:lnSpc>
                <a:spcPct val="130000"/>
              </a:lnSpc>
              <a:spcBef>
                <a:spcPts val="600"/>
              </a:spcBef>
              <a:spcAft>
                <a:spcPts val="600"/>
              </a:spcAft>
              <a:buSzPct val="100000"/>
              <a:buFont typeface="Symbol" pitchFamily="18" charset="2"/>
              <a:buChar char="-"/>
              <a:tabLst>
                <a:tab pos="355600"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b="1" dirty="0" smtClean="0">
                <a:latin typeface="Arial" pitchFamily="34" charset="0"/>
                <a:ea typeface="Helvetica Light"/>
                <a:cs typeface="Arial" pitchFamily="34" charset="0"/>
                <a:sym typeface="Helvetica Light"/>
              </a:rPr>
              <a:t>Equiparación entre notificaciones electrónicas y en papel.</a:t>
            </a:r>
          </a:p>
          <a:p>
            <a:pPr marL="355600" indent="-355600" algn="just" eaLnBrk="0" hangingPunct="0">
              <a:lnSpc>
                <a:spcPct val="130000"/>
              </a:lnSpc>
              <a:spcBef>
                <a:spcPts val="600"/>
              </a:spcBef>
              <a:spcAft>
                <a:spcPts val="600"/>
              </a:spcAft>
              <a:buSzPct val="100000"/>
              <a:buFont typeface="Symbol" pitchFamily="18" charset="2"/>
              <a:buChar char="-"/>
              <a:tabLst>
                <a:tab pos="355600"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b="1" dirty="0" smtClean="0">
                <a:latin typeface="Arial" pitchFamily="34" charset="0"/>
                <a:ea typeface="Helvetica Light"/>
                <a:cs typeface="Arial" pitchFamily="34" charset="0"/>
                <a:sym typeface="Helvetica Light"/>
              </a:rPr>
              <a:t>Obligatoriedad  para ciertos colectivos.</a:t>
            </a:r>
          </a:p>
          <a:p>
            <a:pPr marL="355600" indent="-355600" algn="just" eaLnBrk="0" hangingPunct="0">
              <a:lnSpc>
                <a:spcPct val="130000"/>
              </a:lnSpc>
              <a:spcBef>
                <a:spcPts val="600"/>
              </a:spcBef>
              <a:spcAft>
                <a:spcPts val="600"/>
              </a:spcAft>
              <a:buSzPct val="100000"/>
              <a:buFont typeface="Symbol" pitchFamily="18" charset="2"/>
              <a:buChar char="-"/>
              <a:tabLst>
                <a:tab pos="355600"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b="1" dirty="0" smtClean="0">
                <a:latin typeface="Arial" pitchFamily="34" charset="0"/>
                <a:ea typeface="Helvetica Light"/>
                <a:cs typeface="Arial" pitchFamily="34" charset="0"/>
                <a:sym typeface="Helvetica Light"/>
              </a:rPr>
              <a:t>Voluntariedad para personas físicas:</a:t>
            </a:r>
          </a:p>
          <a:p>
            <a:pPr marL="804863" lvl="1" indent="-273050" algn="just" eaLnBrk="0" hangingPunct="0">
              <a:lnSpc>
                <a:spcPct val="130000"/>
              </a:lnSpc>
              <a:spcBef>
                <a:spcPts val="600"/>
              </a:spcBef>
              <a:spcAft>
                <a:spcPts val="600"/>
              </a:spcAft>
              <a:buSzPct val="100000"/>
              <a:buFont typeface="Arial" pitchFamily="34" charset="0"/>
              <a:buChar char="•"/>
              <a:tabLst>
                <a:tab pos="804863"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1800" dirty="0" smtClean="0">
                <a:latin typeface="Arial" pitchFamily="34" charset="0"/>
                <a:ea typeface="Helvetica Light"/>
                <a:cs typeface="Arial" pitchFamily="34" charset="0"/>
                <a:sym typeface="Helvetica Light"/>
              </a:rPr>
              <a:t>Habilitación reglamentaria para imponer para determinados colectivos de personas físicas la notificación electrónica.</a:t>
            </a:r>
          </a:p>
          <a:p>
            <a:pPr marL="804863" lvl="1" indent="-273050" algn="just" eaLnBrk="0" hangingPunct="0">
              <a:lnSpc>
                <a:spcPct val="130000"/>
              </a:lnSpc>
              <a:spcBef>
                <a:spcPts val="600"/>
              </a:spcBef>
              <a:spcAft>
                <a:spcPts val="600"/>
              </a:spcAft>
              <a:buSzPct val="100000"/>
              <a:buFont typeface="Arial" pitchFamily="34" charset="0"/>
              <a:buChar char="•"/>
              <a:tabLst>
                <a:tab pos="804863"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1800" dirty="0" smtClean="0">
                <a:latin typeface="Arial" pitchFamily="34" charset="0"/>
                <a:ea typeface="Helvetica Light"/>
                <a:cs typeface="Arial" pitchFamily="34" charset="0"/>
                <a:sym typeface="Helvetica Light"/>
              </a:rPr>
              <a:t>M</a:t>
            </a:r>
            <a:r>
              <a:rPr lang="es-ES" sz="1800" dirty="0" smtClean="0">
                <a:latin typeface="Arial" pitchFamily="34" charset="0"/>
                <a:cs typeface="Arial" pitchFamily="34" charset="0"/>
              </a:rPr>
              <a:t>edidas para promover su incorporación a la notificación electrónica.</a:t>
            </a:r>
            <a:endParaRPr lang="es-ES" dirty="0">
              <a:latin typeface="Arial" pitchFamily="34" charset="0"/>
              <a:cs typeface="Arial" pitchFamily="34" charset="0"/>
            </a:endParaRPr>
          </a:p>
        </p:txBody>
      </p:sp>
      <p:sp>
        <p:nvSpPr>
          <p:cNvPr id="7" name="Rectangle 2"/>
          <p:cNvSpPr>
            <a:spLocks noChangeArrowheads="1"/>
          </p:cNvSpPr>
          <p:nvPr/>
        </p:nvSpPr>
        <p:spPr bwMode="auto">
          <a:xfrm>
            <a:off x="35496" y="1270024"/>
            <a:ext cx="9144000" cy="720080"/>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3366FF"/>
                </a:solidFill>
                <a:latin typeface="Arial" pitchFamily="34" charset="0"/>
                <a:ea typeface="+mj-ea"/>
                <a:cs typeface="Arial" pitchFamily="34" charset="0"/>
              </a:rPr>
              <a:t>Novedades</a:t>
            </a:r>
          </a:p>
          <a:p>
            <a:pPr marL="514350"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rgbClr val="3366FF"/>
              </a:solidFill>
              <a:latin typeface="Arial" pitchFamily="34" charset="0"/>
              <a:ea typeface="+mj-ea"/>
              <a:cs typeface="Arial" pitchFamily="34" charset="0"/>
            </a:endParaRPr>
          </a:p>
          <a:p>
            <a:pPr marL="514350"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rgbClr val="3366FF"/>
              </a:solidFill>
              <a:latin typeface="Arial" pitchFamily="34" charset="0"/>
              <a:ea typeface="+mj-ea"/>
              <a:cs typeface="Arial" pitchFamily="34" charset="0"/>
            </a:endParaRPr>
          </a:p>
          <a:p>
            <a:pPr marL="514350"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rgbClr val="3366FF"/>
              </a:solidFill>
              <a:latin typeface="Arial" pitchFamily="34" charset="0"/>
              <a:ea typeface="+mj-ea"/>
              <a:cs typeface="Arial" pitchFamily="34" charset="0"/>
            </a:endParaRPr>
          </a:p>
          <a:p>
            <a:pPr algn="ctr">
              <a:lnSpc>
                <a:spcPct val="130000"/>
              </a:lnSpc>
            </a:pPr>
            <a:endParaRPr lang="es-ES" b="1" dirty="0">
              <a:solidFill>
                <a:srgbClr val="3366FF"/>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5124" name="Rectangle 3"/>
          <p:cNvSpPr>
            <a:spLocks noChangeArrowheads="1"/>
          </p:cNvSpPr>
          <p:nvPr/>
        </p:nvSpPr>
        <p:spPr bwMode="auto">
          <a:xfrm>
            <a:off x="395536" y="1196752"/>
            <a:ext cx="8208714" cy="4924425"/>
          </a:xfrm>
          <a:prstGeom prst="rect">
            <a:avLst/>
          </a:prstGeom>
          <a:noFill/>
          <a:ln w="9525" algn="ctr">
            <a:noFill/>
            <a:miter lim="800000"/>
            <a:headEnd/>
            <a:tailEnd/>
          </a:ln>
        </p:spPr>
        <p:txBody>
          <a:bodyPr wrap="square">
            <a:spAutoFit/>
          </a:bodyPr>
          <a:lstStyle/>
          <a:p>
            <a:pPr marL="804863" algn="just" defTabSz="193675">
              <a:lnSpc>
                <a:spcPct val="120000"/>
              </a:lnSpc>
              <a:spcBef>
                <a:spcPts val="400"/>
              </a:spcBef>
              <a:spcAft>
                <a:spcPts val="400"/>
              </a:spcAft>
            </a:pPr>
            <a:r>
              <a:rPr lang="es-ES_tradnl" sz="2000" b="1" dirty="0" smtClean="0">
                <a:latin typeface="Arial" charset="0"/>
              </a:rPr>
              <a:t>			PREFERENCIA</a:t>
            </a:r>
          </a:p>
          <a:p>
            <a:pPr algn="ctr">
              <a:spcBef>
                <a:spcPts val="0"/>
              </a:spcBef>
              <a:spcAft>
                <a:spcPts val="0"/>
              </a:spcAft>
            </a:pPr>
            <a:r>
              <a:rPr lang="es-ES_tradnl" sz="2000" b="1" dirty="0" smtClean="0">
                <a:latin typeface="Arial" charset="0"/>
                <a:cs typeface="Arial" charset="0"/>
                <a:sym typeface="Wingdings" pitchFamily="2" charset="2"/>
              </a:rPr>
              <a:t>	</a:t>
            </a:r>
          </a:p>
          <a:p>
            <a:pPr algn="ctr">
              <a:lnSpc>
                <a:spcPct val="120000"/>
              </a:lnSpc>
              <a:spcBef>
                <a:spcPts val="400"/>
              </a:spcBef>
              <a:spcAft>
                <a:spcPts val="400"/>
              </a:spcAft>
            </a:pPr>
            <a:r>
              <a:rPr lang="es-ES_tradnl" sz="1800" b="1" dirty="0" smtClean="0">
                <a:latin typeface="Arial" charset="0"/>
                <a:cs typeface="Arial" charset="0"/>
                <a:sym typeface="Wingdings" pitchFamily="2" charset="2"/>
              </a:rPr>
              <a:t>(SIEMPRE PARA SUJETOS OBLIGADOS)</a:t>
            </a:r>
            <a:endParaRPr lang="es-ES_tradnl" sz="1800" dirty="0" smtClean="0">
              <a:latin typeface="Arial" charset="0"/>
              <a:cs typeface="Arial" charset="0"/>
              <a:sym typeface="Wingdings" pitchFamily="2" charset="2"/>
            </a:endParaRPr>
          </a:p>
          <a:p>
            <a:pPr algn="ctr"/>
            <a:endParaRPr lang="es-ES_tradnl" sz="2000" b="1" dirty="0" smtClean="0">
              <a:latin typeface="Arial" charset="0"/>
              <a:sym typeface="Wingdings" pitchFamily="2" charset="2"/>
            </a:endParaRPr>
          </a:p>
          <a:p>
            <a:pPr algn="ctr"/>
            <a:r>
              <a:rPr lang="es-ES_tradnl" sz="2000" b="1" dirty="0" smtClean="0">
                <a:latin typeface="Arial" charset="0"/>
                <a:sym typeface="Wingdings" pitchFamily="2" charset="2"/>
              </a:rPr>
              <a:t>EXCEPCIONES</a:t>
            </a:r>
            <a:r>
              <a:rPr lang="es-ES_tradnl" sz="2000" b="1" dirty="0">
                <a:latin typeface="Arial" charset="0"/>
                <a:sym typeface="Wingdings" pitchFamily="2" charset="2"/>
              </a:rPr>
              <a:t>: </a:t>
            </a:r>
            <a:r>
              <a:rPr lang="es-ES_tradnl" sz="2000" dirty="0">
                <a:latin typeface="Arial" charset="0"/>
                <a:sym typeface="Wingdings" pitchFamily="2" charset="2"/>
              </a:rPr>
              <a:t>medios no electrónicos</a:t>
            </a:r>
          </a:p>
          <a:p>
            <a:endParaRPr lang="es-ES_tradnl" sz="2000" b="1" dirty="0">
              <a:latin typeface="Arial" charset="0"/>
              <a:sym typeface="Wingdings" pitchFamily="2" charset="2"/>
            </a:endParaRPr>
          </a:p>
          <a:p>
            <a:endParaRPr lang="es-ES_tradnl" sz="2000" b="1" dirty="0">
              <a:latin typeface="Arial" charset="0"/>
              <a:sym typeface="Wingdings" pitchFamily="2" charset="2"/>
            </a:endParaRPr>
          </a:p>
          <a:p>
            <a:r>
              <a:rPr lang="es-ES_tradnl" sz="2000" dirty="0">
                <a:solidFill>
                  <a:srgbClr val="3333CC"/>
                </a:solidFill>
                <a:latin typeface="Arial" charset="0"/>
                <a:sym typeface="Wingdings" pitchFamily="2" charset="2"/>
              </a:rPr>
              <a:t>	           </a:t>
            </a:r>
            <a:r>
              <a:rPr lang="es-ES_tradnl" sz="1800" dirty="0">
                <a:solidFill>
                  <a:srgbClr val="3366FF"/>
                </a:solidFill>
                <a:latin typeface="Arial" charset="0"/>
                <a:sym typeface="Wingdings" pitchFamily="2" charset="2"/>
              </a:rPr>
              <a:t>Comparecencia 	         Eficacia actuación</a:t>
            </a:r>
          </a:p>
          <a:p>
            <a:r>
              <a:rPr lang="es-ES_tradnl" sz="1800" dirty="0">
                <a:solidFill>
                  <a:srgbClr val="3366FF"/>
                </a:solidFill>
                <a:latin typeface="Arial" charset="0"/>
                <a:sym typeface="Wingdings" pitchFamily="2" charset="2"/>
              </a:rPr>
              <a:t>	               espontánea</a:t>
            </a:r>
          </a:p>
          <a:p>
            <a:r>
              <a:rPr lang="es-ES_tradnl" sz="1800" b="1" dirty="0">
                <a:latin typeface="Arial" charset="0"/>
                <a:sym typeface="Wingdings" pitchFamily="2" charset="2"/>
              </a:rPr>
              <a:t>			</a:t>
            </a:r>
          </a:p>
          <a:p>
            <a:pPr algn="ctr"/>
            <a:r>
              <a:rPr lang="es-ES_tradnl" sz="2000" b="1" dirty="0" smtClean="0">
                <a:latin typeface="Arial" charset="0"/>
                <a:sym typeface="Wingdings" pitchFamily="2" charset="2"/>
              </a:rPr>
              <a:t>	En </a:t>
            </a:r>
            <a:r>
              <a:rPr lang="es-ES_tradnl" sz="2000" b="1" dirty="0">
                <a:latin typeface="Arial" charset="0"/>
                <a:sym typeface="Wingdings" pitchFamily="2" charset="2"/>
              </a:rPr>
              <a:t>ningún caso por medios electrónicos</a:t>
            </a:r>
          </a:p>
          <a:p>
            <a:r>
              <a:rPr lang="es-ES_tradnl" sz="800" b="1" dirty="0">
                <a:latin typeface="Arial" charset="0"/>
                <a:sym typeface="Wingdings" pitchFamily="2" charset="2"/>
              </a:rPr>
              <a:t> </a:t>
            </a:r>
          </a:p>
          <a:p>
            <a:endParaRPr lang="es-ES_tradnl" sz="1800" b="1" dirty="0">
              <a:latin typeface="Arial" charset="0"/>
              <a:sym typeface="Wingdings" pitchFamily="2" charset="2"/>
            </a:endParaRPr>
          </a:p>
          <a:p>
            <a:r>
              <a:rPr lang="es-ES_tradnl" sz="1800" dirty="0">
                <a:solidFill>
                  <a:srgbClr val="3333CC"/>
                </a:solidFill>
                <a:latin typeface="Arial" charset="0"/>
                <a:sym typeface="Wingdings" pitchFamily="2" charset="2"/>
              </a:rPr>
              <a:t>	       </a:t>
            </a:r>
            <a:endParaRPr lang="es-ES_tradnl" sz="1800" dirty="0" smtClean="0">
              <a:solidFill>
                <a:srgbClr val="3333CC"/>
              </a:solidFill>
              <a:latin typeface="Arial" charset="0"/>
              <a:sym typeface="Wingdings" pitchFamily="2" charset="2"/>
            </a:endParaRPr>
          </a:p>
          <a:p>
            <a:r>
              <a:rPr lang="es-ES_tradnl" sz="1800" dirty="0" smtClean="0">
                <a:solidFill>
                  <a:srgbClr val="3333CC"/>
                </a:solidFill>
                <a:latin typeface="Arial" charset="0"/>
                <a:sym typeface="Wingdings" pitchFamily="2" charset="2"/>
              </a:rPr>
              <a:t>		 </a:t>
            </a:r>
            <a:r>
              <a:rPr lang="es-ES_tradnl" sz="1800" dirty="0" smtClean="0">
                <a:solidFill>
                  <a:srgbClr val="3366FF"/>
                </a:solidFill>
                <a:latin typeface="Arial" charset="0"/>
                <a:sym typeface="Wingdings" pitchFamily="2" charset="2"/>
              </a:rPr>
              <a:t>No conversión     	Medios pago</a:t>
            </a:r>
          </a:p>
          <a:p>
            <a:r>
              <a:rPr lang="es-ES_tradnl" sz="1800" dirty="0">
                <a:solidFill>
                  <a:srgbClr val="3366FF"/>
                </a:solidFill>
                <a:latin typeface="Arial" charset="0"/>
                <a:sym typeface="Wingdings" pitchFamily="2" charset="2"/>
              </a:rPr>
              <a:t>	                a electrónico</a:t>
            </a:r>
            <a:endParaRPr lang="es-ES_tradnl" sz="1800" dirty="0">
              <a:solidFill>
                <a:srgbClr val="3366FF"/>
              </a:solidFill>
              <a:latin typeface="Arial" charset="0"/>
            </a:endParaRPr>
          </a:p>
        </p:txBody>
      </p:sp>
      <p:sp>
        <p:nvSpPr>
          <p:cNvPr id="22" name="21 Flecha derecha"/>
          <p:cNvSpPr/>
          <p:nvPr/>
        </p:nvSpPr>
        <p:spPr>
          <a:xfrm rot="9013512">
            <a:off x="3758216" y="3227612"/>
            <a:ext cx="666834" cy="200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Picture 9"/>
          <p:cNvPicPr>
            <a:picLocks noChangeAspect="1" noChangeArrowheads="1"/>
          </p:cNvPicPr>
          <p:nvPr/>
        </p:nvPicPr>
        <p:blipFill>
          <a:blip r:embed="rId4" cstate="print"/>
          <a:srcRect/>
          <a:stretch>
            <a:fillRect/>
          </a:stretch>
        </p:blipFill>
        <p:spPr bwMode="auto">
          <a:xfrm>
            <a:off x="7019925" y="5271988"/>
            <a:ext cx="1736725" cy="749300"/>
          </a:xfrm>
          <a:prstGeom prst="rect">
            <a:avLst/>
          </a:prstGeom>
          <a:noFill/>
          <a:ln w="9525">
            <a:noFill/>
            <a:miter lim="800000"/>
            <a:headEnd/>
            <a:tailEnd/>
          </a:ln>
        </p:spPr>
      </p:pic>
      <p:pic>
        <p:nvPicPr>
          <p:cNvPr id="5130" name="Picture 10"/>
          <p:cNvPicPr>
            <a:picLocks noChangeAspect="1" noChangeArrowheads="1"/>
          </p:cNvPicPr>
          <p:nvPr/>
        </p:nvPicPr>
        <p:blipFill>
          <a:blip r:embed="rId5" cstate="print"/>
          <a:srcRect/>
          <a:stretch>
            <a:fillRect/>
          </a:stretch>
        </p:blipFill>
        <p:spPr bwMode="auto">
          <a:xfrm>
            <a:off x="468313" y="2787947"/>
            <a:ext cx="1367383" cy="1361133"/>
          </a:xfrm>
          <a:prstGeom prst="rect">
            <a:avLst/>
          </a:prstGeom>
          <a:noFill/>
          <a:ln w="9525">
            <a:noFill/>
            <a:miter lim="800000"/>
            <a:headEnd/>
            <a:tailEnd/>
          </a:ln>
        </p:spPr>
      </p:pic>
      <p:sp>
        <p:nvSpPr>
          <p:cNvPr id="5131"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pic>
        <p:nvPicPr>
          <p:cNvPr id="5132" name="Picture 6"/>
          <p:cNvPicPr>
            <a:picLocks noChangeAspect="1" noChangeArrowheads="1"/>
          </p:cNvPicPr>
          <p:nvPr/>
        </p:nvPicPr>
        <p:blipFill>
          <a:blip r:embed="rId6" cstate="print"/>
          <a:srcRect/>
          <a:stretch>
            <a:fillRect/>
          </a:stretch>
        </p:blipFill>
        <p:spPr bwMode="auto">
          <a:xfrm>
            <a:off x="323851" y="5059413"/>
            <a:ext cx="1439837" cy="1105891"/>
          </a:xfrm>
          <a:prstGeom prst="rect">
            <a:avLst/>
          </a:prstGeom>
          <a:noFill/>
          <a:ln w="9525">
            <a:noFill/>
            <a:miter lim="800000"/>
            <a:headEnd/>
            <a:tailEnd/>
          </a:ln>
        </p:spPr>
      </p:pic>
      <p:pic>
        <p:nvPicPr>
          <p:cNvPr id="5133" name="Picture 13"/>
          <p:cNvPicPr>
            <a:picLocks noChangeAspect="1" noChangeArrowheads="1"/>
          </p:cNvPicPr>
          <p:nvPr/>
        </p:nvPicPr>
        <p:blipFill>
          <a:blip r:embed="rId7" cstate="print"/>
          <a:srcRect/>
          <a:stretch>
            <a:fillRect/>
          </a:stretch>
        </p:blipFill>
        <p:spPr bwMode="auto">
          <a:xfrm>
            <a:off x="7164388" y="3107681"/>
            <a:ext cx="1224036" cy="1041399"/>
          </a:xfrm>
          <a:prstGeom prst="rect">
            <a:avLst/>
          </a:prstGeom>
          <a:noFill/>
          <a:ln w="9525">
            <a:noFill/>
            <a:miter lim="800000"/>
            <a:headEnd/>
            <a:tailEnd/>
          </a:ln>
        </p:spPr>
      </p:pic>
      <p:sp>
        <p:nvSpPr>
          <p:cNvPr id="14" name="13 Flecha derecha"/>
          <p:cNvSpPr/>
          <p:nvPr/>
        </p:nvSpPr>
        <p:spPr>
          <a:xfrm rot="1573655">
            <a:off x="4654349" y="3206009"/>
            <a:ext cx="666834" cy="200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 name="Picture 6" descr="G:\PLANIPRO\ADMINISTRACION ELECTRONICA\11.- FORMACIÓN ADMINISTRACIÓN ELECTRÓNICA\IOTA Armenia - septiembre 2015\imágenes internet\stock-photo-47233936-desktop-computer.jpg"/>
          <p:cNvPicPr>
            <a:picLocks noChangeAspect="1" noChangeArrowheads="1"/>
          </p:cNvPicPr>
          <p:nvPr/>
        </p:nvPicPr>
        <p:blipFill>
          <a:blip r:embed="rId8" cstate="print"/>
          <a:srcRect/>
          <a:stretch>
            <a:fillRect/>
          </a:stretch>
        </p:blipFill>
        <p:spPr bwMode="auto">
          <a:xfrm>
            <a:off x="5148263" y="1105539"/>
            <a:ext cx="863897" cy="667277"/>
          </a:xfrm>
          <a:prstGeom prst="rect">
            <a:avLst/>
          </a:prstGeom>
          <a:noFill/>
          <a:ln w="9525">
            <a:noFill/>
            <a:miter lim="800000"/>
            <a:headEnd/>
            <a:tailEnd/>
          </a:ln>
        </p:spPr>
      </p:pic>
      <p:sp>
        <p:nvSpPr>
          <p:cNvPr id="21" name="20 Flecha derecha"/>
          <p:cNvSpPr/>
          <p:nvPr/>
        </p:nvSpPr>
        <p:spPr>
          <a:xfrm>
            <a:off x="4211638" y="1392876"/>
            <a:ext cx="390781" cy="1442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24 Flecha derecha"/>
          <p:cNvSpPr/>
          <p:nvPr/>
        </p:nvSpPr>
        <p:spPr>
          <a:xfrm rot="9013512">
            <a:off x="3910616" y="5020741"/>
            <a:ext cx="666834" cy="200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25 Flecha derecha"/>
          <p:cNvSpPr/>
          <p:nvPr/>
        </p:nvSpPr>
        <p:spPr>
          <a:xfrm rot="1573655">
            <a:off x="4806749" y="4999138"/>
            <a:ext cx="666834" cy="200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
          <p:cNvSpPr>
            <a:spLocks noChangeArrowheads="1"/>
          </p:cNvSpPr>
          <p:nvPr/>
        </p:nvSpPr>
        <p:spPr bwMode="auto">
          <a:xfrm>
            <a:off x="0" y="620688"/>
            <a:ext cx="9144000" cy="504056"/>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VI. NOTIFICACIONES ELECTRÓNICAS (</a:t>
            </a:r>
            <a:r>
              <a:rPr lang="es-ES" b="1" dirty="0" err="1" smtClean="0">
                <a:solidFill>
                  <a:srgbClr val="000099"/>
                </a:solidFill>
                <a:latin typeface="Arial" pitchFamily="34" charset="0"/>
                <a:ea typeface="+mj-ea"/>
                <a:cs typeface="Arial" pitchFamily="34" charset="0"/>
              </a:rPr>
              <a:t>ii</a:t>
            </a:r>
            <a:r>
              <a:rPr lang="es-ES" b="1" dirty="0" smtClean="0">
                <a:solidFill>
                  <a:srgbClr val="000099"/>
                </a:solidFill>
                <a:latin typeface="Arial" pitchFamily="34" charset="0"/>
                <a:ea typeface="+mj-ea"/>
                <a:cs typeface="Arial" pitchFamily="34" charset="0"/>
              </a:rPr>
              <a:t>)</a:t>
            </a:r>
            <a:endParaRPr lang="es-ES" sz="2300" b="1" dirty="0" smtClean="0">
              <a:solidFill>
                <a:schemeClr val="accent6"/>
              </a:solidFill>
              <a:latin typeface="Arial" pitchFamily="34" charset="0"/>
              <a:ea typeface="+mj-ea"/>
              <a:cs typeface="Arial" pitchFamily="34" charset="0"/>
            </a:endParaRPr>
          </a:p>
          <a:p>
            <a:pPr marL="1428750" lvl="2"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6148" name="Rectangle 3"/>
          <p:cNvSpPr>
            <a:spLocks noChangeArrowheads="1"/>
          </p:cNvSpPr>
          <p:nvPr/>
        </p:nvSpPr>
        <p:spPr bwMode="auto">
          <a:xfrm>
            <a:off x="609600" y="1268760"/>
            <a:ext cx="7850188" cy="5109091"/>
          </a:xfrm>
          <a:prstGeom prst="rect">
            <a:avLst/>
          </a:prstGeom>
          <a:noFill/>
          <a:ln w="9525" algn="ctr">
            <a:noFill/>
            <a:miter lim="800000"/>
            <a:headEnd/>
            <a:tailEnd/>
          </a:ln>
        </p:spPr>
        <p:txBody>
          <a:bodyPr>
            <a:spAutoFit/>
          </a:bodyPr>
          <a:lstStyle/>
          <a:p>
            <a:pPr algn="ctr"/>
            <a:r>
              <a:rPr lang="es-ES_tradnl" sz="2000" b="1" dirty="0">
                <a:latin typeface="Arial" charset="0"/>
                <a:sym typeface="Wingdings" pitchFamily="2" charset="2"/>
              </a:rPr>
              <a:t>OPCIÓN del interesado: notificaciones electrónicas</a:t>
            </a:r>
          </a:p>
          <a:p>
            <a:pPr algn="ctr"/>
            <a:endParaRPr lang="es-ES_tradnl" sz="2000" b="1" dirty="0">
              <a:solidFill>
                <a:srgbClr val="0000CC"/>
              </a:solidFill>
              <a:latin typeface="Arial" charset="0"/>
              <a:sym typeface="Wingdings" pitchFamily="2" charset="2"/>
            </a:endParaRPr>
          </a:p>
          <a:p>
            <a:r>
              <a:rPr lang="es-ES_tradnl" sz="2000" b="1" dirty="0">
                <a:solidFill>
                  <a:srgbClr val="0000CC"/>
                </a:solidFill>
                <a:latin typeface="Arial" charset="0"/>
                <a:sym typeface="Wingdings" pitchFamily="2" charset="2"/>
              </a:rPr>
              <a:t>		        </a:t>
            </a:r>
          </a:p>
          <a:p>
            <a:endParaRPr lang="es-ES_tradnl" sz="2000" b="1" dirty="0">
              <a:solidFill>
                <a:srgbClr val="0000CC"/>
              </a:solidFill>
              <a:latin typeface="Arial" charset="0"/>
              <a:sym typeface="Wingdings" pitchFamily="2" charset="2"/>
            </a:endParaRPr>
          </a:p>
          <a:p>
            <a:endParaRPr lang="es-ES_tradnl" sz="2000" b="1" dirty="0">
              <a:solidFill>
                <a:srgbClr val="0000CC"/>
              </a:solidFill>
              <a:latin typeface="Arial" charset="0"/>
              <a:sym typeface="Wingdings" pitchFamily="2" charset="2"/>
            </a:endParaRPr>
          </a:p>
          <a:p>
            <a:pPr algn="ctr"/>
            <a:endParaRPr lang="es-ES_tradnl" sz="2000" b="1" dirty="0">
              <a:solidFill>
                <a:srgbClr val="0000CC"/>
              </a:solidFill>
              <a:latin typeface="Arial" charset="0"/>
              <a:sym typeface="Wingdings" pitchFamily="2" charset="2"/>
            </a:endParaRPr>
          </a:p>
          <a:p>
            <a:endParaRPr lang="es-ES_tradnl" sz="2000" b="1" dirty="0">
              <a:solidFill>
                <a:srgbClr val="0000CC"/>
              </a:solidFill>
              <a:latin typeface="Arial" charset="0"/>
              <a:sym typeface="Wingdings" pitchFamily="2" charset="2"/>
            </a:endParaRPr>
          </a:p>
          <a:p>
            <a:endParaRPr lang="es-ES_tradnl" sz="2000" b="1" dirty="0">
              <a:solidFill>
                <a:srgbClr val="0000CC"/>
              </a:solidFill>
              <a:latin typeface="Arial" charset="0"/>
              <a:sym typeface="Wingdings" pitchFamily="2" charset="2"/>
            </a:endParaRPr>
          </a:p>
          <a:p>
            <a:r>
              <a:rPr lang="es-ES_tradnl" sz="2000" b="1" dirty="0">
                <a:solidFill>
                  <a:srgbClr val="0000CC"/>
                </a:solidFill>
                <a:latin typeface="Arial" charset="0"/>
                <a:sym typeface="Wingdings" pitchFamily="2" charset="2"/>
              </a:rPr>
              <a:t>		</a:t>
            </a:r>
            <a:r>
              <a:rPr lang="es-ES_tradnl" sz="2000" b="1" dirty="0">
                <a:solidFill>
                  <a:srgbClr val="3366FF"/>
                </a:solidFill>
                <a:latin typeface="Arial" charset="0"/>
                <a:sym typeface="Wingdings" pitchFamily="2" charset="2"/>
              </a:rPr>
              <a:t>En cualquier momento</a:t>
            </a:r>
          </a:p>
          <a:p>
            <a:r>
              <a:rPr lang="es-ES_tradnl" sz="2000" b="1" dirty="0">
                <a:solidFill>
                  <a:srgbClr val="0000CC"/>
                </a:solidFill>
                <a:latin typeface="Arial" charset="0"/>
                <a:sym typeface="Wingdings" pitchFamily="2" charset="2"/>
              </a:rPr>
              <a:t>		</a:t>
            </a:r>
            <a:r>
              <a:rPr lang="es-ES_tradnl" sz="2000" b="1" dirty="0" smtClean="0">
                <a:solidFill>
                  <a:srgbClr val="0000CC"/>
                </a:solidFill>
                <a:latin typeface="Arial" charset="0"/>
                <a:sym typeface="Wingdings" pitchFamily="2" charset="2"/>
              </a:rPr>
              <a:t>    </a:t>
            </a:r>
          </a:p>
          <a:p>
            <a:r>
              <a:rPr lang="es-ES_tradnl" sz="2000" b="1" dirty="0" smtClean="0">
                <a:solidFill>
                  <a:srgbClr val="0000CC"/>
                </a:solidFill>
                <a:latin typeface="Arial" charset="0"/>
                <a:sym typeface="Wingdings" pitchFamily="2" charset="2"/>
              </a:rPr>
              <a:t>	</a:t>
            </a:r>
            <a:r>
              <a:rPr lang="es-ES_tradnl" sz="2000" b="1" smtClean="0">
                <a:solidFill>
                  <a:srgbClr val="0000CC"/>
                </a:solidFill>
                <a:latin typeface="Arial" charset="0"/>
                <a:sym typeface="Wingdings" pitchFamily="2" charset="2"/>
              </a:rPr>
              <a:t>	</a:t>
            </a:r>
            <a:endParaRPr lang="es-ES_tradnl" b="1" dirty="0">
              <a:solidFill>
                <a:srgbClr val="FF0000"/>
              </a:solidFill>
              <a:latin typeface="Arial" charset="0"/>
              <a:sym typeface="Wingdings" pitchFamily="2" charset="2"/>
            </a:endParaRPr>
          </a:p>
          <a:p>
            <a:endParaRPr lang="es-ES_tradnl" sz="2000" b="1" dirty="0">
              <a:solidFill>
                <a:srgbClr val="0000CC"/>
              </a:solidFill>
              <a:latin typeface="Arial" charset="0"/>
              <a:sym typeface="Wingdings" pitchFamily="2" charset="2"/>
            </a:endParaRPr>
          </a:p>
          <a:p>
            <a:endParaRPr lang="es-ES_tradnl" sz="2000" b="1" dirty="0">
              <a:solidFill>
                <a:srgbClr val="0000CC"/>
              </a:solidFill>
              <a:latin typeface="Arial" charset="0"/>
              <a:sym typeface="Wingdings" pitchFamily="2" charset="2"/>
            </a:endParaRPr>
          </a:p>
          <a:p>
            <a:pPr algn="ctr"/>
            <a:r>
              <a:rPr lang="es-ES_tradnl" sz="2000" b="1" dirty="0">
                <a:latin typeface="Arial" charset="0"/>
                <a:sym typeface="Wingdings" pitchFamily="2" charset="2"/>
              </a:rPr>
              <a:t>Excepciones</a:t>
            </a:r>
          </a:p>
          <a:p>
            <a:endParaRPr lang="es-ES_tradnl" sz="800" b="1" dirty="0">
              <a:solidFill>
                <a:srgbClr val="0000CC"/>
              </a:solidFill>
              <a:latin typeface="Arial" charset="0"/>
              <a:sym typeface="Wingdings" pitchFamily="2" charset="2"/>
            </a:endParaRPr>
          </a:p>
          <a:p>
            <a:pPr algn="ctr"/>
            <a:r>
              <a:rPr lang="es-ES_tradnl" sz="1800" b="1" dirty="0">
                <a:solidFill>
                  <a:srgbClr val="3366FF"/>
                </a:solidFill>
                <a:latin typeface="Arial" charset="0"/>
                <a:sym typeface="Wingdings" pitchFamily="2" charset="2"/>
              </a:rPr>
              <a:t>Obligado a recibir notificaciones electrónicas</a:t>
            </a:r>
            <a:endParaRPr lang="es-ES_tradnl" sz="2000" dirty="0">
              <a:solidFill>
                <a:srgbClr val="3366FF"/>
              </a:solidFill>
              <a:latin typeface="Arial" charset="0"/>
            </a:endParaRPr>
          </a:p>
          <a:p>
            <a:pPr algn="ctr"/>
            <a:endParaRPr lang="es-ES_tradnl" sz="2000" dirty="0">
              <a:latin typeface="Arial" charset="0"/>
            </a:endParaRPr>
          </a:p>
        </p:txBody>
      </p:sp>
      <p:pic>
        <p:nvPicPr>
          <p:cNvPr id="6149" name="Picture 5" descr="G:\PLANIPRO\ADMINISTRACION ELECTRONICA\11.- FORMACIÓN ADMINISTRACIÓN ELECTRÓNICA\IOTA Armenia - septiembre 2015\imágenes internet\stock-photo-15076844-business-man-waving.jpg"/>
          <p:cNvPicPr>
            <a:picLocks noChangeAspect="1" noChangeArrowheads="1"/>
          </p:cNvPicPr>
          <p:nvPr/>
        </p:nvPicPr>
        <p:blipFill>
          <a:blip r:embed="rId4" cstate="print"/>
          <a:srcRect/>
          <a:stretch>
            <a:fillRect/>
          </a:stretch>
        </p:blipFill>
        <p:spPr bwMode="auto">
          <a:xfrm>
            <a:off x="3276600" y="1916832"/>
            <a:ext cx="1008063" cy="1169987"/>
          </a:xfrm>
          <a:prstGeom prst="rect">
            <a:avLst/>
          </a:prstGeom>
          <a:noFill/>
          <a:ln w="9525">
            <a:noFill/>
            <a:miter lim="800000"/>
            <a:headEnd/>
            <a:tailEnd/>
          </a:ln>
        </p:spPr>
      </p:pic>
      <p:pic>
        <p:nvPicPr>
          <p:cNvPr id="6150" name="Picture 10" descr="G:\PLANIPRO\ADMINISTRACION ELECTRONICA\11.- FORMACIÓN ADMINISTRACIÓN ELECTRÓNICA\IOTA Armenia - septiembre 2015\imágenes internet\stock-photo-63987379-cancel-red-flat-icon-isolated.jpg"/>
          <p:cNvPicPr>
            <a:picLocks noChangeAspect="1" noChangeArrowheads="1"/>
          </p:cNvPicPr>
          <p:nvPr/>
        </p:nvPicPr>
        <p:blipFill>
          <a:blip r:embed="rId5" cstate="print"/>
          <a:srcRect/>
          <a:stretch>
            <a:fillRect/>
          </a:stretch>
        </p:blipFill>
        <p:spPr bwMode="auto">
          <a:xfrm>
            <a:off x="4643438" y="1988269"/>
            <a:ext cx="1008062" cy="1152525"/>
          </a:xfrm>
          <a:prstGeom prst="rect">
            <a:avLst/>
          </a:prstGeom>
          <a:noFill/>
          <a:ln w="9525">
            <a:noFill/>
            <a:miter lim="800000"/>
            <a:headEnd/>
            <a:tailEnd/>
          </a:ln>
        </p:spPr>
      </p:pic>
      <p:pic>
        <p:nvPicPr>
          <p:cNvPr id="6151" name="Picture 7" descr="G:\PLANIPRO\ADMINISTRACION ELECTRONICA\11.- FORMACIÓN ADMINISTRACIÓN ELECTRÓNICA\IOTA Armenia - septiembre 2015\imágenes internet\signature-agreement-pen-drawing.jpg"/>
          <p:cNvPicPr>
            <a:picLocks noChangeAspect="1" noChangeArrowheads="1"/>
          </p:cNvPicPr>
          <p:nvPr/>
        </p:nvPicPr>
        <p:blipFill>
          <a:blip r:embed="rId6" cstate="print"/>
          <a:srcRect/>
          <a:stretch>
            <a:fillRect/>
          </a:stretch>
        </p:blipFill>
        <p:spPr bwMode="auto">
          <a:xfrm>
            <a:off x="6011863" y="3357563"/>
            <a:ext cx="1512887" cy="1503362"/>
          </a:xfrm>
          <a:prstGeom prst="rect">
            <a:avLst/>
          </a:prstGeom>
          <a:noFill/>
          <a:ln w="9525">
            <a:noFill/>
            <a:miter lim="800000"/>
            <a:headEnd/>
            <a:tailEnd/>
          </a:ln>
        </p:spPr>
      </p:pic>
      <p:sp>
        <p:nvSpPr>
          <p:cNvPr id="6152"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9" name="Rectangle 2"/>
          <p:cNvSpPr>
            <a:spLocks noChangeArrowheads="1"/>
          </p:cNvSpPr>
          <p:nvPr/>
        </p:nvSpPr>
        <p:spPr bwMode="auto">
          <a:xfrm>
            <a:off x="0" y="620688"/>
            <a:ext cx="9144000" cy="504056"/>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VI. NOTIFICACIONES ELECTRÓNICAS (</a:t>
            </a:r>
            <a:r>
              <a:rPr lang="es-ES" b="1" dirty="0" err="1" smtClean="0">
                <a:solidFill>
                  <a:srgbClr val="000099"/>
                </a:solidFill>
                <a:latin typeface="Arial" pitchFamily="34" charset="0"/>
                <a:ea typeface="+mj-ea"/>
                <a:cs typeface="Arial" pitchFamily="34" charset="0"/>
              </a:rPr>
              <a:t>iii</a:t>
            </a:r>
            <a:r>
              <a:rPr lang="es-ES" b="1" dirty="0" smtClean="0">
                <a:solidFill>
                  <a:srgbClr val="000099"/>
                </a:solidFill>
                <a:latin typeface="Arial" pitchFamily="34" charset="0"/>
                <a:ea typeface="+mj-ea"/>
                <a:cs typeface="Arial" pitchFamily="34" charset="0"/>
              </a:rPr>
              <a:t>)</a:t>
            </a: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7172" name="Rectangle 3"/>
          <p:cNvSpPr>
            <a:spLocks noChangeArrowheads="1"/>
          </p:cNvSpPr>
          <p:nvPr/>
        </p:nvSpPr>
        <p:spPr bwMode="auto">
          <a:xfrm>
            <a:off x="755650" y="1484313"/>
            <a:ext cx="7632700" cy="4524315"/>
          </a:xfrm>
          <a:prstGeom prst="rect">
            <a:avLst/>
          </a:prstGeom>
          <a:noFill/>
          <a:ln w="9525" algn="ctr">
            <a:noFill/>
            <a:miter lim="800000"/>
            <a:headEnd/>
            <a:tailEnd/>
          </a:ln>
        </p:spPr>
        <p:txBody>
          <a:bodyPr>
            <a:spAutoFit/>
          </a:bodyPr>
          <a:lstStyle/>
          <a:p>
            <a:r>
              <a:rPr lang="es-ES_tradnl" sz="2000" b="1" dirty="0">
                <a:latin typeface="Arial" charset="0"/>
                <a:sym typeface="Wingdings" pitchFamily="2" charset="2"/>
              </a:rPr>
              <a:t>      		</a:t>
            </a:r>
            <a:endParaRPr lang="es-ES_tradnl" sz="2000" b="1" dirty="0">
              <a:solidFill>
                <a:srgbClr val="3366FF"/>
              </a:solidFill>
              <a:latin typeface="Arial" charset="0"/>
              <a:sym typeface="Wingdings" pitchFamily="2" charset="2"/>
            </a:endParaRPr>
          </a:p>
          <a:p>
            <a:r>
              <a:rPr lang="es-ES_tradnl" sz="2000" b="1" dirty="0">
                <a:latin typeface="Arial" charset="0"/>
                <a:sym typeface="Wingdings" pitchFamily="2" charset="2"/>
              </a:rPr>
              <a:t>				</a:t>
            </a:r>
            <a:endParaRPr lang="es-ES_tradnl" sz="800" b="1" dirty="0">
              <a:latin typeface="Arial" charset="0"/>
              <a:sym typeface="Wingdings" pitchFamily="2" charset="2"/>
            </a:endParaRPr>
          </a:p>
          <a:p>
            <a:r>
              <a:rPr lang="es-ES_tradnl" sz="2000" b="1" dirty="0">
                <a:latin typeface="Arial" charset="0"/>
                <a:sym typeface="Wingdings" pitchFamily="2" charset="2"/>
              </a:rPr>
              <a:t>	Mensaje a			 Para notificaciones </a:t>
            </a:r>
          </a:p>
          <a:p>
            <a:endParaRPr lang="es-ES_tradnl" sz="800" b="1" dirty="0">
              <a:latin typeface="Arial" charset="0"/>
              <a:sym typeface="Wingdings" pitchFamily="2" charset="2"/>
            </a:endParaRPr>
          </a:p>
          <a:p>
            <a:endParaRPr lang="es-ES_tradnl" sz="800" b="1" dirty="0">
              <a:latin typeface="Arial" charset="0"/>
              <a:sym typeface="Wingdings" pitchFamily="2" charset="2"/>
            </a:endParaRPr>
          </a:p>
          <a:p>
            <a:endParaRPr lang="es-ES_tradnl" sz="800" b="1" dirty="0">
              <a:latin typeface="Arial" charset="0"/>
              <a:sym typeface="Wingdings" pitchFamily="2" charset="2"/>
            </a:endParaRPr>
          </a:p>
          <a:p>
            <a:r>
              <a:rPr lang="es-ES_tradnl" sz="2000" b="1" dirty="0">
                <a:latin typeface="Arial" charset="0"/>
                <a:sym typeface="Wingdings" pitchFamily="2" charset="2"/>
              </a:rPr>
              <a:t>	      o	</a:t>
            </a:r>
          </a:p>
          <a:p>
            <a:endParaRPr lang="es-ES_tradnl" sz="800" b="1" dirty="0">
              <a:latin typeface="Arial" charset="0"/>
              <a:sym typeface="Wingdings" pitchFamily="2" charset="2"/>
            </a:endParaRPr>
          </a:p>
          <a:p>
            <a:pPr algn="ctr"/>
            <a:r>
              <a:rPr lang="es-ES_tradnl" sz="1800" b="1" dirty="0">
                <a:latin typeface="Arial" charset="0"/>
                <a:sym typeface="Wingdings" pitchFamily="2" charset="2"/>
              </a:rPr>
              <a:t>				    </a:t>
            </a:r>
            <a:r>
              <a:rPr lang="es-ES_tradnl" sz="2000" b="1" dirty="0">
                <a:solidFill>
                  <a:srgbClr val="0000CC"/>
                </a:solidFill>
                <a:latin typeface="Arial" charset="0"/>
                <a:sym typeface="Wingdings" pitchFamily="2" charset="2"/>
              </a:rPr>
              <a:t>En papel         Electrónicas</a:t>
            </a:r>
          </a:p>
          <a:p>
            <a:pPr algn="ctr"/>
            <a:endParaRPr lang="es-ES_tradnl" sz="1800" b="1" dirty="0">
              <a:solidFill>
                <a:srgbClr val="0000CC"/>
              </a:solidFill>
              <a:latin typeface="Arial" charset="0"/>
              <a:sym typeface="Wingdings" pitchFamily="2" charset="2"/>
            </a:endParaRPr>
          </a:p>
          <a:p>
            <a:pPr algn="ctr"/>
            <a:r>
              <a:rPr lang="es-ES_tradnl" sz="1800" b="1" dirty="0">
                <a:latin typeface="Arial" charset="0"/>
                <a:sym typeface="Wingdings" pitchFamily="2" charset="2"/>
              </a:rPr>
              <a:t>Puesta a disposición de la notificación en: </a:t>
            </a: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pPr algn="ctr"/>
            <a:endParaRPr lang="es-ES_tradnl" sz="800" b="1" dirty="0">
              <a:solidFill>
                <a:srgbClr val="0000CC"/>
              </a:solidFill>
              <a:latin typeface="Arial" charset="0"/>
              <a:sym typeface="Wingdings" pitchFamily="2" charset="2"/>
            </a:endParaRPr>
          </a:p>
          <a:p>
            <a:r>
              <a:rPr lang="es-ES_tradnl" sz="1800" b="1" dirty="0" smtClean="0">
                <a:latin typeface="Arial" charset="0"/>
                <a:sym typeface="Wingdings" pitchFamily="2" charset="2"/>
              </a:rPr>
              <a:t>	</a:t>
            </a:r>
            <a:r>
              <a:rPr lang="es-ES_tradnl" b="1" dirty="0" smtClean="0">
                <a:latin typeface="Arial" charset="0"/>
                <a:sym typeface="Wingdings" pitchFamily="2" charset="2"/>
              </a:rPr>
              <a:t>Aviso</a:t>
            </a:r>
            <a:r>
              <a:rPr lang="es-ES_tradnl" sz="1800" b="1" dirty="0" smtClean="0">
                <a:latin typeface="Arial" charset="0"/>
                <a:sym typeface="Wingdings" pitchFamily="2" charset="2"/>
              </a:rPr>
              <a:t> 				NOTIFICACIÓN </a:t>
            </a:r>
            <a:endParaRPr lang="es-ES_tradnl" sz="800" b="1" dirty="0">
              <a:solidFill>
                <a:srgbClr val="0000CC"/>
              </a:solidFill>
              <a:latin typeface="Arial" charset="0"/>
              <a:sym typeface="Wingdings" pitchFamily="2" charset="2"/>
            </a:endParaRPr>
          </a:p>
        </p:txBody>
      </p:sp>
      <p:pic>
        <p:nvPicPr>
          <p:cNvPr id="7173" name="Picture 20" descr="G:\PLANIPRO\ADMINISTRACION ELECTRONICA\11.- FORMACIÓN ADMINISTRACIÓN ELECTRÓNICA\IOTA Armenia - septiembre 2015\imágenes internet\mail-1237367.jpg"/>
          <p:cNvPicPr>
            <a:picLocks noChangeAspect="1" noChangeArrowheads="1"/>
          </p:cNvPicPr>
          <p:nvPr/>
        </p:nvPicPr>
        <p:blipFill>
          <a:blip r:embed="rId4" cstate="print"/>
          <a:srcRect/>
          <a:stretch>
            <a:fillRect/>
          </a:stretch>
        </p:blipFill>
        <p:spPr bwMode="auto">
          <a:xfrm>
            <a:off x="2484438" y="2708275"/>
            <a:ext cx="985837" cy="798513"/>
          </a:xfrm>
          <a:prstGeom prst="rect">
            <a:avLst/>
          </a:prstGeom>
          <a:noFill/>
          <a:ln w="9525">
            <a:noFill/>
            <a:miter lim="800000"/>
            <a:headEnd/>
            <a:tailEnd/>
          </a:ln>
        </p:spPr>
      </p:pic>
      <p:pic>
        <p:nvPicPr>
          <p:cNvPr id="7174" name="Picture 21" descr="G:\PLANIPRO\ADMINISTRACION ELECTRONICA\11.- FORMACIÓN ADMINISTRACIÓN ELECTRÓNICA\IOTA Armenia - septiembre 2015\imágenes internet\another-new-notification-smart-phone.jpg"/>
          <p:cNvPicPr>
            <a:picLocks noChangeAspect="1" noChangeArrowheads="1"/>
          </p:cNvPicPr>
          <p:nvPr/>
        </p:nvPicPr>
        <p:blipFill>
          <a:blip r:embed="rId5" cstate="print"/>
          <a:srcRect/>
          <a:stretch>
            <a:fillRect/>
          </a:stretch>
        </p:blipFill>
        <p:spPr bwMode="auto">
          <a:xfrm>
            <a:off x="1187450" y="2636838"/>
            <a:ext cx="723900" cy="863600"/>
          </a:xfrm>
          <a:prstGeom prst="rect">
            <a:avLst/>
          </a:prstGeom>
          <a:noFill/>
          <a:ln w="9525">
            <a:noFill/>
            <a:miter lim="800000"/>
            <a:headEnd/>
            <a:tailEnd/>
          </a:ln>
        </p:spPr>
      </p:pic>
      <p:sp>
        <p:nvSpPr>
          <p:cNvPr id="19" name="18 Flecha derecha"/>
          <p:cNvSpPr/>
          <p:nvPr/>
        </p:nvSpPr>
        <p:spPr>
          <a:xfrm rot="3350277">
            <a:off x="6619875" y="2779713"/>
            <a:ext cx="762000" cy="13335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19 Flecha derecha"/>
          <p:cNvSpPr/>
          <p:nvPr/>
        </p:nvSpPr>
        <p:spPr>
          <a:xfrm rot="7780003">
            <a:off x="5489575" y="2779713"/>
            <a:ext cx="812800" cy="14605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7" name="Picture 14" descr="G:\PLANIPRO\ADMINISTRACION ELECTRONICA\11.- FORMACIÓN ADMINISTRACIÓN ELECTRÓNICA\LPAC\imágenes\logo_deh.png"/>
          <p:cNvPicPr>
            <a:picLocks noChangeAspect="1" noChangeArrowheads="1"/>
          </p:cNvPicPr>
          <p:nvPr/>
        </p:nvPicPr>
        <p:blipFill>
          <a:blip r:embed="rId6" cstate="print"/>
          <a:srcRect/>
          <a:stretch>
            <a:fillRect/>
          </a:stretch>
        </p:blipFill>
        <p:spPr bwMode="auto">
          <a:xfrm>
            <a:off x="5148263" y="4149725"/>
            <a:ext cx="1800225" cy="703263"/>
          </a:xfrm>
          <a:prstGeom prst="rect">
            <a:avLst/>
          </a:prstGeom>
          <a:noFill/>
          <a:ln w="9525">
            <a:noFill/>
            <a:miter lim="800000"/>
            <a:headEnd/>
            <a:tailEnd/>
          </a:ln>
        </p:spPr>
      </p:pic>
      <p:pic>
        <p:nvPicPr>
          <p:cNvPr id="7178" name="Picture 15" descr="G:\PLANIPRO\ADMINISTRACION ELECTRONICA\11.- FORMACIÓN ADMINISTRACIÓN ELECTRÓNICA\LPAC\imágenes\acceso_sede_es_es.png"/>
          <p:cNvPicPr>
            <a:picLocks noChangeAspect="1" noChangeArrowheads="1"/>
          </p:cNvPicPr>
          <p:nvPr/>
        </p:nvPicPr>
        <p:blipFill>
          <a:blip r:embed="rId7" cstate="print"/>
          <a:srcRect/>
          <a:stretch>
            <a:fillRect/>
          </a:stretch>
        </p:blipFill>
        <p:spPr bwMode="auto">
          <a:xfrm>
            <a:off x="2268538" y="4292600"/>
            <a:ext cx="1885950" cy="514350"/>
          </a:xfrm>
          <a:prstGeom prst="rect">
            <a:avLst/>
          </a:prstGeom>
          <a:noFill/>
          <a:ln w="9525">
            <a:noFill/>
            <a:miter lim="800000"/>
            <a:headEnd/>
            <a:tailEnd/>
          </a:ln>
        </p:spPr>
      </p:pic>
      <p:sp>
        <p:nvSpPr>
          <p:cNvPr id="16" name="15 Señal de prohibido"/>
          <p:cNvSpPr/>
          <p:nvPr/>
        </p:nvSpPr>
        <p:spPr>
          <a:xfrm>
            <a:off x="1619250" y="5157788"/>
            <a:ext cx="1152525" cy="1008062"/>
          </a:xfrm>
          <a:prstGeom prst="noSmoking">
            <a:avLst>
              <a:gd name="adj" fmla="val 43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16 Flecha derecha"/>
          <p:cNvSpPr/>
          <p:nvPr/>
        </p:nvSpPr>
        <p:spPr>
          <a:xfrm>
            <a:off x="3348038" y="5589588"/>
            <a:ext cx="1584325" cy="1444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81" name="Picture 6"/>
          <p:cNvPicPr>
            <a:picLocks noChangeAspect="1" noChangeArrowheads="1"/>
          </p:cNvPicPr>
          <p:nvPr/>
        </p:nvPicPr>
        <p:blipFill>
          <a:blip r:embed="rId8" cstate="print"/>
          <a:srcRect/>
          <a:stretch>
            <a:fillRect/>
          </a:stretch>
        </p:blipFill>
        <p:spPr bwMode="auto">
          <a:xfrm>
            <a:off x="7235825" y="5299422"/>
            <a:ext cx="771525" cy="577850"/>
          </a:xfrm>
          <a:prstGeom prst="rect">
            <a:avLst/>
          </a:prstGeom>
          <a:noFill/>
          <a:ln w="9525">
            <a:noFill/>
            <a:miter lim="800000"/>
            <a:headEnd/>
            <a:tailEnd/>
          </a:ln>
        </p:spPr>
      </p:pic>
      <p:sp>
        <p:nvSpPr>
          <p:cNvPr id="7182"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15" name="Rectangle 2"/>
          <p:cNvSpPr>
            <a:spLocks noChangeArrowheads="1"/>
          </p:cNvSpPr>
          <p:nvPr/>
        </p:nvSpPr>
        <p:spPr bwMode="auto">
          <a:xfrm>
            <a:off x="0" y="620688"/>
            <a:ext cx="9144000" cy="504056"/>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VI. NOTIFICACIONES ELECTRÓNICAS (</a:t>
            </a:r>
            <a:r>
              <a:rPr lang="es-ES" b="1" dirty="0" err="1" smtClean="0">
                <a:solidFill>
                  <a:srgbClr val="000099"/>
                </a:solidFill>
                <a:latin typeface="Arial" pitchFamily="34" charset="0"/>
                <a:ea typeface="+mj-ea"/>
                <a:cs typeface="Arial" pitchFamily="34" charset="0"/>
              </a:rPr>
              <a:t>iv</a:t>
            </a:r>
            <a:r>
              <a:rPr lang="es-ES" b="1" dirty="0" smtClean="0">
                <a:solidFill>
                  <a:srgbClr val="000099"/>
                </a:solidFill>
                <a:latin typeface="Arial" pitchFamily="34" charset="0"/>
                <a:ea typeface="+mj-ea"/>
                <a:cs typeface="Arial" pitchFamily="34" charset="0"/>
              </a:rPr>
              <a:t>)</a:t>
            </a:r>
            <a:endParaRPr lang="es-ES" sz="2300" b="1" dirty="0" smtClean="0">
              <a:solidFill>
                <a:schemeClr val="accent6"/>
              </a:solidFill>
              <a:latin typeface="Arial" pitchFamily="34" charset="0"/>
              <a:ea typeface="+mj-ea"/>
              <a:cs typeface="Arial" pitchFamily="34" charset="0"/>
            </a:endParaRPr>
          </a:p>
          <a:p>
            <a:pPr marL="1428750" lvl="2"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
        <p:nvSpPr>
          <p:cNvPr id="18" name="Shape 385"/>
          <p:cNvSpPr>
            <a:spLocks noChangeArrowheads="1"/>
          </p:cNvSpPr>
          <p:nvPr/>
        </p:nvSpPr>
        <p:spPr bwMode="auto">
          <a:xfrm>
            <a:off x="0" y="1196752"/>
            <a:ext cx="9144000" cy="520187"/>
          </a:xfrm>
          <a:prstGeom prst="rect">
            <a:avLst/>
          </a:prstGeom>
          <a:noFill/>
          <a:ln w="12700">
            <a:noFill/>
            <a:miter lim="400000"/>
            <a:headEnd/>
            <a:tailEnd/>
          </a:ln>
        </p:spPr>
        <p:txBody>
          <a:bodyPr wrap="square" lIns="44599" tIns="44599" rIns="44599" bIns="44599">
            <a:spAutoFit/>
          </a:bodyPr>
          <a:lstStyle/>
          <a:p>
            <a:pPr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3366FF"/>
                </a:solidFill>
                <a:latin typeface="Arial" pitchFamily="34" charset="0"/>
                <a:ea typeface="+mj-ea"/>
                <a:cs typeface="Arial" pitchFamily="34" charset="0"/>
                <a:sym typeface="Helvetica Light"/>
              </a:rPr>
              <a:t>Avisos de notificación</a:t>
            </a:r>
            <a:endParaRPr lang="es-ES" b="1" dirty="0">
              <a:solidFill>
                <a:srgbClr val="3366FF"/>
              </a:solidFill>
              <a:latin typeface="Arial" pitchFamily="34" charset="0"/>
              <a:ea typeface="+mj-ea"/>
              <a:cs typeface="Arial" pitchFamily="34" charset="0"/>
              <a:sym typeface="Helvetica Ligh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7182"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Rectangle 2"/>
          <p:cNvSpPr>
            <a:spLocks noChangeArrowheads="1"/>
          </p:cNvSpPr>
          <p:nvPr/>
        </p:nvSpPr>
        <p:spPr bwMode="auto">
          <a:xfrm>
            <a:off x="0" y="620688"/>
            <a:ext cx="9144000" cy="504056"/>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VII. NOTIFICACIONES ELECTRÓNICAS (v)</a:t>
            </a:r>
            <a:endParaRPr lang="es-ES" sz="2300" b="1" dirty="0" smtClean="0">
              <a:solidFill>
                <a:schemeClr val="accent6"/>
              </a:solidFill>
              <a:latin typeface="Arial" pitchFamily="34" charset="0"/>
              <a:ea typeface="+mj-ea"/>
              <a:cs typeface="Arial" pitchFamily="34" charset="0"/>
            </a:endParaRPr>
          </a:p>
          <a:p>
            <a:pPr marL="1428750" lvl="2"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
        <p:nvSpPr>
          <p:cNvPr id="5" name="Shape 385"/>
          <p:cNvSpPr>
            <a:spLocks noChangeArrowheads="1"/>
          </p:cNvSpPr>
          <p:nvPr/>
        </p:nvSpPr>
        <p:spPr bwMode="auto">
          <a:xfrm>
            <a:off x="0" y="1052736"/>
            <a:ext cx="9144000" cy="520187"/>
          </a:xfrm>
          <a:prstGeom prst="rect">
            <a:avLst/>
          </a:prstGeom>
          <a:noFill/>
          <a:ln w="12700">
            <a:noFill/>
            <a:miter lim="400000"/>
            <a:headEnd/>
            <a:tailEnd/>
          </a:ln>
        </p:spPr>
        <p:txBody>
          <a:bodyPr wrap="square" lIns="44599" tIns="44599" rIns="44599" bIns="44599">
            <a:spAutoFit/>
          </a:bodyPr>
          <a:lstStyle/>
          <a:p>
            <a:pPr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3366FF"/>
                </a:solidFill>
                <a:latin typeface="Arial" pitchFamily="34" charset="0"/>
                <a:ea typeface="+mj-ea"/>
                <a:cs typeface="Arial" pitchFamily="34" charset="0"/>
                <a:sym typeface="Helvetica Light"/>
              </a:rPr>
              <a:t>Avisos de notificación</a:t>
            </a:r>
            <a:endParaRPr lang="es-ES" b="1" dirty="0">
              <a:solidFill>
                <a:srgbClr val="3366FF"/>
              </a:solidFill>
              <a:latin typeface="Arial" pitchFamily="34" charset="0"/>
              <a:ea typeface="+mj-ea"/>
              <a:cs typeface="Arial" pitchFamily="34" charset="0"/>
              <a:sym typeface="Helvetica Light"/>
            </a:endParaRPr>
          </a:p>
        </p:txBody>
      </p:sp>
      <p:pic>
        <p:nvPicPr>
          <p:cNvPr id="6" name="5 Imagen"/>
          <p:cNvPicPr/>
          <p:nvPr/>
        </p:nvPicPr>
        <p:blipFill>
          <a:blip r:embed="rId4" cstate="print"/>
          <a:srcRect l="50277" t="7222" r="1036" b="3941"/>
          <a:stretch>
            <a:fillRect/>
          </a:stretch>
        </p:blipFill>
        <p:spPr bwMode="auto">
          <a:xfrm>
            <a:off x="1259632" y="1916832"/>
            <a:ext cx="6768752" cy="4176464"/>
          </a:xfrm>
          <a:prstGeom prst="rect">
            <a:avLst/>
          </a:prstGeom>
          <a:noFill/>
          <a:ln w="9525">
            <a:noFill/>
            <a:miter lim="800000"/>
            <a:headEnd/>
            <a:tailEnd/>
          </a:ln>
        </p:spPr>
      </p:pic>
      <p:sp>
        <p:nvSpPr>
          <p:cNvPr id="7" name="6 Elipse"/>
          <p:cNvSpPr/>
          <p:nvPr/>
        </p:nvSpPr>
        <p:spPr>
          <a:xfrm>
            <a:off x="4644008" y="2996952"/>
            <a:ext cx="914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7182"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21" name="Rectangle 2"/>
          <p:cNvSpPr>
            <a:spLocks noChangeArrowheads="1"/>
          </p:cNvSpPr>
          <p:nvPr/>
        </p:nvSpPr>
        <p:spPr bwMode="auto">
          <a:xfrm>
            <a:off x="0" y="620688"/>
            <a:ext cx="9144000" cy="504056"/>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VIII. NOTIFICACIONES ELECTRÓNICAS (vi)</a:t>
            </a:r>
            <a:endParaRPr lang="es-ES" sz="2300" b="1" dirty="0" smtClean="0">
              <a:solidFill>
                <a:schemeClr val="accent6"/>
              </a:solidFill>
              <a:latin typeface="Arial" pitchFamily="34" charset="0"/>
              <a:ea typeface="+mj-ea"/>
              <a:cs typeface="Arial" pitchFamily="34" charset="0"/>
            </a:endParaRPr>
          </a:p>
          <a:p>
            <a:pPr marL="1428750" lvl="2"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
        <p:nvSpPr>
          <p:cNvPr id="22" name="Shape 385"/>
          <p:cNvSpPr>
            <a:spLocks noChangeArrowheads="1"/>
          </p:cNvSpPr>
          <p:nvPr/>
        </p:nvSpPr>
        <p:spPr bwMode="auto">
          <a:xfrm>
            <a:off x="0" y="1196752"/>
            <a:ext cx="9144000" cy="520187"/>
          </a:xfrm>
          <a:prstGeom prst="rect">
            <a:avLst/>
          </a:prstGeom>
          <a:noFill/>
          <a:ln w="12700">
            <a:noFill/>
            <a:miter lim="400000"/>
            <a:headEnd/>
            <a:tailEnd/>
          </a:ln>
        </p:spPr>
        <p:txBody>
          <a:bodyPr wrap="square" lIns="44599" tIns="44599" rIns="44599" bIns="44599">
            <a:spAutoFit/>
          </a:bodyPr>
          <a:lstStyle/>
          <a:p>
            <a:pPr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3366FF"/>
                </a:solidFill>
                <a:latin typeface="Arial" pitchFamily="34" charset="0"/>
                <a:ea typeface="+mj-ea"/>
                <a:cs typeface="Arial" pitchFamily="34" charset="0"/>
                <a:sym typeface="Helvetica Light"/>
              </a:rPr>
              <a:t>Avisos de notificación</a:t>
            </a:r>
            <a:endParaRPr lang="es-ES" b="1" dirty="0">
              <a:solidFill>
                <a:srgbClr val="3366FF"/>
              </a:solidFill>
              <a:latin typeface="Arial" pitchFamily="34" charset="0"/>
              <a:ea typeface="+mj-ea"/>
              <a:cs typeface="Arial" pitchFamily="34" charset="0"/>
              <a:sym typeface="Helvetica Light"/>
            </a:endParaRPr>
          </a:p>
        </p:txBody>
      </p:sp>
      <p:pic>
        <p:nvPicPr>
          <p:cNvPr id="23" name="22 Imagen"/>
          <p:cNvPicPr/>
          <p:nvPr/>
        </p:nvPicPr>
        <p:blipFill>
          <a:blip r:embed="rId4" cstate="print"/>
          <a:srcRect l="50848" t="8375" b="4433"/>
          <a:stretch>
            <a:fillRect/>
          </a:stretch>
        </p:blipFill>
        <p:spPr bwMode="auto">
          <a:xfrm>
            <a:off x="1043608" y="1916832"/>
            <a:ext cx="7128792" cy="3960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jpeg"/>
          <p:cNvPicPr>
            <a:picLocks noChangeAspect="1" noChangeArrowheads="1"/>
          </p:cNvPicPr>
          <p:nvPr/>
        </p:nvPicPr>
        <p:blipFill>
          <a:blip r:embed="rId3" cstate="print"/>
          <a:srcRect/>
          <a:stretch>
            <a:fillRect/>
          </a:stretch>
        </p:blipFill>
        <p:spPr bwMode="auto">
          <a:xfrm>
            <a:off x="-9525" y="0"/>
            <a:ext cx="9153525" cy="6867525"/>
          </a:xfrm>
          <a:prstGeom prst="rect">
            <a:avLst/>
          </a:prstGeom>
          <a:noFill/>
          <a:ln w="12700">
            <a:noFill/>
            <a:miter lim="400000"/>
            <a:headEnd/>
            <a:tailEnd/>
          </a:ln>
        </p:spPr>
      </p:pic>
      <p:sp>
        <p:nvSpPr>
          <p:cNvPr id="8196" name="Rectangle 3"/>
          <p:cNvSpPr>
            <a:spLocks noChangeArrowheads="1"/>
          </p:cNvSpPr>
          <p:nvPr/>
        </p:nvSpPr>
        <p:spPr bwMode="auto">
          <a:xfrm>
            <a:off x="611560" y="1988840"/>
            <a:ext cx="3962400" cy="1015663"/>
          </a:xfrm>
          <a:prstGeom prst="rect">
            <a:avLst/>
          </a:prstGeom>
          <a:noFill/>
          <a:ln w="9525" algn="ctr">
            <a:noFill/>
            <a:miter lim="800000"/>
            <a:headEnd/>
            <a:tailEnd/>
          </a:ln>
        </p:spPr>
        <p:txBody>
          <a:bodyPr>
            <a:spAutoFit/>
          </a:bodyPr>
          <a:lstStyle/>
          <a:p>
            <a:pPr algn="ctr"/>
            <a:r>
              <a:rPr lang="es-ES_tradnl" sz="2000" b="1" dirty="0">
                <a:latin typeface="Arial" charset="0"/>
              </a:rPr>
              <a:t>LEY ANTIGUA</a:t>
            </a:r>
          </a:p>
          <a:p>
            <a:pPr algn="ctr"/>
            <a:endParaRPr lang="es-ES_tradnl" sz="2000" b="1" dirty="0">
              <a:latin typeface="Arial" charset="0"/>
            </a:endParaRPr>
          </a:p>
          <a:p>
            <a:pPr algn="ctr"/>
            <a:r>
              <a:rPr lang="es-ES_tradnl" sz="2000" b="1" dirty="0">
                <a:latin typeface="Arial" charset="0"/>
              </a:rPr>
              <a:t>Domicilio del </a:t>
            </a:r>
            <a:r>
              <a:rPr lang="es-ES_tradnl" sz="2000" b="1" dirty="0" smtClean="0">
                <a:latin typeface="Arial" charset="0"/>
              </a:rPr>
              <a:t>interesado</a:t>
            </a:r>
            <a:endParaRPr lang="es-ES_tradnl" sz="2000" b="1" dirty="0">
              <a:latin typeface="Arial" charset="0"/>
            </a:endParaRPr>
          </a:p>
        </p:txBody>
      </p:sp>
      <p:sp>
        <p:nvSpPr>
          <p:cNvPr id="8197" name="Rectangle 3"/>
          <p:cNvSpPr>
            <a:spLocks noChangeArrowheads="1"/>
          </p:cNvSpPr>
          <p:nvPr/>
        </p:nvSpPr>
        <p:spPr bwMode="auto">
          <a:xfrm>
            <a:off x="4572000" y="1988839"/>
            <a:ext cx="4248150" cy="5016758"/>
          </a:xfrm>
          <a:prstGeom prst="rect">
            <a:avLst/>
          </a:prstGeom>
          <a:noFill/>
          <a:ln w="9525" algn="ctr">
            <a:noFill/>
            <a:miter lim="800000"/>
            <a:headEnd/>
            <a:tailEnd/>
          </a:ln>
        </p:spPr>
        <p:txBody>
          <a:bodyPr wrap="square">
            <a:spAutoFit/>
          </a:bodyPr>
          <a:lstStyle/>
          <a:p>
            <a:pPr algn="ctr"/>
            <a:r>
              <a:rPr lang="es-ES_tradnl" sz="2000" b="1" dirty="0">
                <a:latin typeface="Arial" charset="0"/>
              </a:rPr>
              <a:t>LEY NUEVA</a:t>
            </a:r>
          </a:p>
          <a:p>
            <a:pPr algn="ctr"/>
            <a:endParaRPr lang="es-ES_tradnl" sz="2000" b="1" dirty="0">
              <a:latin typeface="Arial" charset="0"/>
            </a:endParaRPr>
          </a:p>
          <a:p>
            <a:pPr algn="ctr"/>
            <a:r>
              <a:rPr lang="es-ES_tradnl" sz="2000" b="1" dirty="0">
                <a:latin typeface="Arial" charset="0"/>
              </a:rPr>
              <a:t>Domicilio del </a:t>
            </a:r>
            <a:r>
              <a:rPr lang="es-ES_tradnl" sz="2000" b="1" dirty="0" smtClean="0">
                <a:latin typeface="Arial" charset="0"/>
              </a:rPr>
              <a:t>interesado</a:t>
            </a:r>
          </a:p>
          <a:p>
            <a:pPr algn="ctr"/>
            <a:endParaRPr lang="es-ES_tradnl" sz="2000" b="1" dirty="0" smtClean="0">
              <a:latin typeface="Arial" charset="0"/>
              <a:sym typeface="Wingdings" pitchFamily="2" charset="2"/>
            </a:endParaRPr>
          </a:p>
          <a:p>
            <a:pPr algn="ctr"/>
            <a:endParaRPr lang="es-ES_tradnl" sz="2000" b="1" dirty="0" smtClean="0">
              <a:latin typeface="Arial" charset="0"/>
              <a:sym typeface="Wingdings" pitchFamily="2" charset="2"/>
            </a:endParaRPr>
          </a:p>
          <a:p>
            <a:pPr algn="ctr"/>
            <a:endParaRPr lang="es-ES_tradnl" sz="2000" b="1" dirty="0" smtClean="0">
              <a:latin typeface="Arial" charset="0"/>
              <a:sym typeface="Wingdings" pitchFamily="2" charset="2"/>
            </a:endParaRPr>
          </a:p>
          <a:p>
            <a:pPr algn="ctr"/>
            <a:endParaRPr lang="es-ES_tradnl" sz="2000" b="1" dirty="0" smtClean="0">
              <a:latin typeface="Arial" charset="0"/>
              <a:sym typeface="Wingdings" pitchFamily="2" charset="2"/>
            </a:endParaRPr>
          </a:p>
          <a:p>
            <a:pPr algn="ctr"/>
            <a:endParaRPr lang="es-ES_tradnl" sz="2000" b="1" dirty="0" smtClean="0">
              <a:latin typeface="Arial" charset="0"/>
              <a:sym typeface="Wingdings" pitchFamily="2" charset="2"/>
            </a:endParaRPr>
          </a:p>
          <a:p>
            <a:pPr algn="ctr"/>
            <a:endParaRPr lang="es-ES_tradnl" sz="2000" b="1" dirty="0">
              <a:latin typeface="Arial" charset="0"/>
              <a:sym typeface="Wingdings" pitchFamily="2" charset="2"/>
            </a:endParaRPr>
          </a:p>
          <a:p>
            <a:pPr algn="ctr"/>
            <a:endParaRPr lang="es-ES_tradnl" sz="2000" b="1" dirty="0" smtClean="0">
              <a:latin typeface="Arial" charset="0"/>
              <a:sym typeface="Wingdings" pitchFamily="2" charset="2"/>
            </a:endParaRPr>
          </a:p>
          <a:p>
            <a:pPr algn="ctr"/>
            <a:endParaRPr lang="es-ES_tradnl" sz="2000" b="1" dirty="0" smtClean="0">
              <a:latin typeface="Arial" charset="0"/>
              <a:sym typeface="Wingdings" pitchFamily="2" charset="2"/>
            </a:endParaRPr>
          </a:p>
          <a:p>
            <a:pPr algn="ctr"/>
            <a:r>
              <a:rPr lang="es-ES_tradnl" sz="2000" b="1" dirty="0" smtClean="0">
                <a:latin typeface="Arial" charset="0"/>
                <a:sym typeface="Wingdings" pitchFamily="2" charset="2"/>
              </a:rPr>
              <a:t>    Puesta </a:t>
            </a:r>
            <a:r>
              <a:rPr lang="es-ES_tradnl" sz="2000" b="1" dirty="0">
                <a:latin typeface="Arial" charset="0"/>
                <a:sym typeface="Wingdings" pitchFamily="2" charset="2"/>
              </a:rPr>
              <a:t>a </a:t>
            </a:r>
            <a:r>
              <a:rPr lang="es-ES_tradnl" sz="2000" b="1" dirty="0" smtClean="0">
                <a:latin typeface="Arial" charset="0"/>
                <a:sym typeface="Wingdings" pitchFamily="2" charset="2"/>
              </a:rPr>
              <a:t>disposición</a:t>
            </a:r>
          </a:p>
          <a:p>
            <a:pPr algn="ctr"/>
            <a:endParaRPr lang="es-ES_tradnl" sz="800" b="1" dirty="0">
              <a:latin typeface="Arial" charset="0"/>
              <a:sym typeface="Wingdings" pitchFamily="2" charset="2"/>
            </a:endParaRPr>
          </a:p>
          <a:p>
            <a:pPr algn="ctr"/>
            <a:r>
              <a:rPr lang="es-ES_tradnl" sz="2000" b="1" dirty="0" smtClean="0">
                <a:solidFill>
                  <a:srgbClr val="3366FF"/>
                </a:solidFill>
                <a:latin typeface="Arial" charset="0"/>
                <a:sym typeface="Wingdings" pitchFamily="2" charset="2"/>
              </a:rPr>
              <a:t>   Acceso </a:t>
            </a:r>
            <a:r>
              <a:rPr lang="es-ES_tradnl" sz="2000" b="1" dirty="0">
                <a:solidFill>
                  <a:srgbClr val="3366FF"/>
                </a:solidFill>
                <a:latin typeface="Arial" charset="0"/>
                <a:sym typeface="Wingdings" pitchFamily="2" charset="2"/>
              </a:rPr>
              <a:t>voluntario</a:t>
            </a:r>
          </a:p>
          <a:p>
            <a:pPr algn="ctr"/>
            <a:endParaRPr lang="es-ES_tradnl" sz="2000" b="1" dirty="0">
              <a:solidFill>
                <a:srgbClr val="0000CC"/>
              </a:solidFill>
              <a:latin typeface="Arial" charset="0"/>
              <a:sym typeface="Wingdings" pitchFamily="2" charset="2"/>
            </a:endParaRPr>
          </a:p>
          <a:p>
            <a:pPr algn="ctr"/>
            <a:endParaRPr lang="es-ES_tradnl" sz="2000" b="1" dirty="0">
              <a:latin typeface="Arial" charset="0"/>
            </a:endParaRPr>
          </a:p>
        </p:txBody>
      </p:sp>
      <p:pic>
        <p:nvPicPr>
          <p:cNvPr id="8198" name="Picture 2"/>
          <p:cNvPicPr>
            <a:picLocks noChangeAspect="1" noChangeArrowheads="1"/>
          </p:cNvPicPr>
          <p:nvPr/>
        </p:nvPicPr>
        <p:blipFill>
          <a:blip r:embed="rId4" cstate="print"/>
          <a:srcRect/>
          <a:stretch>
            <a:fillRect/>
          </a:stretch>
        </p:blipFill>
        <p:spPr bwMode="auto">
          <a:xfrm>
            <a:off x="1979712" y="3501008"/>
            <a:ext cx="860425" cy="863600"/>
          </a:xfrm>
          <a:prstGeom prst="rect">
            <a:avLst/>
          </a:prstGeom>
          <a:noFill/>
          <a:ln w="9525">
            <a:noFill/>
            <a:miter lim="800000"/>
            <a:headEnd/>
            <a:tailEnd/>
          </a:ln>
        </p:spPr>
      </p:pic>
      <p:pic>
        <p:nvPicPr>
          <p:cNvPr id="8199" name="Picture 2"/>
          <p:cNvPicPr>
            <a:picLocks noChangeAspect="1" noChangeArrowheads="1"/>
          </p:cNvPicPr>
          <p:nvPr/>
        </p:nvPicPr>
        <p:blipFill>
          <a:blip r:embed="rId4" cstate="print"/>
          <a:srcRect/>
          <a:stretch>
            <a:fillRect/>
          </a:stretch>
        </p:blipFill>
        <p:spPr bwMode="auto">
          <a:xfrm>
            <a:off x="6228184" y="3068960"/>
            <a:ext cx="860425" cy="863600"/>
          </a:xfrm>
          <a:prstGeom prst="rect">
            <a:avLst/>
          </a:prstGeom>
          <a:noFill/>
          <a:ln w="9525">
            <a:noFill/>
            <a:miter lim="800000"/>
            <a:headEnd/>
            <a:tailEnd/>
          </a:ln>
        </p:spPr>
      </p:pic>
      <p:sp>
        <p:nvSpPr>
          <p:cNvPr id="12" name="11 Más"/>
          <p:cNvSpPr/>
          <p:nvPr/>
        </p:nvSpPr>
        <p:spPr>
          <a:xfrm>
            <a:off x="6300192" y="4077072"/>
            <a:ext cx="719137" cy="6477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pic>
        <p:nvPicPr>
          <p:cNvPr id="8201" name="Picture 11" descr="G:\PLANIPRO\ADMINISTRACION ELECTRONICA\11.- FORMACIÓN ADMINISTRACIÓN ELECTRÓNICA\LPAC\imágenes\acceso_sede_es_es.png"/>
          <p:cNvPicPr>
            <a:picLocks noChangeAspect="1" noChangeArrowheads="1"/>
          </p:cNvPicPr>
          <p:nvPr/>
        </p:nvPicPr>
        <p:blipFill>
          <a:blip r:embed="rId5" cstate="print"/>
          <a:srcRect/>
          <a:stretch>
            <a:fillRect/>
          </a:stretch>
        </p:blipFill>
        <p:spPr bwMode="auto">
          <a:xfrm>
            <a:off x="5795963" y="4724400"/>
            <a:ext cx="1885950" cy="514350"/>
          </a:xfrm>
          <a:prstGeom prst="rect">
            <a:avLst/>
          </a:prstGeom>
          <a:noFill/>
          <a:ln w="9525">
            <a:noFill/>
            <a:miter lim="800000"/>
            <a:headEnd/>
            <a:tailEnd/>
          </a:ln>
        </p:spPr>
      </p:pic>
      <p:sp>
        <p:nvSpPr>
          <p:cNvPr id="11" name="10 Flecha izquierda"/>
          <p:cNvSpPr/>
          <p:nvPr/>
        </p:nvSpPr>
        <p:spPr>
          <a:xfrm>
            <a:off x="4283968" y="5589240"/>
            <a:ext cx="1152525"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12 Proceso alternativo"/>
          <p:cNvSpPr/>
          <p:nvPr/>
        </p:nvSpPr>
        <p:spPr>
          <a:xfrm>
            <a:off x="755576" y="4941888"/>
            <a:ext cx="3384624" cy="1223962"/>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14 CuadroTexto"/>
          <p:cNvSpPr txBox="1">
            <a:spLocks noChangeArrowheads="1"/>
          </p:cNvSpPr>
          <p:nvPr/>
        </p:nvSpPr>
        <p:spPr bwMode="auto">
          <a:xfrm>
            <a:off x="827584" y="5013176"/>
            <a:ext cx="3167583" cy="1015663"/>
          </a:xfrm>
          <a:prstGeom prst="rect">
            <a:avLst/>
          </a:prstGeom>
          <a:noFill/>
          <a:ln w="9525">
            <a:noFill/>
            <a:miter lim="800000"/>
            <a:headEnd/>
            <a:tailEnd/>
          </a:ln>
        </p:spPr>
        <p:txBody>
          <a:bodyPr wrap="square">
            <a:spAutoFit/>
          </a:bodyPr>
          <a:lstStyle/>
          <a:p>
            <a:pPr algn="ctr"/>
            <a:r>
              <a:rPr lang="es-ES_tradnl" sz="2000" dirty="0">
                <a:latin typeface="Arial" charset="0"/>
              </a:rPr>
              <a:t>Ofrecimiento de resto de notificaciones a través de medios electrónicos</a:t>
            </a:r>
            <a:endParaRPr lang="en-US" sz="2000" dirty="0"/>
          </a:p>
        </p:txBody>
      </p:sp>
      <p:sp>
        <p:nvSpPr>
          <p:cNvPr id="8205" name="Text Box 1028"/>
          <p:cNvSpPr txBox="1">
            <a:spLocks noChangeArrowheads="1"/>
          </p:cNvSpPr>
          <p:nvPr/>
        </p:nvSpPr>
        <p:spPr bwMode="auto">
          <a:xfrm>
            <a:off x="609600" y="6324600"/>
            <a:ext cx="8077200" cy="276999"/>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15" name="Rectangle 2"/>
          <p:cNvSpPr>
            <a:spLocks noChangeArrowheads="1"/>
          </p:cNvSpPr>
          <p:nvPr/>
        </p:nvSpPr>
        <p:spPr bwMode="auto">
          <a:xfrm>
            <a:off x="0" y="620688"/>
            <a:ext cx="9144000" cy="504056"/>
          </a:xfrm>
          <a:prstGeom prst="rect">
            <a:avLst/>
          </a:prstGeom>
          <a:noFill/>
          <a:ln w="9525">
            <a:noFill/>
            <a:miter lim="800000"/>
            <a:headEnd/>
            <a:tailEnd/>
          </a:ln>
        </p:spPr>
        <p:txBody>
          <a:bodyPr/>
          <a:lstStyle/>
          <a:p>
            <a:pPr marL="514350" indent="-514350"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IX. NOTIFICACIONES ELECTRÓNICAS (</a:t>
            </a:r>
            <a:r>
              <a:rPr lang="es-ES" b="1" dirty="0" err="1" smtClean="0">
                <a:solidFill>
                  <a:srgbClr val="000099"/>
                </a:solidFill>
                <a:latin typeface="Arial" pitchFamily="34" charset="0"/>
                <a:ea typeface="+mj-ea"/>
                <a:cs typeface="Arial" pitchFamily="34" charset="0"/>
              </a:rPr>
              <a:t>vii</a:t>
            </a:r>
            <a:r>
              <a:rPr lang="es-ES" b="1" dirty="0" smtClean="0">
                <a:solidFill>
                  <a:srgbClr val="000099"/>
                </a:solidFill>
                <a:latin typeface="Arial" pitchFamily="34" charset="0"/>
                <a:ea typeface="+mj-ea"/>
                <a:cs typeface="Arial" pitchFamily="34" charset="0"/>
              </a:rPr>
              <a:t>)</a:t>
            </a:r>
            <a:endParaRPr lang="es-ES" sz="2300" b="1" dirty="0" smtClean="0">
              <a:solidFill>
                <a:schemeClr val="accent6"/>
              </a:solidFill>
              <a:latin typeface="Arial" pitchFamily="34" charset="0"/>
              <a:ea typeface="+mj-ea"/>
              <a:cs typeface="Arial" pitchFamily="34" charset="0"/>
            </a:endParaRPr>
          </a:p>
          <a:p>
            <a:pPr marL="1428750" lvl="2" indent="-514350" algn="ctr" eaLnBrk="0" hangingPunct="0">
              <a:lnSpc>
                <a:spcPct val="130000"/>
              </a:lnSpc>
              <a:buFont typeface="+mj-lt"/>
              <a:buAutoNum type="romanUcPeriod" startAt="4"/>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endParaRPr lang="es-ES" sz="2300" b="1" dirty="0" smtClean="0">
              <a:solidFill>
                <a:schemeClr val="accent6"/>
              </a:solidFill>
              <a:latin typeface="Arial" pitchFamily="34" charset="0"/>
              <a:ea typeface="+mj-ea"/>
              <a:cs typeface="Arial" pitchFamily="34" charset="0"/>
            </a:endParaRPr>
          </a:p>
          <a:p>
            <a:pPr algn="ctr">
              <a:lnSpc>
                <a:spcPct val="130000"/>
              </a:lnSpc>
            </a:pPr>
            <a:endParaRPr lang="es-ES" b="1" dirty="0">
              <a:solidFill>
                <a:schemeClr val="accent6"/>
              </a:solidFill>
              <a:latin typeface="Arial" charset="0"/>
            </a:endParaRPr>
          </a:p>
        </p:txBody>
      </p:sp>
      <p:sp>
        <p:nvSpPr>
          <p:cNvPr id="16" name="Shape 385"/>
          <p:cNvSpPr>
            <a:spLocks noChangeArrowheads="1"/>
          </p:cNvSpPr>
          <p:nvPr/>
        </p:nvSpPr>
        <p:spPr bwMode="auto">
          <a:xfrm>
            <a:off x="0" y="1196752"/>
            <a:ext cx="9144000" cy="520187"/>
          </a:xfrm>
          <a:prstGeom prst="rect">
            <a:avLst/>
          </a:prstGeom>
          <a:noFill/>
          <a:ln w="12700">
            <a:noFill/>
            <a:miter lim="400000"/>
            <a:headEnd/>
            <a:tailEnd/>
          </a:ln>
        </p:spPr>
        <p:txBody>
          <a:bodyPr wrap="square" lIns="44599" tIns="44599" rIns="44599" bIns="44599">
            <a:spAutoFit/>
          </a:bodyPr>
          <a:lstStyle/>
          <a:p>
            <a:pPr algn="ctr" eaLnBrk="0" hangingPunct="0">
              <a:lnSpc>
                <a:spcPct val="130000"/>
              </a:lnSpc>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3366FF"/>
                </a:solidFill>
                <a:latin typeface="Arial" pitchFamily="34" charset="0"/>
                <a:ea typeface="+mj-ea"/>
                <a:cs typeface="Arial" pitchFamily="34" charset="0"/>
                <a:sym typeface="Helvetica Light"/>
              </a:rPr>
              <a:t>Notificaciones en papel</a:t>
            </a:r>
            <a:endParaRPr lang="es-ES" b="1" dirty="0">
              <a:solidFill>
                <a:srgbClr val="3366FF"/>
              </a:solidFill>
              <a:latin typeface="Arial" pitchFamily="34" charset="0"/>
              <a:ea typeface="+mj-ea"/>
              <a:cs typeface="Arial" pitchFamily="34" charset="0"/>
              <a:sym typeface="Helvetica Ligh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0"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a:solidFill>
                  <a:srgbClr val="0000CC"/>
                </a:solidFill>
                <a:latin typeface="Arial" pitchFamily="34" charset="0"/>
                <a:cs typeface="Arial" pitchFamily="34" charset="0"/>
              </a:rPr>
              <a:t>Servicio de </a:t>
            </a:r>
            <a:r>
              <a:rPr lang="es-ES" sz="1200" dirty="0" smtClean="0">
                <a:solidFill>
                  <a:srgbClr val="0000CC"/>
                </a:solidFill>
                <a:latin typeface="Arial" pitchFamily="34" charset="0"/>
                <a:cs typeface="Arial" pitchFamily="34" charset="0"/>
              </a:rPr>
              <a:t>Planificación y </a:t>
            </a:r>
            <a:r>
              <a:rPr lang="es-ES" sz="1200" dirty="0">
                <a:solidFill>
                  <a:srgbClr val="0000CC"/>
                </a:solidFill>
                <a:latin typeface="Arial" pitchFamily="34" charset="0"/>
                <a:cs typeface="Arial" pitchFamily="34" charset="0"/>
              </a:rPr>
              <a:t>Relaciones Institucionales</a:t>
            </a:r>
          </a:p>
        </p:txBody>
      </p:sp>
      <p:sp>
        <p:nvSpPr>
          <p:cNvPr id="4" name="3 Rectángulo"/>
          <p:cNvSpPr/>
          <p:nvPr/>
        </p:nvSpPr>
        <p:spPr>
          <a:xfrm>
            <a:off x="0" y="692696"/>
            <a:ext cx="9144000" cy="1052596"/>
          </a:xfrm>
          <a:prstGeom prst="rect">
            <a:avLst/>
          </a:prstGeom>
        </p:spPr>
        <p:txBody>
          <a:bodyPr wrap="square">
            <a:spAutoFit/>
          </a:bodyPr>
          <a:lstStyle/>
          <a:p>
            <a:pPr marL="361950" indent="-361950" algn="ctr" eaLnBrk="0" hangingPunct="0">
              <a:lnSpc>
                <a:spcPct val="130000"/>
              </a:lnSpc>
              <a:buFont typeface="+mj-lt"/>
              <a:buAutoNum type="romanUcPeriod"/>
              <a:tabLst>
                <a:tab pos="450850" algn="l"/>
                <a:tab pos="723900"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DERECHOS DE LAS PERSONAS EN SUS RELACIONES CON LAS ADMINISTRACIONES PÚBLICAS (i)</a:t>
            </a:r>
            <a:endParaRPr lang="es-ES" dirty="0">
              <a:solidFill>
                <a:srgbClr val="000099"/>
              </a:solidFill>
            </a:endParaRPr>
          </a:p>
        </p:txBody>
      </p:sp>
      <p:sp>
        <p:nvSpPr>
          <p:cNvPr id="5" name="4 Rectángulo"/>
          <p:cNvSpPr/>
          <p:nvPr/>
        </p:nvSpPr>
        <p:spPr>
          <a:xfrm>
            <a:off x="323528" y="1989676"/>
            <a:ext cx="8532440" cy="3600986"/>
          </a:xfrm>
          <a:prstGeom prst="rect">
            <a:avLst/>
          </a:prstGeom>
        </p:spPr>
        <p:txBody>
          <a:bodyPr wrap="square">
            <a:spAutoFit/>
          </a:bodyPr>
          <a:lstStyle/>
          <a:p>
            <a:pPr marL="355600" lvl="1" indent="-360000"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A comunicarse con las Administraciones Públicas a través de un Punto de Acceso General electrónico de la Administración.</a:t>
            </a:r>
          </a:p>
          <a:p>
            <a:pPr marL="355600" lvl="1" indent="-360000"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A relacionarse con las Administraciones Públicas por medios electrónicos: puesta a disposición de los canales de acceso necesarios así como los sistemas y aplicaciones.</a:t>
            </a:r>
          </a:p>
          <a:p>
            <a:pPr marL="355600" lvl="1" indent="-360000"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A ser asistidos en el uso de medios electrónicos en sus relaciones con las Administraciones Públicas para aquellos sujetos no obligados a relacionarse electrónicamente. </a:t>
            </a:r>
            <a:endParaRPr lang="es-ES" sz="2000" b="1" dirty="0" smtClean="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10243" name="Rectangle 2"/>
          <p:cNvSpPr>
            <a:spLocks noChangeArrowheads="1"/>
          </p:cNvSpPr>
          <p:nvPr/>
        </p:nvSpPr>
        <p:spPr bwMode="auto">
          <a:xfrm>
            <a:off x="0" y="692696"/>
            <a:ext cx="9144000" cy="503238"/>
          </a:xfrm>
          <a:prstGeom prst="rect">
            <a:avLst/>
          </a:prstGeom>
          <a:noFill/>
          <a:ln w="9525">
            <a:noFill/>
            <a:miter lim="800000"/>
            <a:headEnd/>
            <a:tailEnd/>
          </a:ln>
        </p:spPr>
        <p:txBody>
          <a:bodyPr/>
          <a:lstStyle/>
          <a:p>
            <a:pPr algn="ctr">
              <a:lnSpc>
                <a:spcPct val="130000"/>
              </a:lnSpc>
            </a:pPr>
            <a:r>
              <a:rPr lang="es-ES" b="1" dirty="0" smtClean="0">
                <a:solidFill>
                  <a:srgbClr val="000099"/>
                </a:solidFill>
                <a:latin typeface="Arial" charset="0"/>
              </a:rPr>
              <a:t>IX. NOTIFICACIONES ELECTRÓNICAS (</a:t>
            </a:r>
            <a:r>
              <a:rPr lang="es-ES" b="1" dirty="0" err="1" smtClean="0">
                <a:solidFill>
                  <a:srgbClr val="000099"/>
                </a:solidFill>
                <a:latin typeface="Arial" charset="0"/>
              </a:rPr>
              <a:t>viii</a:t>
            </a:r>
            <a:r>
              <a:rPr lang="es-ES" b="1" dirty="0" smtClean="0">
                <a:solidFill>
                  <a:srgbClr val="000099"/>
                </a:solidFill>
                <a:latin typeface="Arial" charset="0"/>
              </a:rPr>
              <a:t>)</a:t>
            </a:r>
            <a:endParaRPr lang="es-ES" b="1" dirty="0">
              <a:solidFill>
                <a:srgbClr val="000099"/>
              </a:solidFill>
              <a:latin typeface="Arial" charset="0"/>
            </a:endParaRPr>
          </a:p>
        </p:txBody>
      </p:sp>
      <p:sp>
        <p:nvSpPr>
          <p:cNvPr id="10244" name="Rectangle 3"/>
          <p:cNvSpPr>
            <a:spLocks noChangeArrowheads="1"/>
          </p:cNvSpPr>
          <p:nvPr/>
        </p:nvSpPr>
        <p:spPr bwMode="auto">
          <a:xfrm>
            <a:off x="609600" y="1484313"/>
            <a:ext cx="8210550" cy="3292475"/>
          </a:xfrm>
          <a:prstGeom prst="rect">
            <a:avLst/>
          </a:prstGeom>
          <a:noFill/>
          <a:ln w="9525" algn="ctr">
            <a:noFill/>
            <a:miter lim="800000"/>
            <a:headEnd/>
            <a:tailEnd/>
          </a:ln>
        </p:spPr>
        <p:txBody>
          <a:bodyPr>
            <a:spAutoFit/>
          </a:bodyPr>
          <a:lstStyle/>
          <a:p>
            <a:pPr algn="ctr"/>
            <a:endParaRPr lang="es-ES_tradnl" b="1" dirty="0">
              <a:latin typeface="Arial" charset="0"/>
            </a:endParaRPr>
          </a:p>
          <a:p>
            <a:r>
              <a:rPr lang="es-ES_tradnl" b="1" dirty="0">
                <a:latin typeface="Arial" charset="0"/>
              </a:rPr>
              <a:t>	</a:t>
            </a:r>
          </a:p>
          <a:p>
            <a:endParaRPr lang="es-ES_tradnl" sz="2000" b="1" dirty="0">
              <a:latin typeface="Arial" charset="0"/>
            </a:endParaRPr>
          </a:p>
          <a:p>
            <a:r>
              <a:rPr lang="es-ES_tradnl" sz="2000" b="1" dirty="0">
                <a:latin typeface="Arial" charset="0"/>
              </a:rPr>
              <a:t>	Medios</a:t>
            </a:r>
          </a:p>
          <a:p>
            <a:endParaRPr lang="es-ES_tradnl" sz="1200" b="1" dirty="0">
              <a:latin typeface="Arial" charset="0"/>
            </a:endParaRPr>
          </a:p>
          <a:p>
            <a:endParaRPr lang="es-ES_tradnl" sz="1200" b="1" dirty="0">
              <a:latin typeface="Arial" charset="0"/>
            </a:endParaRPr>
          </a:p>
          <a:p>
            <a:endParaRPr lang="es-ES_tradnl" sz="1200" b="1" dirty="0">
              <a:latin typeface="Arial" charset="0"/>
            </a:endParaRPr>
          </a:p>
          <a:p>
            <a:endParaRPr lang="es-ES_tradnl" sz="1200" b="1" dirty="0">
              <a:latin typeface="Arial" charset="0"/>
            </a:endParaRPr>
          </a:p>
          <a:p>
            <a:endParaRPr lang="es-ES_tradnl" sz="1200" b="1" dirty="0">
              <a:latin typeface="Arial" charset="0"/>
            </a:endParaRPr>
          </a:p>
          <a:p>
            <a:endParaRPr lang="es-ES_tradnl" sz="1200" b="1" dirty="0">
              <a:latin typeface="Arial" charset="0"/>
            </a:endParaRPr>
          </a:p>
          <a:p>
            <a:endParaRPr lang="es-ES_tradnl" sz="1200" b="1" dirty="0">
              <a:latin typeface="Arial" charset="0"/>
            </a:endParaRPr>
          </a:p>
          <a:p>
            <a:endParaRPr lang="es-ES_tradnl" sz="1200" b="1" dirty="0">
              <a:latin typeface="Arial" charset="0"/>
            </a:endParaRPr>
          </a:p>
          <a:p>
            <a:r>
              <a:rPr lang="es-ES_tradnl" sz="2000" b="1" dirty="0">
                <a:latin typeface="Arial" charset="0"/>
              </a:rPr>
              <a:t>	</a:t>
            </a:r>
            <a:endParaRPr lang="es-ES_tradnl" sz="2000" dirty="0">
              <a:latin typeface="Arial" charset="0"/>
            </a:endParaRPr>
          </a:p>
        </p:txBody>
      </p:sp>
      <p:pic>
        <p:nvPicPr>
          <p:cNvPr id="10245" name="Picture 11" descr="G:\PLANIPRO\ADMINISTRACION ELECTRONICA\11.- FORMACIÓN ADMINISTRACIÓN ELECTRÓNICA\LPAC\imágenes\acceso_sede_es_es.png"/>
          <p:cNvPicPr>
            <a:picLocks noChangeAspect="1" noChangeArrowheads="1"/>
          </p:cNvPicPr>
          <p:nvPr/>
        </p:nvPicPr>
        <p:blipFill>
          <a:blip r:embed="rId4" cstate="print"/>
          <a:srcRect/>
          <a:stretch>
            <a:fillRect/>
          </a:stretch>
        </p:blipFill>
        <p:spPr bwMode="auto">
          <a:xfrm>
            <a:off x="5364163" y="1557338"/>
            <a:ext cx="1885950" cy="514350"/>
          </a:xfrm>
          <a:prstGeom prst="rect">
            <a:avLst/>
          </a:prstGeom>
          <a:noFill/>
          <a:ln w="9525">
            <a:noFill/>
            <a:miter lim="800000"/>
            <a:headEnd/>
            <a:tailEnd/>
          </a:ln>
        </p:spPr>
      </p:pic>
      <p:pic>
        <p:nvPicPr>
          <p:cNvPr id="10246" name="Picture 14" descr="G:\PLANIPRO\ADMINISTRACION ELECTRONICA\11.- FORMACIÓN ADMINISTRACIÓN ELECTRÓNICA\LPAC\imágenes\logo_deh.png"/>
          <p:cNvPicPr>
            <a:picLocks noChangeAspect="1" noChangeArrowheads="1"/>
          </p:cNvPicPr>
          <p:nvPr/>
        </p:nvPicPr>
        <p:blipFill>
          <a:blip r:embed="rId5" cstate="print"/>
          <a:srcRect/>
          <a:stretch>
            <a:fillRect/>
          </a:stretch>
        </p:blipFill>
        <p:spPr bwMode="auto">
          <a:xfrm>
            <a:off x="5292725" y="3141663"/>
            <a:ext cx="1727200" cy="674687"/>
          </a:xfrm>
          <a:prstGeom prst="rect">
            <a:avLst/>
          </a:prstGeom>
          <a:noFill/>
          <a:ln w="9525">
            <a:noFill/>
            <a:miter lim="800000"/>
            <a:headEnd/>
            <a:tailEnd/>
          </a:ln>
        </p:spPr>
      </p:pic>
      <p:sp>
        <p:nvSpPr>
          <p:cNvPr id="10247" name="7 CuadroTexto"/>
          <p:cNvSpPr txBox="1">
            <a:spLocks noChangeArrowheads="1"/>
          </p:cNvSpPr>
          <p:nvPr/>
        </p:nvSpPr>
        <p:spPr bwMode="auto">
          <a:xfrm>
            <a:off x="5795963" y="2420938"/>
            <a:ext cx="863600" cy="400110"/>
          </a:xfrm>
          <a:prstGeom prst="rect">
            <a:avLst/>
          </a:prstGeom>
          <a:noFill/>
          <a:ln w="9525">
            <a:noFill/>
            <a:miter lim="800000"/>
            <a:headEnd/>
            <a:tailEnd/>
          </a:ln>
        </p:spPr>
        <p:txBody>
          <a:bodyPr>
            <a:spAutoFit/>
          </a:bodyPr>
          <a:lstStyle/>
          <a:p>
            <a:pPr algn="ctr"/>
            <a:r>
              <a:rPr lang="en-US" sz="2000" dirty="0">
                <a:solidFill>
                  <a:srgbClr val="FF0000"/>
                </a:solidFill>
                <a:latin typeface="Arial" pitchFamily="34" charset="0"/>
                <a:cs typeface="Arial" pitchFamily="34" charset="0"/>
              </a:rPr>
              <a:t>y/o</a:t>
            </a:r>
          </a:p>
        </p:txBody>
      </p:sp>
      <p:sp>
        <p:nvSpPr>
          <p:cNvPr id="9" name="8 Flecha derecha"/>
          <p:cNvSpPr/>
          <p:nvPr/>
        </p:nvSpPr>
        <p:spPr>
          <a:xfrm rot="20167448">
            <a:off x="3489325" y="1908175"/>
            <a:ext cx="1439863" cy="287338"/>
          </a:xfrm>
          <a:prstGeom prst="rightArrow">
            <a:avLst>
              <a:gd name="adj1" fmla="val 3968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10 Flecha derecha"/>
          <p:cNvSpPr/>
          <p:nvPr/>
        </p:nvSpPr>
        <p:spPr>
          <a:xfrm rot="1540863">
            <a:off x="3482975" y="3151188"/>
            <a:ext cx="1439863" cy="287337"/>
          </a:xfrm>
          <a:prstGeom prst="rightArrow">
            <a:avLst>
              <a:gd name="adj1" fmla="val 3968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0" name="Text Box 1028"/>
          <p:cNvSpPr txBox="1">
            <a:spLocks noChangeArrowheads="1"/>
          </p:cNvSpPr>
          <p:nvPr/>
        </p:nvSpPr>
        <p:spPr bwMode="auto">
          <a:xfrm>
            <a:off x="609600" y="6324600"/>
            <a:ext cx="8077200" cy="276225"/>
          </a:xfrm>
          <a:prstGeom prst="rect">
            <a:avLst/>
          </a:prstGeom>
          <a:noFill/>
          <a:ln w="9525">
            <a:noFill/>
            <a:miter lim="800000"/>
            <a:headEnd/>
            <a:tailEnd/>
          </a:ln>
        </p:spPr>
        <p:txBody>
          <a:bodyPr>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10251" name="21 CuadroTexto"/>
          <p:cNvSpPr txBox="1">
            <a:spLocks noChangeArrowheads="1"/>
          </p:cNvSpPr>
          <p:nvPr/>
        </p:nvSpPr>
        <p:spPr bwMode="auto">
          <a:xfrm>
            <a:off x="3059832" y="4437063"/>
            <a:ext cx="3672408" cy="1538883"/>
          </a:xfrm>
          <a:prstGeom prst="rect">
            <a:avLst/>
          </a:prstGeom>
          <a:noFill/>
          <a:ln w="9525">
            <a:noFill/>
            <a:miter lim="800000"/>
            <a:headEnd/>
            <a:tailEnd/>
          </a:ln>
        </p:spPr>
        <p:txBody>
          <a:bodyPr wrap="square">
            <a:spAutoFit/>
          </a:bodyPr>
          <a:lstStyle/>
          <a:p>
            <a:pPr algn="ctr"/>
            <a:r>
              <a:rPr lang="es-ES_tradnl" sz="2000" b="1" dirty="0">
                <a:solidFill>
                  <a:srgbClr val="3366FF"/>
                </a:solidFill>
                <a:latin typeface="Arial" charset="0"/>
              </a:rPr>
              <a:t>A elección de cada</a:t>
            </a:r>
          </a:p>
          <a:p>
            <a:pPr algn="ctr"/>
            <a:endParaRPr lang="es-ES_tradnl" sz="2000" b="1" dirty="0">
              <a:solidFill>
                <a:srgbClr val="3366FF"/>
              </a:solidFill>
              <a:latin typeface="Arial" charset="0"/>
            </a:endParaRPr>
          </a:p>
          <a:p>
            <a:pPr algn="ctr"/>
            <a:r>
              <a:rPr lang="es-ES_tradnl" sz="1800" b="1" dirty="0">
                <a:solidFill>
                  <a:srgbClr val="3366FF"/>
                </a:solidFill>
                <a:latin typeface="Arial" charset="0"/>
              </a:rPr>
              <a:t>Administración    </a:t>
            </a:r>
          </a:p>
          <a:p>
            <a:pPr algn="ctr"/>
            <a:r>
              <a:rPr lang="es-ES_tradnl" sz="1800" b="1" dirty="0">
                <a:solidFill>
                  <a:srgbClr val="3366FF"/>
                </a:solidFill>
                <a:latin typeface="Arial" charset="0"/>
              </a:rPr>
              <a:t>u             </a:t>
            </a:r>
          </a:p>
          <a:p>
            <a:pPr algn="ctr"/>
            <a:r>
              <a:rPr lang="es-ES_tradnl" sz="1800" b="1" dirty="0">
                <a:solidFill>
                  <a:srgbClr val="3366FF"/>
                </a:solidFill>
                <a:latin typeface="Arial" charset="0"/>
              </a:rPr>
              <a:t>Organismo</a:t>
            </a:r>
            <a:endParaRPr lang="en-US" sz="1800" b="1" dirty="0">
              <a:solidFill>
                <a:srgbClr val="3366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jpeg"/>
          <p:cNvPicPr>
            <a:picLocks noChangeAspect="1" noChangeArrowheads="1"/>
          </p:cNvPicPr>
          <p:nvPr/>
        </p:nvPicPr>
        <p:blipFill>
          <a:blip r:embed="rId3" cstate="print"/>
          <a:srcRect/>
          <a:stretch>
            <a:fillRect/>
          </a:stretch>
        </p:blipFill>
        <p:spPr bwMode="auto">
          <a:xfrm>
            <a:off x="0" y="-9525"/>
            <a:ext cx="9153525" cy="6867525"/>
          </a:xfrm>
          <a:prstGeom prst="rect">
            <a:avLst/>
          </a:prstGeom>
          <a:noFill/>
          <a:ln w="12700">
            <a:noFill/>
            <a:miter lim="400000"/>
            <a:headEnd/>
            <a:tailEnd/>
          </a:ln>
        </p:spPr>
      </p:pic>
      <p:sp>
        <p:nvSpPr>
          <p:cNvPr id="11267" name="Rectangle 2"/>
          <p:cNvSpPr>
            <a:spLocks noChangeArrowheads="1"/>
          </p:cNvSpPr>
          <p:nvPr/>
        </p:nvSpPr>
        <p:spPr bwMode="auto">
          <a:xfrm>
            <a:off x="0" y="764704"/>
            <a:ext cx="9144000" cy="503238"/>
          </a:xfrm>
          <a:prstGeom prst="rect">
            <a:avLst/>
          </a:prstGeom>
          <a:noFill/>
          <a:ln w="9525">
            <a:noFill/>
            <a:miter lim="800000"/>
            <a:headEnd/>
            <a:tailEnd/>
          </a:ln>
        </p:spPr>
        <p:txBody>
          <a:bodyPr/>
          <a:lstStyle/>
          <a:p>
            <a:pPr algn="ctr">
              <a:lnSpc>
                <a:spcPct val="130000"/>
              </a:lnSpc>
            </a:pPr>
            <a:r>
              <a:rPr lang="es-ES" b="1" dirty="0" smtClean="0">
                <a:solidFill>
                  <a:srgbClr val="000099"/>
                </a:solidFill>
                <a:latin typeface="Arial" charset="0"/>
              </a:rPr>
              <a:t>IX. NOTIFICACIONES ELECTRÓNICAS (</a:t>
            </a:r>
            <a:r>
              <a:rPr lang="es-ES" b="1" dirty="0" err="1" smtClean="0">
                <a:solidFill>
                  <a:srgbClr val="000099"/>
                </a:solidFill>
                <a:latin typeface="Arial" charset="0"/>
              </a:rPr>
              <a:t>ix</a:t>
            </a:r>
            <a:r>
              <a:rPr lang="es-ES" b="1" dirty="0" smtClean="0">
                <a:solidFill>
                  <a:srgbClr val="000099"/>
                </a:solidFill>
                <a:latin typeface="Arial" charset="0"/>
              </a:rPr>
              <a:t>)</a:t>
            </a:r>
            <a:endParaRPr lang="es-ES" b="1" dirty="0">
              <a:solidFill>
                <a:srgbClr val="000099"/>
              </a:solidFill>
              <a:latin typeface="Arial" charset="0"/>
            </a:endParaRPr>
          </a:p>
        </p:txBody>
      </p:sp>
      <p:sp>
        <p:nvSpPr>
          <p:cNvPr id="11275" name="Text Box 1028"/>
          <p:cNvSpPr txBox="1">
            <a:spLocks noChangeArrowheads="1"/>
          </p:cNvSpPr>
          <p:nvPr/>
        </p:nvSpPr>
        <p:spPr bwMode="auto">
          <a:xfrm>
            <a:off x="609600" y="6324600"/>
            <a:ext cx="8077200" cy="276225"/>
          </a:xfrm>
          <a:prstGeom prst="rect">
            <a:avLst/>
          </a:prstGeom>
          <a:noFill/>
          <a:ln w="9525">
            <a:noFill/>
            <a:miter lim="800000"/>
            <a:headEnd/>
            <a:tailEnd/>
          </a:ln>
        </p:spPr>
        <p:txBody>
          <a:bodyPr>
            <a:spAutoFit/>
          </a:bodyPr>
          <a:lstStyle/>
          <a:p>
            <a:pPr algn="ctr" eaLnBrk="0" hangingPunct="0"/>
            <a:r>
              <a:rPr lang="es-ES" sz="1200" dirty="0">
                <a:solidFill>
                  <a:srgbClr val="0000CC"/>
                </a:solidFill>
                <a:latin typeface="Arial" charset="0"/>
              </a:rPr>
              <a:t>Servicio de Planificación y Relaciones Institucionales</a:t>
            </a:r>
          </a:p>
        </p:txBody>
      </p:sp>
      <p:grpSp>
        <p:nvGrpSpPr>
          <p:cNvPr id="28" name="27 Grupo"/>
          <p:cNvGrpSpPr/>
          <p:nvPr/>
        </p:nvGrpSpPr>
        <p:grpSpPr>
          <a:xfrm>
            <a:off x="0" y="1844675"/>
            <a:ext cx="9144000" cy="4167188"/>
            <a:chOff x="0" y="1844675"/>
            <a:chExt cx="9144000" cy="4167188"/>
          </a:xfrm>
        </p:grpSpPr>
        <p:grpSp>
          <p:nvGrpSpPr>
            <p:cNvPr id="24" name="23 Grupo"/>
            <p:cNvGrpSpPr/>
            <p:nvPr/>
          </p:nvGrpSpPr>
          <p:grpSpPr>
            <a:xfrm>
              <a:off x="468313" y="1844675"/>
              <a:ext cx="8062912" cy="863600"/>
              <a:chOff x="468313" y="1844675"/>
              <a:chExt cx="8062912" cy="863600"/>
            </a:xfrm>
          </p:grpSpPr>
          <p:sp>
            <p:nvSpPr>
              <p:cNvPr id="12" name="11 Flecha derecha"/>
              <p:cNvSpPr/>
              <p:nvPr/>
            </p:nvSpPr>
            <p:spPr>
              <a:xfrm>
                <a:off x="4356100" y="2133600"/>
                <a:ext cx="1441450" cy="287338"/>
              </a:xfrm>
              <a:prstGeom prst="rightArrow">
                <a:avLst>
                  <a:gd name="adj1" fmla="val 3968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2" name="Picture 6"/>
              <p:cNvPicPr>
                <a:picLocks noChangeAspect="1" noChangeArrowheads="1"/>
              </p:cNvPicPr>
              <p:nvPr/>
            </p:nvPicPr>
            <p:blipFill>
              <a:blip r:embed="rId4" cstate="print"/>
              <a:srcRect/>
              <a:stretch>
                <a:fillRect/>
              </a:stretch>
            </p:blipFill>
            <p:spPr bwMode="auto">
              <a:xfrm>
                <a:off x="7667625" y="1844675"/>
                <a:ext cx="863600" cy="863600"/>
              </a:xfrm>
              <a:prstGeom prst="rect">
                <a:avLst/>
              </a:prstGeom>
              <a:noFill/>
              <a:ln w="9525">
                <a:noFill/>
                <a:miter lim="800000"/>
                <a:headEnd/>
                <a:tailEnd/>
              </a:ln>
            </p:spPr>
          </p:pic>
          <p:sp>
            <p:nvSpPr>
              <p:cNvPr id="11277" name="20 CuadroTexto"/>
              <p:cNvSpPr txBox="1">
                <a:spLocks noChangeArrowheads="1"/>
              </p:cNvSpPr>
              <p:nvPr/>
            </p:nvSpPr>
            <p:spPr bwMode="auto">
              <a:xfrm>
                <a:off x="468313" y="1916113"/>
                <a:ext cx="2592387" cy="708025"/>
              </a:xfrm>
              <a:prstGeom prst="rect">
                <a:avLst/>
              </a:prstGeom>
              <a:noFill/>
              <a:ln w="9525">
                <a:noFill/>
                <a:miter lim="800000"/>
                <a:headEnd/>
                <a:tailEnd/>
              </a:ln>
            </p:spPr>
            <p:txBody>
              <a:bodyPr>
                <a:spAutoFit/>
              </a:bodyPr>
              <a:lstStyle/>
              <a:p>
                <a:pPr algn="ctr"/>
                <a:r>
                  <a:rPr lang="es-ES_tradnl" sz="2000" b="1" dirty="0">
                    <a:latin typeface="Arial" charset="0"/>
                  </a:rPr>
                  <a:t>Acceso al contenido</a:t>
                </a:r>
                <a:endParaRPr lang="en-US" sz="2000" b="1" dirty="0"/>
              </a:p>
            </p:txBody>
          </p:sp>
          <p:pic>
            <p:nvPicPr>
              <p:cNvPr id="11278" name="Picture 14"/>
              <p:cNvPicPr>
                <a:picLocks noChangeAspect="1" noChangeArrowheads="1"/>
              </p:cNvPicPr>
              <p:nvPr/>
            </p:nvPicPr>
            <p:blipFill>
              <a:blip r:embed="rId5" cstate="print"/>
              <a:srcRect/>
              <a:stretch>
                <a:fillRect/>
              </a:stretch>
            </p:blipFill>
            <p:spPr bwMode="auto">
              <a:xfrm>
                <a:off x="3059113" y="1916113"/>
                <a:ext cx="1012825" cy="720725"/>
              </a:xfrm>
              <a:prstGeom prst="rect">
                <a:avLst/>
              </a:prstGeom>
              <a:noFill/>
              <a:ln w="9525">
                <a:noFill/>
                <a:miter lim="800000"/>
                <a:headEnd/>
                <a:tailEnd/>
              </a:ln>
            </p:spPr>
          </p:pic>
          <p:sp>
            <p:nvSpPr>
              <p:cNvPr id="18" name="19 CuadroTexto"/>
              <p:cNvSpPr txBox="1">
                <a:spLocks noChangeArrowheads="1"/>
              </p:cNvSpPr>
              <p:nvPr/>
            </p:nvSpPr>
            <p:spPr bwMode="auto">
              <a:xfrm>
                <a:off x="5868145" y="2060848"/>
                <a:ext cx="1440159" cy="400050"/>
              </a:xfrm>
              <a:prstGeom prst="rect">
                <a:avLst/>
              </a:prstGeom>
              <a:noFill/>
              <a:ln w="9525">
                <a:noFill/>
                <a:miter lim="800000"/>
                <a:headEnd/>
                <a:tailEnd/>
              </a:ln>
            </p:spPr>
            <p:txBody>
              <a:bodyPr wrap="square">
                <a:spAutoFit/>
              </a:bodyPr>
              <a:lstStyle/>
              <a:p>
                <a:r>
                  <a:rPr lang="es-ES_tradnl" sz="2000" b="1" dirty="0" smtClean="0">
                    <a:solidFill>
                      <a:srgbClr val="3366FF"/>
                    </a:solidFill>
                    <a:latin typeface="Arial" charset="0"/>
                  </a:rPr>
                  <a:t>Realizada</a:t>
                </a:r>
                <a:endParaRPr lang="en-US" sz="2000" b="1" dirty="0">
                  <a:solidFill>
                    <a:srgbClr val="3366FF"/>
                  </a:solidFill>
                </a:endParaRPr>
              </a:p>
            </p:txBody>
          </p:sp>
        </p:grpSp>
        <p:grpSp>
          <p:nvGrpSpPr>
            <p:cNvPr id="25" name="24 Grupo"/>
            <p:cNvGrpSpPr/>
            <p:nvPr/>
          </p:nvGrpSpPr>
          <p:grpSpPr>
            <a:xfrm>
              <a:off x="323850" y="2997200"/>
              <a:ext cx="8135938" cy="792163"/>
              <a:chOff x="323850" y="2997200"/>
              <a:chExt cx="8135938" cy="792163"/>
            </a:xfrm>
          </p:grpSpPr>
          <p:sp>
            <p:nvSpPr>
              <p:cNvPr id="13" name="12 Flecha derecha"/>
              <p:cNvSpPr/>
              <p:nvPr/>
            </p:nvSpPr>
            <p:spPr>
              <a:xfrm>
                <a:off x="4356100" y="3213100"/>
                <a:ext cx="1439863" cy="287338"/>
              </a:xfrm>
              <a:prstGeom prst="rightArrow">
                <a:avLst>
                  <a:gd name="adj1" fmla="val 3968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3" name="Picture 10"/>
              <p:cNvPicPr>
                <a:picLocks noChangeAspect="1" noChangeArrowheads="1"/>
              </p:cNvPicPr>
              <p:nvPr/>
            </p:nvPicPr>
            <p:blipFill>
              <a:blip r:embed="rId6" cstate="print"/>
              <a:srcRect/>
              <a:stretch>
                <a:fillRect/>
              </a:stretch>
            </p:blipFill>
            <p:spPr bwMode="auto">
              <a:xfrm>
                <a:off x="7664450" y="2997200"/>
                <a:ext cx="795338" cy="792163"/>
              </a:xfrm>
              <a:prstGeom prst="rect">
                <a:avLst/>
              </a:prstGeom>
              <a:noFill/>
              <a:ln w="9525">
                <a:noFill/>
                <a:miter lim="800000"/>
                <a:headEnd/>
                <a:tailEnd/>
              </a:ln>
            </p:spPr>
          </p:pic>
          <p:sp>
            <p:nvSpPr>
              <p:cNvPr id="11274" name="16 CuadroTexto"/>
              <p:cNvSpPr txBox="1">
                <a:spLocks noChangeArrowheads="1"/>
              </p:cNvSpPr>
              <p:nvPr/>
            </p:nvSpPr>
            <p:spPr bwMode="auto">
              <a:xfrm>
                <a:off x="323850" y="3081015"/>
                <a:ext cx="3887788" cy="708025"/>
              </a:xfrm>
              <a:prstGeom prst="rect">
                <a:avLst/>
              </a:prstGeom>
              <a:noFill/>
              <a:ln w="9525">
                <a:noFill/>
                <a:miter lim="800000"/>
                <a:headEnd/>
                <a:tailEnd/>
              </a:ln>
            </p:spPr>
            <p:txBody>
              <a:bodyPr>
                <a:spAutoFit/>
              </a:bodyPr>
              <a:lstStyle/>
              <a:p>
                <a:pPr algn="ctr"/>
                <a:r>
                  <a:rPr lang="es-ES_tradnl" sz="2000" b="1" dirty="0">
                    <a:latin typeface="Arial" charset="0"/>
                  </a:rPr>
                  <a:t>10 días naturales SIN acceso siendo obligado</a:t>
                </a:r>
                <a:endParaRPr lang="en-US" sz="2000" b="1" dirty="0"/>
              </a:p>
            </p:txBody>
          </p:sp>
          <p:sp>
            <p:nvSpPr>
              <p:cNvPr id="20" name="19 CuadroTexto"/>
              <p:cNvSpPr txBox="1">
                <a:spLocks noChangeArrowheads="1"/>
              </p:cNvSpPr>
              <p:nvPr/>
            </p:nvSpPr>
            <p:spPr bwMode="auto">
              <a:xfrm>
                <a:off x="5868739" y="3140968"/>
                <a:ext cx="1583581" cy="400050"/>
              </a:xfrm>
              <a:prstGeom prst="rect">
                <a:avLst/>
              </a:prstGeom>
              <a:noFill/>
              <a:ln w="9525">
                <a:noFill/>
                <a:miter lim="800000"/>
                <a:headEnd/>
                <a:tailEnd/>
              </a:ln>
            </p:spPr>
            <p:txBody>
              <a:bodyPr wrap="square">
                <a:spAutoFit/>
              </a:bodyPr>
              <a:lstStyle/>
              <a:p>
                <a:pPr algn="just"/>
                <a:r>
                  <a:rPr lang="es-ES_tradnl" sz="2000" b="1" dirty="0" smtClean="0">
                    <a:solidFill>
                      <a:srgbClr val="3366FF"/>
                    </a:solidFill>
                    <a:latin typeface="Arial" charset="0"/>
                  </a:rPr>
                  <a:t>Rechazada</a:t>
                </a:r>
                <a:endParaRPr lang="en-US" sz="2000" b="1" dirty="0">
                  <a:solidFill>
                    <a:srgbClr val="3366FF"/>
                  </a:solidFill>
                </a:endParaRPr>
              </a:p>
            </p:txBody>
          </p:sp>
        </p:grpSp>
        <p:grpSp>
          <p:nvGrpSpPr>
            <p:cNvPr id="27" name="26 Grupo"/>
            <p:cNvGrpSpPr/>
            <p:nvPr/>
          </p:nvGrpSpPr>
          <p:grpSpPr>
            <a:xfrm>
              <a:off x="323528" y="5373688"/>
              <a:ext cx="8406135" cy="638175"/>
              <a:chOff x="323528" y="5373688"/>
              <a:chExt cx="8406135" cy="638175"/>
            </a:xfrm>
          </p:grpSpPr>
          <p:pic>
            <p:nvPicPr>
              <p:cNvPr id="11280" name="Picture 2" descr="G:\PLANIPRO\ADMINISTRACION ELECTRONICA\11.- FORMACIÓN ADMINISTRACIÓN ELECTRÓNICA\LPAC\imágenes\Logo-administracion.png"/>
              <p:cNvPicPr>
                <a:picLocks noChangeAspect="1" noChangeArrowheads="1"/>
              </p:cNvPicPr>
              <p:nvPr/>
            </p:nvPicPr>
            <p:blipFill>
              <a:blip r:embed="rId7" cstate="print"/>
              <a:srcRect/>
              <a:stretch>
                <a:fillRect/>
              </a:stretch>
            </p:blipFill>
            <p:spPr bwMode="auto">
              <a:xfrm>
                <a:off x="6443663" y="5373688"/>
                <a:ext cx="2286000" cy="638175"/>
              </a:xfrm>
              <a:prstGeom prst="rect">
                <a:avLst/>
              </a:prstGeom>
              <a:noFill/>
              <a:ln w="9525">
                <a:noFill/>
                <a:miter lim="800000"/>
                <a:headEnd/>
                <a:tailEnd/>
              </a:ln>
            </p:spPr>
          </p:pic>
          <p:sp>
            <p:nvSpPr>
              <p:cNvPr id="23" name="22 Flecha derecha"/>
              <p:cNvSpPr/>
              <p:nvPr/>
            </p:nvSpPr>
            <p:spPr>
              <a:xfrm>
                <a:off x="4787900" y="5589588"/>
                <a:ext cx="1439863" cy="288925"/>
              </a:xfrm>
              <a:prstGeom prst="rightArrow">
                <a:avLst>
                  <a:gd name="adj1" fmla="val 3968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16 CuadroTexto"/>
              <p:cNvSpPr txBox="1">
                <a:spLocks noChangeArrowheads="1"/>
              </p:cNvSpPr>
              <p:nvPr/>
            </p:nvSpPr>
            <p:spPr bwMode="auto">
              <a:xfrm>
                <a:off x="323528" y="5517232"/>
                <a:ext cx="4319836" cy="400110"/>
              </a:xfrm>
              <a:prstGeom prst="rect">
                <a:avLst/>
              </a:prstGeom>
              <a:noFill/>
              <a:ln w="9525">
                <a:noFill/>
                <a:miter lim="800000"/>
                <a:headEnd/>
                <a:tailEnd/>
              </a:ln>
            </p:spPr>
            <p:txBody>
              <a:bodyPr wrap="square">
                <a:spAutoFit/>
              </a:bodyPr>
              <a:lstStyle/>
              <a:p>
                <a:pPr algn="ctr"/>
                <a:r>
                  <a:rPr lang="es-ES_tradnl" sz="2000" b="1" dirty="0" smtClean="0">
                    <a:latin typeface="Arial" charset="0"/>
                  </a:rPr>
                  <a:t>Portal de acceso a notificaciones</a:t>
                </a:r>
                <a:endParaRPr lang="en-US" sz="2000" b="1" dirty="0"/>
              </a:p>
            </p:txBody>
          </p:sp>
        </p:grpSp>
        <p:grpSp>
          <p:nvGrpSpPr>
            <p:cNvPr id="26" name="25 Grupo"/>
            <p:cNvGrpSpPr/>
            <p:nvPr/>
          </p:nvGrpSpPr>
          <p:grpSpPr>
            <a:xfrm>
              <a:off x="0" y="4005064"/>
              <a:ext cx="9144000" cy="1015663"/>
              <a:chOff x="0" y="4005064"/>
              <a:chExt cx="9144000" cy="1015663"/>
            </a:xfrm>
          </p:grpSpPr>
          <p:sp>
            <p:nvSpPr>
              <p:cNvPr id="14" name="13 Flecha derecha"/>
              <p:cNvSpPr/>
              <p:nvPr/>
            </p:nvSpPr>
            <p:spPr>
              <a:xfrm>
                <a:off x="4859338" y="4437063"/>
                <a:ext cx="1439862" cy="287337"/>
              </a:xfrm>
              <a:prstGeom prst="rightArrow">
                <a:avLst>
                  <a:gd name="adj1" fmla="val 3968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6" name="19 CuadroTexto"/>
              <p:cNvSpPr txBox="1">
                <a:spLocks noChangeArrowheads="1"/>
              </p:cNvSpPr>
              <p:nvPr/>
            </p:nvSpPr>
            <p:spPr bwMode="auto">
              <a:xfrm>
                <a:off x="6264275" y="4469110"/>
                <a:ext cx="2879725" cy="400050"/>
              </a:xfrm>
              <a:prstGeom prst="rect">
                <a:avLst/>
              </a:prstGeom>
              <a:noFill/>
              <a:ln w="9525">
                <a:noFill/>
                <a:miter lim="800000"/>
                <a:headEnd/>
                <a:tailEnd/>
              </a:ln>
            </p:spPr>
            <p:txBody>
              <a:bodyPr>
                <a:spAutoFit/>
              </a:bodyPr>
              <a:lstStyle/>
              <a:p>
                <a:pPr algn="ctr"/>
                <a:r>
                  <a:rPr lang="es-ES_tradnl" sz="2000" b="1" dirty="0">
                    <a:solidFill>
                      <a:srgbClr val="3366FF"/>
                    </a:solidFill>
                    <a:latin typeface="Arial" charset="0"/>
                  </a:rPr>
                  <a:t>Puesta a disposición</a:t>
                </a:r>
                <a:endParaRPr lang="en-US" sz="2000" b="1" dirty="0">
                  <a:solidFill>
                    <a:srgbClr val="3366FF"/>
                  </a:solidFill>
                </a:endParaRPr>
              </a:p>
            </p:txBody>
          </p:sp>
          <p:pic>
            <p:nvPicPr>
              <p:cNvPr id="11279" name="Picture 7"/>
              <p:cNvPicPr>
                <a:picLocks noChangeAspect="1" noChangeArrowheads="1"/>
              </p:cNvPicPr>
              <p:nvPr/>
            </p:nvPicPr>
            <p:blipFill>
              <a:blip r:embed="rId8" cstate="print"/>
              <a:srcRect/>
              <a:stretch>
                <a:fillRect/>
              </a:stretch>
            </p:blipFill>
            <p:spPr bwMode="auto">
              <a:xfrm>
                <a:off x="0" y="4077072"/>
                <a:ext cx="1227138" cy="865188"/>
              </a:xfrm>
              <a:prstGeom prst="rect">
                <a:avLst/>
              </a:prstGeom>
              <a:noFill/>
              <a:ln w="9525">
                <a:noFill/>
                <a:miter lim="800000"/>
                <a:headEnd/>
                <a:tailEnd/>
              </a:ln>
            </p:spPr>
          </p:pic>
          <p:sp>
            <p:nvSpPr>
              <p:cNvPr id="22" name="16 CuadroTexto"/>
              <p:cNvSpPr txBox="1">
                <a:spLocks noChangeArrowheads="1"/>
              </p:cNvSpPr>
              <p:nvPr/>
            </p:nvSpPr>
            <p:spPr bwMode="auto">
              <a:xfrm>
                <a:off x="900236" y="4005064"/>
                <a:ext cx="3887788" cy="1015663"/>
              </a:xfrm>
              <a:prstGeom prst="rect">
                <a:avLst/>
              </a:prstGeom>
              <a:noFill/>
              <a:ln w="9525">
                <a:noFill/>
                <a:miter lim="800000"/>
                <a:headEnd/>
                <a:tailEnd/>
              </a:ln>
            </p:spPr>
            <p:txBody>
              <a:bodyPr>
                <a:spAutoFit/>
              </a:bodyPr>
              <a:lstStyle/>
              <a:p>
                <a:pPr algn="ctr"/>
                <a:r>
                  <a:rPr lang="es-ES_tradnl" sz="2000" b="1" dirty="0" smtClean="0">
                    <a:latin typeface="Arial" charset="0"/>
                  </a:rPr>
                  <a:t>Cumplida obligación de notificar plazo máximo duración procedimientos</a:t>
                </a:r>
                <a:endParaRPr lang="en-US" sz="2000" b="1" dirty="0"/>
              </a:p>
            </p:txBody>
          </p:sp>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3 Rectángulo"/>
          <p:cNvSpPr/>
          <p:nvPr/>
        </p:nvSpPr>
        <p:spPr>
          <a:xfrm>
            <a:off x="0" y="692696"/>
            <a:ext cx="9144000" cy="524182"/>
          </a:xfrm>
          <a:prstGeom prst="rect">
            <a:avLst/>
          </a:prstGeom>
        </p:spPr>
        <p:txBody>
          <a:bodyPr wrap="square">
            <a:spAutoFit/>
          </a:bodyPr>
          <a:lstStyle/>
          <a:p>
            <a:pPr marL="363600" indent="-3636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ENTRADA EN VIGOR Y TRANSITORIEDAD</a:t>
            </a:r>
            <a:endParaRPr lang="es-ES" dirty="0">
              <a:solidFill>
                <a:srgbClr val="000099"/>
              </a:solidFill>
            </a:endParaRPr>
          </a:p>
        </p:txBody>
      </p:sp>
      <p:sp>
        <p:nvSpPr>
          <p:cNvPr id="6" name="5 CuadroTexto"/>
          <p:cNvSpPr txBox="1"/>
          <p:nvPr/>
        </p:nvSpPr>
        <p:spPr>
          <a:xfrm>
            <a:off x="467544" y="1340768"/>
            <a:ext cx="8280920" cy="4955203"/>
          </a:xfrm>
          <a:prstGeom prst="rect">
            <a:avLst/>
          </a:prstGeom>
          <a:noFill/>
        </p:spPr>
        <p:txBody>
          <a:bodyPr wrap="square" rtlCol="0">
            <a:spAutoFit/>
          </a:bodyPr>
          <a:lstStyle/>
          <a:p>
            <a:pPr marL="355600" indent="-355600">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Con carácter general: </a:t>
            </a:r>
            <a:r>
              <a:rPr lang="es-ES" sz="2000" b="1" dirty="0" smtClean="0">
                <a:latin typeface="Arial" pitchFamily="34" charset="0"/>
                <a:cs typeface="Arial" pitchFamily="34" charset="0"/>
              </a:rPr>
              <a:t>2 de octubre de 2016</a:t>
            </a:r>
            <a:r>
              <a:rPr lang="es-ES" sz="2000" dirty="0" smtClean="0">
                <a:latin typeface="Arial" pitchFamily="34" charset="0"/>
                <a:cs typeface="Arial" pitchFamily="34" charset="0"/>
              </a:rPr>
              <a:t>.</a:t>
            </a:r>
          </a:p>
          <a:p>
            <a:pPr marL="355600" indent="-355600" algn="just">
              <a:lnSpc>
                <a:spcPct val="130000"/>
              </a:lnSpc>
              <a:spcBef>
                <a:spcPts val="600"/>
              </a:spcBef>
              <a:spcAft>
                <a:spcPts val="600"/>
              </a:spcAft>
              <a:buFont typeface="Symbol" pitchFamily="18" charset="2"/>
              <a:buChar char="-"/>
            </a:pPr>
            <a:r>
              <a:rPr lang="es-ES" sz="2000" dirty="0" smtClean="0">
                <a:latin typeface="Arial" pitchFamily="34" charset="0"/>
                <a:cs typeface="Arial" pitchFamily="34" charset="0"/>
              </a:rPr>
              <a:t>Las previsiones relativas al </a:t>
            </a:r>
            <a:r>
              <a:rPr lang="es-ES" sz="2000" b="1" dirty="0" smtClean="0">
                <a:latin typeface="Arial" pitchFamily="34" charset="0"/>
                <a:cs typeface="Arial" pitchFamily="34" charset="0"/>
              </a:rPr>
              <a:t>registro electrónico de apoderamientos, registro electrónico, registro de empleados públicos habilitados, punto de acceso general electrónico de la Administración y archivo único electrónico:  2 de octubre de 2018.</a:t>
            </a:r>
          </a:p>
          <a:p>
            <a:pPr marL="355600" indent="-355600" algn="just">
              <a:lnSpc>
                <a:spcPct val="130000"/>
              </a:lnSpc>
              <a:spcBef>
                <a:spcPts val="600"/>
              </a:spcBef>
              <a:spcAft>
                <a:spcPts val="600"/>
              </a:spcAft>
              <a:buFont typeface="Symbol" pitchFamily="18" charset="2"/>
              <a:buChar char="-"/>
            </a:pPr>
            <a:r>
              <a:rPr lang="es-ES" sz="2000" i="1" dirty="0" smtClean="0">
                <a:latin typeface="Arial" pitchFamily="34" charset="0"/>
                <a:cs typeface="Arial" pitchFamily="34" charset="0"/>
              </a:rPr>
              <a:t>Disposición transitoria tercera. Régimen transitorio de los procedimientos.</a:t>
            </a:r>
          </a:p>
          <a:p>
            <a:pPr marL="914400" lvl="1" indent="-457200" algn="just">
              <a:lnSpc>
                <a:spcPct val="130000"/>
              </a:lnSpc>
              <a:spcBef>
                <a:spcPts val="300"/>
              </a:spcBef>
              <a:spcAft>
                <a:spcPts val="300"/>
              </a:spcAft>
              <a:buFont typeface="+mj-lt"/>
              <a:buAutoNum type="alphaLcParenR"/>
            </a:pPr>
            <a:r>
              <a:rPr lang="es-ES" sz="2000" i="1" dirty="0" smtClean="0">
                <a:latin typeface="Arial" pitchFamily="34" charset="0"/>
                <a:cs typeface="Arial" pitchFamily="34" charset="0"/>
              </a:rPr>
              <a:t>A los procedimientos ya iniciados antes de la entrada en vigor de la Ley no les será de aplicación la misma, rigiéndose por la normativa anterior.</a:t>
            </a:r>
            <a:endParaRPr lang="es-ES" sz="2000" i="1"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Javier Rodriguez (F00993WM)\presentaciones\plantilla AEAT\optimizada\contraportada-WE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Text Box 3"/>
          <p:cNvSpPr txBox="1">
            <a:spLocks noChangeArrowheads="1"/>
          </p:cNvSpPr>
          <p:nvPr/>
        </p:nvSpPr>
        <p:spPr bwMode="auto">
          <a:xfrm>
            <a:off x="3398840" y="6248400"/>
            <a:ext cx="2828925" cy="338554"/>
          </a:xfrm>
          <a:prstGeom prst="rect">
            <a:avLst/>
          </a:prstGeom>
          <a:noFill/>
          <a:ln w="9525">
            <a:noFill/>
            <a:miter lim="800000"/>
            <a:headEnd/>
            <a:tailEnd/>
          </a:ln>
        </p:spPr>
        <p:txBody>
          <a:bodyPr>
            <a:spAutoFit/>
          </a:bodyPr>
          <a:lstStyle/>
          <a:p>
            <a:pPr algn="ctr" eaLnBrk="0" hangingPunct="0"/>
            <a:r>
              <a:rPr lang="es-ES" sz="1600" b="1" dirty="0">
                <a:solidFill>
                  <a:srgbClr val="3333CC"/>
                </a:solidFill>
                <a:latin typeface="Arial" pitchFamily="34" charset="0"/>
                <a:cs typeface="Arial" pitchFamily="34" charset="0"/>
              </a:rPr>
              <a:t>www.agenciatributaria.es</a:t>
            </a:r>
          </a:p>
        </p:txBody>
      </p:sp>
      <p:sp>
        <p:nvSpPr>
          <p:cNvPr id="21508" name="3 CuadroTexto"/>
          <p:cNvSpPr txBox="1">
            <a:spLocks noChangeArrowheads="1"/>
          </p:cNvSpPr>
          <p:nvPr/>
        </p:nvSpPr>
        <p:spPr bwMode="auto">
          <a:xfrm>
            <a:off x="1619250" y="1196977"/>
            <a:ext cx="6121400" cy="461665"/>
          </a:xfrm>
          <a:prstGeom prst="rect">
            <a:avLst/>
          </a:prstGeom>
          <a:noFill/>
          <a:ln w="9525">
            <a:noFill/>
            <a:miter lim="800000"/>
            <a:headEnd/>
            <a:tailEnd/>
          </a:ln>
        </p:spPr>
        <p:txBody>
          <a:bodyPr>
            <a:spAutoFit/>
          </a:bodyPr>
          <a:lstStyle/>
          <a:p>
            <a:pPr algn="ctr"/>
            <a:r>
              <a:rPr lang="es-ES" b="1" dirty="0">
                <a:solidFill>
                  <a:schemeClr val="accent6"/>
                </a:solidFill>
                <a:latin typeface="Arial" pitchFamily="34" charset="0"/>
                <a:cs typeface="Arial" pitchFamily="34" charset="0"/>
              </a:rPr>
              <a:t>MUCHAS GRACIAS POR SU ATENCIÓN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3 Rectángulo"/>
          <p:cNvSpPr/>
          <p:nvPr/>
        </p:nvSpPr>
        <p:spPr>
          <a:xfrm>
            <a:off x="0" y="548680"/>
            <a:ext cx="9144000" cy="1052596"/>
          </a:xfrm>
          <a:prstGeom prst="rect">
            <a:avLst/>
          </a:prstGeom>
        </p:spPr>
        <p:txBody>
          <a:bodyPr wrap="square">
            <a:spAutoFit/>
          </a:bodyPr>
          <a:lstStyle/>
          <a:p>
            <a:pPr marL="363600" indent="-3636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II. COLECTIVOS OBLIGADOS A RELACIONARSE ELECTRÓNICAMENTE (i)</a:t>
            </a:r>
            <a:endParaRPr lang="es-ES" dirty="0">
              <a:solidFill>
                <a:srgbClr val="000099"/>
              </a:solidFill>
            </a:endParaRPr>
          </a:p>
        </p:txBody>
      </p:sp>
      <p:sp>
        <p:nvSpPr>
          <p:cNvPr id="6" name="5 CuadroTexto"/>
          <p:cNvSpPr txBox="1"/>
          <p:nvPr/>
        </p:nvSpPr>
        <p:spPr>
          <a:xfrm>
            <a:off x="827584" y="1916832"/>
            <a:ext cx="7344816" cy="461665"/>
          </a:xfrm>
          <a:prstGeom prst="rect">
            <a:avLst/>
          </a:prstGeom>
          <a:noFill/>
        </p:spPr>
        <p:txBody>
          <a:bodyPr wrap="square" rtlCol="0">
            <a:spAutoFit/>
          </a:bodyPr>
          <a:lstStyle/>
          <a:p>
            <a:endParaRPr lang="es-ES" dirty="0"/>
          </a:p>
        </p:txBody>
      </p:sp>
      <p:sp>
        <p:nvSpPr>
          <p:cNvPr id="9" name="8 CuadroTexto"/>
          <p:cNvSpPr txBox="1"/>
          <p:nvPr/>
        </p:nvSpPr>
        <p:spPr>
          <a:xfrm>
            <a:off x="179512" y="1556792"/>
            <a:ext cx="8568952" cy="45058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marL="355600" indent="-355600" algn="just" defTabSz="449262" fontAlgn="auto" latinLnBrk="1" hangingPunct="0">
              <a:lnSpc>
                <a:spcPct val="120000"/>
              </a:lnSpc>
              <a:spcBef>
                <a:spcPts val="600"/>
              </a:spcBef>
              <a:spcAft>
                <a:spcPts val="600"/>
              </a:spcAft>
              <a:buFont typeface="Arial" pitchFamily="34" charset="0"/>
              <a:buChar char="–"/>
              <a:defRPr/>
            </a:pPr>
            <a:r>
              <a:rPr lang="es-ES" sz="1800" b="1" dirty="0">
                <a:solidFill>
                  <a:srgbClr val="3366FF"/>
                </a:solidFill>
                <a:latin typeface="Arial" pitchFamily="34" charset="0"/>
                <a:cs typeface="Arial" pitchFamily="34" charset="0"/>
              </a:rPr>
              <a:t>Opcional </a:t>
            </a:r>
            <a:r>
              <a:rPr lang="es-ES" sz="1800" dirty="0">
                <a:latin typeface="Arial" pitchFamily="34" charset="0"/>
                <a:cs typeface="Arial" pitchFamily="34" charset="0"/>
              </a:rPr>
              <a:t>para personas </a:t>
            </a:r>
            <a:r>
              <a:rPr lang="es-ES" sz="1800" dirty="0" smtClean="0">
                <a:latin typeface="Arial" pitchFamily="34" charset="0"/>
                <a:cs typeface="Arial" pitchFamily="34" charset="0"/>
              </a:rPr>
              <a:t>físicas.</a:t>
            </a:r>
            <a:endParaRPr lang="es-ES" sz="1800" dirty="0">
              <a:latin typeface="Arial" pitchFamily="34" charset="0"/>
              <a:cs typeface="Arial" pitchFamily="34" charset="0"/>
            </a:endParaRPr>
          </a:p>
          <a:p>
            <a:pPr marL="355600" indent="-355600" algn="just" defTabSz="449262" fontAlgn="auto" latinLnBrk="1" hangingPunct="0">
              <a:lnSpc>
                <a:spcPct val="120000"/>
              </a:lnSpc>
              <a:spcBef>
                <a:spcPts val="600"/>
              </a:spcBef>
              <a:spcAft>
                <a:spcPts val="600"/>
              </a:spcAft>
              <a:buFont typeface="Arial" pitchFamily="34" charset="0"/>
              <a:buChar char="–"/>
              <a:defRPr/>
            </a:pPr>
            <a:r>
              <a:rPr lang="es-ES" sz="1800" b="1" dirty="0" smtClean="0">
                <a:solidFill>
                  <a:srgbClr val="FF0000"/>
                </a:solidFill>
                <a:latin typeface="Arial" pitchFamily="34" charset="0"/>
                <a:ea typeface="Times New Roman"/>
                <a:cs typeface="Arial" pitchFamily="34" charset="0"/>
                <a:sym typeface="Times New Roman"/>
              </a:rPr>
              <a:t>Obligatorio</a:t>
            </a:r>
            <a:r>
              <a:rPr lang="es-ES" sz="1800" b="1" dirty="0" smtClean="0">
                <a:solidFill>
                  <a:srgbClr val="000000"/>
                </a:solidFill>
                <a:latin typeface="Arial" pitchFamily="34" charset="0"/>
                <a:ea typeface="Times New Roman"/>
                <a:cs typeface="Arial" pitchFamily="34" charset="0"/>
                <a:sym typeface="Times New Roman"/>
              </a:rPr>
              <a:t> </a:t>
            </a:r>
            <a:r>
              <a:rPr lang="es-ES" sz="1800" dirty="0" smtClean="0">
                <a:solidFill>
                  <a:srgbClr val="000000"/>
                </a:solidFill>
                <a:latin typeface="Arial" pitchFamily="34" charset="0"/>
                <a:ea typeface="Times New Roman"/>
                <a:cs typeface="Arial" pitchFamily="34" charset="0"/>
                <a:sym typeface="Times New Roman"/>
              </a:rPr>
              <a:t>para:</a:t>
            </a:r>
            <a:endParaRPr lang="es-ES" sz="1800" dirty="0">
              <a:solidFill>
                <a:srgbClr val="000000"/>
              </a:solidFill>
              <a:latin typeface="Arial" pitchFamily="34" charset="0"/>
              <a:ea typeface="Times New Roman"/>
              <a:cs typeface="Arial" pitchFamily="34" charset="0"/>
              <a:sym typeface="Times New Roman"/>
            </a:endParaRPr>
          </a:p>
          <a:p>
            <a:pPr marL="804863" indent="-273050" algn="just" defTabSz="449262" fontAlgn="auto" latinLnBrk="1" hangingPunct="0">
              <a:lnSpc>
                <a:spcPct val="120000"/>
              </a:lnSpc>
              <a:spcBef>
                <a:spcPts val="0"/>
              </a:spcBef>
              <a:spcAft>
                <a:spcPts val="0"/>
              </a:spcAft>
              <a:buFont typeface="Arial" pitchFamily="34" charset="0"/>
              <a:buChar char="•"/>
              <a:defRPr/>
            </a:pPr>
            <a:r>
              <a:rPr lang="es-ES" sz="1600" dirty="0" smtClean="0">
                <a:solidFill>
                  <a:srgbClr val="000000"/>
                </a:solidFill>
                <a:latin typeface="Arial" pitchFamily="34" charset="0"/>
                <a:ea typeface="Times New Roman"/>
                <a:cs typeface="Arial" pitchFamily="34" charset="0"/>
                <a:sym typeface="Times New Roman"/>
              </a:rPr>
              <a:t>Personas jurídicas.</a:t>
            </a:r>
            <a:endParaRPr lang="es-ES" sz="1600" dirty="0">
              <a:solidFill>
                <a:srgbClr val="000000"/>
              </a:solidFill>
              <a:latin typeface="Arial" pitchFamily="34" charset="0"/>
              <a:ea typeface="Times New Roman"/>
              <a:cs typeface="Arial" pitchFamily="34" charset="0"/>
              <a:sym typeface="Times New Roman"/>
            </a:endParaRPr>
          </a:p>
          <a:p>
            <a:pPr marL="804863" indent="-273050" algn="just" defTabSz="449262" fontAlgn="auto" latinLnBrk="1" hangingPunct="0">
              <a:lnSpc>
                <a:spcPct val="120000"/>
              </a:lnSpc>
              <a:spcBef>
                <a:spcPts val="0"/>
              </a:spcBef>
              <a:spcAft>
                <a:spcPts val="0"/>
              </a:spcAft>
              <a:buFont typeface="Arial" pitchFamily="34" charset="0"/>
              <a:buChar char="•"/>
              <a:defRPr/>
            </a:pPr>
            <a:r>
              <a:rPr lang="es-ES" sz="1600" dirty="0">
                <a:solidFill>
                  <a:srgbClr val="000000"/>
                </a:solidFill>
                <a:latin typeface="Arial" pitchFamily="34" charset="0"/>
                <a:ea typeface="Times New Roman"/>
                <a:cs typeface="Arial" pitchFamily="34" charset="0"/>
                <a:sym typeface="Times New Roman"/>
              </a:rPr>
              <a:t>E</a:t>
            </a:r>
            <a:r>
              <a:rPr lang="es-ES" sz="1600" dirty="0" smtClean="0">
                <a:solidFill>
                  <a:srgbClr val="000000"/>
                </a:solidFill>
                <a:latin typeface="Arial" pitchFamily="34" charset="0"/>
                <a:ea typeface="Times New Roman"/>
                <a:cs typeface="Arial" pitchFamily="34" charset="0"/>
                <a:sym typeface="Times New Roman"/>
              </a:rPr>
              <a:t>ntidades </a:t>
            </a:r>
            <a:r>
              <a:rPr lang="es-ES" sz="1600" dirty="0">
                <a:solidFill>
                  <a:srgbClr val="000000"/>
                </a:solidFill>
                <a:latin typeface="Arial" pitchFamily="34" charset="0"/>
                <a:ea typeface="Times New Roman"/>
                <a:cs typeface="Arial" pitchFamily="34" charset="0"/>
                <a:sym typeface="Times New Roman"/>
              </a:rPr>
              <a:t>sin personalidad </a:t>
            </a:r>
            <a:r>
              <a:rPr lang="es-ES" sz="1600" dirty="0" smtClean="0">
                <a:solidFill>
                  <a:srgbClr val="000000"/>
                </a:solidFill>
                <a:latin typeface="Arial" pitchFamily="34" charset="0"/>
                <a:ea typeface="Times New Roman"/>
                <a:cs typeface="Arial" pitchFamily="34" charset="0"/>
                <a:sym typeface="Times New Roman"/>
              </a:rPr>
              <a:t>jurídica.</a:t>
            </a:r>
            <a:endParaRPr lang="es-ES" sz="1600" dirty="0">
              <a:solidFill>
                <a:srgbClr val="000000"/>
              </a:solidFill>
              <a:latin typeface="Arial" pitchFamily="34" charset="0"/>
              <a:ea typeface="Times New Roman"/>
              <a:cs typeface="Arial" pitchFamily="34" charset="0"/>
              <a:sym typeface="Times New Roman"/>
            </a:endParaRPr>
          </a:p>
          <a:p>
            <a:pPr marL="804863" lvl="1" indent="-273050" algn="just">
              <a:lnSpc>
                <a:spcPct val="120000"/>
              </a:lnSpc>
              <a:buFont typeface="Arial" pitchFamily="34" charset="0"/>
              <a:buChar char="•"/>
              <a:defRPr/>
            </a:pPr>
            <a:r>
              <a:rPr lang="es-ES" sz="1600" dirty="0">
                <a:solidFill>
                  <a:srgbClr val="000000"/>
                </a:solidFill>
                <a:latin typeface="Arial" pitchFamily="34" charset="0"/>
                <a:ea typeface="Times New Roman"/>
                <a:cs typeface="Arial" pitchFamily="34" charset="0"/>
                <a:sym typeface="Times New Roman"/>
              </a:rPr>
              <a:t>A</a:t>
            </a:r>
            <a:r>
              <a:rPr lang="es-ES" sz="1600" dirty="0" smtClean="0">
                <a:solidFill>
                  <a:srgbClr val="000000"/>
                </a:solidFill>
                <a:latin typeface="Arial" pitchFamily="34" charset="0"/>
                <a:ea typeface="Times New Roman"/>
                <a:cs typeface="Arial" pitchFamily="34" charset="0"/>
                <a:sym typeface="Times New Roman"/>
              </a:rPr>
              <a:t>ctividad </a:t>
            </a:r>
            <a:r>
              <a:rPr lang="es-ES" sz="1600" dirty="0">
                <a:solidFill>
                  <a:srgbClr val="000000"/>
                </a:solidFill>
                <a:latin typeface="Arial" pitchFamily="34" charset="0"/>
                <a:ea typeface="Times New Roman"/>
                <a:cs typeface="Arial" pitchFamily="34" charset="0"/>
                <a:sym typeface="Times New Roman"/>
              </a:rPr>
              <a:t>profesional: </a:t>
            </a:r>
            <a:r>
              <a:rPr lang="es-ES" sz="1600" dirty="0" smtClean="0">
                <a:solidFill>
                  <a:srgbClr val="000000"/>
                </a:solidFill>
                <a:latin typeface="Arial" pitchFamily="34" charset="0"/>
                <a:ea typeface="Times New Roman"/>
                <a:cs typeface="Arial" pitchFamily="34" charset="0"/>
                <a:sym typeface="Times New Roman"/>
              </a:rPr>
              <a:t>colegiación.</a:t>
            </a:r>
            <a:endParaRPr lang="es-ES_tradnl" sz="1600" dirty="0">
              <a:latin typeface="Arial" pitchFamily="34" charset="0"/>
              <a:cs typeface="Arial" pitchFamily="34" charset="0"/>
              <a:sym typeface="Wingdings" pitchFamily="2" charset="2"/>
            </a:endParaRPr>
          </a:p>
          <a:p>
            <a:pPr marL="804863" indent="-273050" algn="just" defTabSz="449262" fontAlgn="auto" latinLnBrk="1" hangingPunct="0">
              <a:lnSpc>
                <a:spcPct val="120000"/>
              </a:lnSpc>
              <a:spcBef>
                <a:spcPts val="0"/>
              </a:spcBef>
              <a:spcAft>
                <a:spcPts val="0"/>
              </a:spcAft>
              <a:buFont typeface="Arial" pitchFamily="34" charset="0"/>
              <a:buChar char="•"/>
              <a:defRPr/>
            </a:pPr>
            <a:r>
              <a:rPr lang="es-ES" sz="1600" dirty="0">
                <a:solidFill>
                  <a:srgbClr val="000000"/>
                </a:solidFill>
                <a:latin typeface="Arial" pitchFamily="34" charset="0"/>
                <a:ea typeface="Times New Roman"/>
                <a:cs typeface="Arial" pitchFamily="34" charset="0"/>
                <a:sym typeface="Times New Roman"/>
              </a:rPr>
              <a:t>N</a:t>
            </a:r>
            <a:r>
              <a:rPr lang="es-ES" sz="1600" dirty="0" smtClean="0">
                <a:solidFill>
                  <a:srgbClr val="000000"/>
                </a:solidFill>
                <a:latin typeface="Arial" pitchFamily="34" charset="0"/>
                <a:ea typeface="Times New Roman"/>
                <a:cs typeface="Arial" pitchFamily="34" charset="0"/>
                <a:sym typeface="Times New Roman"/>
              </a:rPr>
              <a:t>otarios </a:t>
            </a:r>
            <a:r>
              <a:rPr lang="es-ES" sz="1600" dirty="0">
                <a:solidFill>
                  <a:srgbClr val="000000"/>
                </a:solidFill>
                <a:latin typeface="Arial" pitchFamily="34" charset="0"/>
                <a:ea typeface="Times New Roman"/>
                <a:cs typeface="Arial" pitchFamily="34" charset="0"/>
                <a:sym typeface="Times New Roman"/>
              </a:rPr>
              <a:t>y </a:t>
            </a:r>
            <a:r>
              <a:rPr lang="es-ES" sz="1600" dirty="0" smtClean="0">
                <a:solidFill>
                  <a:srgbClr val="000000"/>
                </a:solidFill>
                <a:latin typeface="Arial" pitchFamily="34" charset="0"/>
                <a:ea typeface="Times New Roman"/>
                <a:cs typeface="Arial" pitchFamily="34" charset="0"/>
                <a:sym typeface="Times New Roman"/>
              </a:rPr>
              <a:t>registradores.</a:t>
            </a:r>
            <a:endParaRPr lang="es-ES" sz="1600" dirty="0">
              <a:solidFill>
                <a:srgbClr val="000000"/>
              </a:solidFill>
              <a:latin typeface="Arial" pitchFamily="34" charset="0"/>
              <a:ea typeface="Times New Roman"/>
              <a:cs typeface="Arial" pitchFamily="34" charset="0"/>
              <a:sym typeface="Times New Roman"/>
            </a:endParaRPr>
          </a:p>
          <a:p>
            <a:pPr marL="804863" indent="-273050" algn="just" defTabSz="449262" fontAlgn="auto" latinLnBrk="1" hangingPunct="0">
              <a:lnSpc>
                <a:spcPct val="120000"/>
              </a:lnSpc>
              <a:spcBef>
                <a:spcPts val="0"/>
              </a:spcBef>
              <a:spcAft>
                <a:spcPts val="0"/>
              </a:spcAft>
              <a:buFont typeface="Arial" pitchFamily="34" charset="0"/>
              <a:buChar char="•"/>
              <a:defRPr/>
            </a:pPr>
            <a:r>
              <a:rPr lang="es-ES" sz="1600" dirty="0" smtClean="0">
                <a:solidFill>
                  <a:srgbClr val="000000"/>
                </a:solidFill>
                <a:latin typeface="Arial" pitchFamily="34" charset="0"/>
                <a:ea typeface="Times New Roman"/>
                <a:cs typeface="Arial" pitchFamily="34" charset="0"/>
                <a:sym typeface="Times New Roman"/>
              </a:rPr>
              <a:t>Representantes </a:t>
            </a:r>
            <a:r>
              <a:rPr lang="es-ES" sz="1600" dirty="0">
                <a:solidFill>
                  <a:srgbClr val="000000"/>
                </a:solidFill>
                <a:latin typeface="Arial" pitchFamily="34" charset="0"/>
                <a:ea typeface="Times New Roman"/>
                <a:cs typeface="Arial" pitchFamily="34" charset="0"/>
                <a:sym typeface="Times New Roman"/>
              </a:rPr>
              <a:t>de </a:t>
            </a:r>
            <a:r>
              <a:rPr lang="es-ES" sz="1600" dirty="0" smtClean="0">
                <a:solidFill>
                  <a:srgbClr val="000000"/>
                </a:solidFill>
                <a:latin typeface="Arial" pitchFamily="34" charset="0"/>
                <a:ea typeface="Times New Roman"/>
                <a:cs typeface="Arial" pitchFamily="34" charset="0"/>
                <a:sym typeface="Times New Roman"/>
              </a:rPr>
              <a:t>obligados.</a:t>
            </a:r>
            <a:endParaRPr lang="es-ES" sz="1600" dirty="0">
              <a:solidFill>
                <a:srgbClr val="000000"/>
              </a:solidFill>
              <a:latin typeface="Arial" pitchFamily="34" charset="0"/>
              <a:ea typeface="Times New Roman"/>
              <a:cs typeface="Arial" pitchFamily="34" charset="0"/>
              <a:sym typeface="Times New Roman"/>
            </a:endParaRPr>
          </a:p>
          <a:p>
            <a:pPr marL="804863" indent="-273050" algn="just" defTabSz="449262" fontAlgn="auto" latinLnBrk="1" hangingPunct="0">
              <a:lnSpc>
                <a:spcPct val="120000"/>
              </a:lnSpc>
              <a:spcBef>
                <a:spcPts val="0"/>
              </a:spcBef>
              <a:spcAft>
                <a:spcPts val="0"/>
              </a:spcAft>
              <a:buFont typeface="Arial" pitchFamily="34" charset="0"/>
              <a:buChar char="•"/>
              <a:defRPr/>
            </a:pPr>
            <a:r>
              <a:rPr lang="es-ES" sz="1600" dirty="0">
                <a:solidFill>
                  <a:srgbClr val="000000"/>
                </a:solidFill>
                <a:latin typeface="Arial" pitchFamily="34" charset="0"/>
                <a:ea typeface="Times New Roman"/>
                <a:cs typeface="Arial" pitchFamily="34" charset="0"/>
                <a:sym typeface="Times New Roman"/>
              </a:rPr>
              <a:t>E</a:t>
            </a:r>
            <a:r>
              <a:rPr lang="es-ES" sz="1600" dirty="0" smtClean="0">
                <a:solidFill>
                  <a:srgbClr val="000000"/>
                </a:solidFill>
                <a:latin typeface="Arial" pitchFamily="34" charset="0"/>
                <a:ea typeface="Times New Roman"/>
                <a:cs typeface="Arial" pitchFamily="34" charset="0"/>
                <a:sym typeface="Times New Roman"/>
              </a:rPr>
              <a:t>mpleados </a:t>
            </a:r>
            <a:r>
              <a:rPr lang="es-ES" sz="1600" dirty="0">
                <a:solidFill>
                  <a:srgbClr val="000000"/>
                </a:solidFill>
                <a:latin typeface="Arial" pitchFamily="34" charset="0"/>
                <a:ea typeface="Times New Roman"/>
                <a:cs typeface="Arial" pitchFamily="34" charset="0"/>
                <a:sym typeface="Times New Roman"/>
              </a:rPr>
              <a:t>de las </a:t>
            </a:r>
            <a:r>
              <a:rPr lang="es-ES" sz="1600" dirty="0" smtClean="0">
                <a:solidFill>
                  <a:srgbClr val="000000"/>
                </a:solidFill>
                <a:latin typeface="Arial" pitchFamily="34" charset="0"/>
                <a:ea typeface="Times New Roman"/>
                <a:cs typeface="Arial" pitchFamily="34" charset="0"/>
                <a:sym typeface="Times New Roman"/>
              </a:rPr>
              <a:t>AAPP.</a:t>
            </a:r>
          </a:p>
          <a:p>
            <a:pPr marL="355600" indent="-355600" algn="just" defTabSz="449262" fontAlgn="auto" latinLnBrk="1" hangingPunct="0">
              <a:lnSpc>
                <a:spcPct val="120000"/>
              </a:lnSpc>
              <a:spcBef>
                <a:spcPts val="600"/>
              </a:spcBef>
              <a:spcAft>
                <a:spcPts val="600"/>
              </a:spcAft>
              <a:buFont typeface="Symbol" pitchFamily="18" charset="2"/>
              <a:buChar char="-"/>
              <a:defRPr/>
            </a:pPr>
            <a:r>
              <a:rPr lang="es-ES" sz="1800" b="1" dirty="0" smtClean="0">
                <a:solidFill>
                  <a:srgbClr val="00B050"/>
                </a:solidFill>
                <a:latin typeface="Arial" pitchFamily="34" charset="0"/>
                <a:ea typeface="Times New Roman"/>
                <a:cs typeface="Arial" pitchFamily="34" charset="0"/>
                <a:sym typeface="Times New Roman"/>
              </a:rPr>
              <a:t>Habilitación reglamentaria </a:t>
            </a:r>
            <a:r>
              <a:rPr lang="es-ES" sz="1800" dirty="0" smtClean="0">
                <a:solidFill>
                  <a:srgbClr val="000000"/>
                </a:solidFill>
                <a:latin typeface="Arial" pitchFamily="34" charset="0"/>
                <a:ea typeface="Times New Roman"/>
                <a:cs typeface="Arial" pitchFamily="34" charset="0"/>
                <a:sym typeface="Times New Roman"/>
              </a:rPr>
              <a:t>para personas físicas para:</a:t>
            </a:r>
          </a:p>
          <a:p>
            <a:pPr marL="804863" indent="-273050" algn="just">
              <a:lnSpc>
                <a:spcPct val="120000"/>
              </a:lnSpc>
              <a:spcBef>
                <a:spcPts val="0"/>
              </a:spcBef>
              <a:spcAft>
                <a:spcPts val="0"/>
              </a:spcAft>
              <a:buFont typeface="Arial" pitchFamily="34" charset="0"/>
              <a:buChar char="•"/>
              <a:defRPr/>
            </a:pPr>
            <a:r>
              <a:rPr lang="es-ES" sz="1600" dirty="0" smtClean="0">
                <a:solidFill>
                  <a:srgbClr val="000000"/>
                </a:solidFill>
                <a:latin typeface="Arial" pitchFamily="34" charset="0"/>
                <a:ea typeface="Times New Roman"/>
                <a:cs typeface="Arial" pitchFamily="34" charset="0"/>
                <a:sym typeface="Wingdings" pitchFamily="2" charset="2"/>
              </a:rPr>
              <a:t>Determinados procedimientos y</a:t>
            </a:r>
          </a:p>
          <a:p>
            <a:pPr marL="804863" indent="-273050" algn="just">
              <a:lnSpc>
                <a:spcPct val="120000"/>
              </a:lnSpc>
              <a:spcBef>
                <a:spcPts val="0"/>
              </a:spcBef>
              <a:spcAft>
                <a:spcPts val="0"/>
              </a:spcAft>
              <a:buFont typeface="Arial" pitchFamily="34" charset="0"/>
              <a:buChar char="•"/>
              <a:defRPr/>
            </a:pPr>
            <a:r>
              <a:rPr lang="es-ES" sz="1600" dirty="0" smtClean="0">
                <a:solidFill>
                  <a:srgbClr val="000000"/>
                </a:solidFill>
                <a:latin typeface="Arial" pitchFamily="34" charset="0"/>
                <a:ea typeface="Times New Roman"/>
                <a:cs typeface="Arial" pitchFamily="34" charset="0"/>
                <a:sym typeface="Wingdings" pitchFamily="2" charset="2"/>
              </a:rPr>
              <a:t>ciertos colectivos</a:t>
            </a:r>
            <a:r>
              <a:rPr lang="es-ES" sz="1600" dirty="0" smtClean="0">
                <a:solidFill>
                  <a:srgbClr val="000000"/>
                </a:solidFill>
                <a:latin typeface="Arial" pitchFamily="34" charset="0"/>
                <a:ea typeface="Times New Roman"/>
                <a:cs typeface="Arial" pitchFamily="34" charset="0"/>
                <a:sym typeface="Times New Roman"/>
              </a:rPr>
              <a:t> de personas físicas con capacidad económica, técnica, etc. </a:t>
            </a:r>
          </a:p>
          <a:p>
            <a:pPr marL="355600" indent="-355600" algn="ctr">
              <a:lnSpc>
                <a:spcPct val="120000"/>
              </a:lnSpc>
              <a:spcBef>
                <a:spcPts val="0"/>
              </a:spcBef>
              <a:spcAft>
                <a:spcPts val="0"/>
              </a:spcAft>
              <a:defRPr/>
            </a:pPr>
            <a:r>
              <a:rPr lang="es-ES" sz="1600" b="1" dirty="0" smtClean="0">
                <a:solidFill>
                  <a:srgbClr val="000000"/>
                </a:solidFill>
                <a:latin typeface="Arial" pitchFamily="34" charset="0"/>
                <a:ea typeface="Times New Roman"/>
                <a:cs typeface="Arial" pitchFamily="34" charset="0"/>
                <a:sym typeface="Times New Roman"/>
              </a:rPr>
              <a:t>=</a:t>
            </a:r>
          </a:p>
          <a:p>
            <a:pPr marL="900113" algn="just">
              <a:lnSpc>
                <a:spcPct val="120000"/>
              </a:lnSpc>
              <a:spcBef>
                <a:spcPts val="0"/>
              </a:spcBef>
              <a:spcAft>
                <a:spcPts val="0"/>
              </a:spcAft>
            </a:pPr>
            <a:r>
              <a:rPr lang="es-ES" sz="1600" dirty="0" smtClean="0">
                <a:latin typeface="Arial" pitchFamily="34" charset="0"/>
                <a:cs typeface="Arial" pitchFamily="34" charset="0"/>
              </a:rPr>
              <a:t>Acreditado acceso y disponibilidad medios electrónicos.</a:t>
            </a:r>
            <a:endParaRPr lang="en-US" sz="1600" dirty="0">
              <a:solidFill>
                <a:srgbClr val="000000"/>
              </a:solidFill>
              <a:latin typeface="Arial" pitchFamily="34" charset="0"/>
              <a:ea typeface="Times New Roman"/>
              <a:cs typeface="Arial" pitchFamily="34" charset="0"/>
              <a:sym typeface="Times New Roman"/>
            </a:endParaRPr>
          </a:p>
        </p:txBody>
      </p:sp>
      <p:pic>
        <p:nvPicPr>
          <p:cNvPr id="10" name="Picture 6" descr="G:\PLANIPRO\ADMINISTRACION ELECTRONICA\11.- FORMACIÓN ADMINISTRACIÓN ELECTRÓNICA\IOTA Armenia - septiembre 2015\imágenes internet\stock-photo-47233936-desktop-computer.jpg"/>
          <p:cNvPicPr>
            <a:picLocks noChangeAspect="1" noChangeArrowheads="1"/>
          </p:cNvPicPr>
          <p:nvPr/>
        </p:nvPicPr>
        <p:blipFill>
          <a:blip r:embed="rId4" cstate="print"/>
          <a:srcRect/>
          <a:stretch>
            <a:fillRect/>
          </a:stretch>
        </p:blipFill>
        <p:spPr bwMode="auto">
          <a:xfrm>
            <a:off x="6444208" y="2276872"/>
            <a:ext cx="1585912" cy="12255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27384"/>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3 Rectángulo"/>
          <p:cNvSpPr/>
          <p:nvPr/>
        </p:nvSpPr>
        <p:spPr>
          <a:xfrm>
            <a:off x="611560" y="1702544"/>
            <a:ext cx="7920880" cy="4462760"/>
          </a:xfrm>
          <a:prstGeom prst="rect">
            <a:avLst/>
          </a:prstGeom>
        </p:spPr>
        <p:txBody>
          <a:bodyPr wrap="square">
            <a:spAutoFit/>
          </a:bodyPr>
          <a:lstStyle/>
          <a:p>
            <a:pPr marL="363600" indent="-363600" algn="just" eaLnBrk="0" hangingPunct="0">
              <a:lnSpc>
                <a:spcPct val="130000"/>
              </a:lnSpc>
              <a:spcBef>
                <a:spcPts val="600"/>
              </a:spcBef>
              <a:spcAft>
                <a:spcPts val="600"/>
              </a:spcAft>
              <a:buFont typeface="Symbol" pitchFamily="18" charset="2"/>
              <a:buChar char="-"/>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b="1" dirty="0" smtClean="0">
                <a:latin typeface="Arial" pitchFamily="34" charset="0"/>
                <a:cs typeface="Arial" pitchFamily="34" charset="0"/>
              </a:rPr>
              <a:t>Declaraciones y autoliquidaciones</a:t>
            </a:r>
            <a:r>
              <a:rPr lang="es-ES" sz="2000" dirty="0" smtClean="0">
                <a:latin typeface="Arial" pitchFamily="34" charset="0"/>
                <a:cs typeface="Arial" pitchFamily="34" charset="0"/>
              </a:rPr>
              <a:t>: especialidad tributaria.</a:t>
            </a:r>
          </a:p>
          <a:p>
            <a:pPr marL="363600" indent="-363600" algn="just" eaLnBrk="0" hangingPunct="0">
              <a:lnSpc>
                <a:spcPct val="130000"/>
              </a:lnSpc>
              <a:spcBef>
                <a:spcPts val="600"/>
              </a:spcBef>
              <a:spcAft>
                <a:spcPts val="600"/>
              </a:spcAft>
              <a:buFont typeface="Symbol" pitchFamily="18" charset="2"/>
              <a:buChar char="-"/>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b="1" dirty="0" smtClean="0">
                <a:latin typeface="Arial" pitchFamily="34" charset="0"/>
                <a:cs typeface="Arial" pitchFamily="34" charset="0"/>
              </a:rPr>
              <a:t>Resto de documentación con trascendencia tributaria</a:t>
            </a:r>
            <a:r>
              <a:rPr lang="es-ES" sz="2000" dirty="0" smtClean="0">
                <a:latin typeface="Arial" pitchFamily="34" charset="0"/>
                <a:cs typeface="Arial" pitchFamily="34" charset="0"/>
              </a:rPr>
              <a:t>: si se presenta en papel:</a:t>
            </a:r>
          </a:p>
          <a:p>
            <a:pPr marL="820738" lvl="1" indent="-288925" algn="just" eaLnBrk="0" hangingPunct="0">
              <a:lnSpc>
                <a:spcPct val="130000"/>
              </a:lnSpc>
              <a:spcBef>
                <a:spcPts val="300"/>
              </a:spcBef>
              <a:spcAft>
                <a:spcPts val="300"/>
              </a:spcAft>
              <a:buFont typeface="Arial" pitchFamily="34" charset="0"/>
              <a:buChar char="•"/>
              <a:tabLst>
                <a:tab pos="355600" algn="l"/>
                <a:tab pos="804863"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dirty="0" smtClean="0">
                <a:latin typeface="Arial" pitchFamily="34" charset="0"/>
                <a:cs typeface="Arial" pitchFamily="34" charset="0"/>
              </a:rPr>
              <a:t>¿Regla de inadmisión artículo 68.4 Ley 39/2015?.</a:t>
            </a:r>
          </a:p>
          <a:p>
            <a:pPr marL="820738" lvl="1" indent="-288925" algn="just" eaLnBrk="0" hangingPunct="0">
              <a:lnSpc>
                <a:spcPct val="130000"/>
              </a:lnSpc>
              <a:spcBef>
                <a:spcPts val="300"/>
              </a:spcBef>
              <a:spcAft>
                <a:spcPts val="300"/>
              </a:spcAft>
              <a:buFont typeface="Arial" pitchFamily="34" charset="0"/>
              <a:buChar char="•"/>
              <a:tabLst>
                <a:tab pos="355600" algn="l"/>
                <a:tab pos="804863"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dirty="0" smtClean="0">
                <a:latin typeface="Arial" pitchFamily="34" charset="0"/>
                <a:cs typeface="Arial" pitchFamily="34" charset="0"/>
              </a:rPr>
              <a:t>¿Artículo 199.2 de la Ley General Tributaria: infracción tributaria?.</a:t>
            </a:r>
          </a:p>
          <a:p>
            <a:pPr marL="820738" lvl="1" indent="-363538" algn="just" eaLnBrk="0" hangingPunct="0">
              <a:lnSpc>
                <a:spcPct val="130000"/>
              </a:lnSpc>
              <a:spcBef>
                <a:spcPts val="600"/>
              </a:spcBef>
              <a:spcAft>
                <a:spcPts val="600"/>
              </a:spcAft>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dirty="0" smtClean="0">
                <a:latin typeface="Arial" pitchFamily="34" charset="0"/>
                <a:cs typeface="Arial" pitchFamily="34" charset="0"/>
              </a:rPr>
              <a:t>	Prevalencia de especialidad tributaria: admisión y en su caso incoación expediente sancionador. </a:t>
            </a:r>
          </a:p>
          <a:p>
            <a:pPr marL="363538" indent="-363538" algn="just" eaLnBrk="0" hangingPunct="0">
              <a:lnSpc>
                <a:spcPct val="130000"/>
              </a:lnSpc>
              <a:spcBef>
                <a:spcPts val="600"/>
              </a:spcBef>
              <a:spcAft>
                <a:spcPts val="600"/>
              </a:spcAft>
              <a:buFont typeface="Symbol" pitchFamily="18" charset="2"/>
              <a:buChar char="-"/>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sz="2000" b="1" dirty="0" smtClean="0">
                <a:latin typeface="Arial" pitchFamily="34" charset="0"/>
                <a:cs typeface="Arial" pitchFamily="34" charset="0"/>
              </a:rPr>
              <a:t>Recursos de reposición y REAS.</a:t>
            </a:r>
          </a:p>
        </p:txBody>
      </p:sp>
      <p:sp>
        <p:nvSpPr>
          <p:cNvPr id="6" name="5 Rectángulo"/>
          <p:cNvSpPr/>
          <p:nvPr/>
        </p:nvSpPr>
        <p:spPr>
          <a:xfrm>
            <a:off x="0" y="692696"/>
            <a:ext cx="9144000" cy="1052596"/>
          </a:xfrm>
          <a:prstGeom prst="rect">
            <a:avLst/>
          </a:prstGeom>
        </p:spPr>
        <p:txBody>
          <a:bodyPr wrap="square">
            <a:spAutoFit/>
          </a:bodyPr>
          <a:lstStyle/>
          <a:p>
            <a:pPr marL="363600" indent="-3636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II. COLECTIVOS OBLIGADOS A RELACIONARSE ELECTRÓNICAMENTE (</a:t>
            </a:r>
            <a:r>
              <a:rPr lang="es-ES" b="1" dirty="0" err="1" smtClean="0">
                <a:solidFill>
                  <a:srgbClr val="000099"/>
                </a:solidFill>
                <a:latin typeface="Arial" pitchFamily="34" charset="0"/>
                <a:cs typeface="Arial" pitchFamily="34" charset="0"/>
              </a:rPr>
              <a:t>ii</a:t>
            </a:r>
            <a:r>
              <a:rPr lang="es-ES" b="1" dirty="0" smtClean="0">
                <a:solidFill>
                  <a:srgbClr val="000099"/>
                </a:solidFill>
                <a:latin typeface="Arial" pitchFamily="34" charset="0"/>
                <a:cs typeface="Arial" pitchFamily="34" charset="0"/>
              </a:rPr>
              <a:t>)</a:t>
            </a:r>
            <a:endParaRPr lang="es-ES" dirty="0">
              <a:solidFill>
                <a:srgbClr val="000099"/>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3 Rectángulo"/>
          <p:cNvSpPr/>
          <p:nvPr/>
        </p:nvSpPr>
        <p:spPr>
          <a:xfrm>
            <a:off x="0" y="548680"/>
            <a:ext cx="9144000" cy="1052596"/>
          </a:xfrm>
          <a:prstGeom prst="rect">
            <a:avLst/>
          </a:prstGeom>
        </p:spPr>
        <p:txBody>
          <a:bodyPr wrap="square">
            <a:spAutoFit/>
          </a:bodyPr>
          <a:lstStyle/>
          <a:p>
            <a:pPr marL="363600" indent="-3636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II. COLECTIVOS OBLIGADOS A RELACIONARSE ELECTRÓNICAMENTE (</a:t>
            </a:r>
            <a:r>
              <a:rPr lang="es-ES" b="1" dirty="0" err="1" smtClean="0">
                <a:solidFill>
                  <a:srgbClr val="000099"/>
                </a:solidFill>
                <a:latin typeface="Arial" pitchFamily="34" charset="0"/>
                <a:cs typeface="Arial" pitchFamily="34" charset="0"/>
              </a:rPr>
              <a:t>iii</a:t>
            </a:r>
            <a:r>
              <a:rPr lang="es-ES" b="1" dirty="0" smtClean="0">
                <a:solidFill>
                  <a:srgbClr val="000099"/>
                </a:solidFill>
                <a:latin typeface="Arial" pitchFamily="34" charset="0"/>
                <a:cs typeface="Arial" pitchFamily="34" charset="0"/>
              </a:rPr>
              <a:t>)</a:t>
            </a:r>
            <a:endParaRPr lang="es-ES" dirty="0">
              <a:solidFill>
                <a:srgbClr val="000099"/>
              </a:solidFill>
            </a:endParaRPr>
          </a:p>
        </p:txBody>
      </p:sp>
      <p:sp>
        <p:nvSpPr>
          <p:cNvPr id="6" name="5 CuadroTexto"/>
          <p:cNvSpPr txBox="1"/>
          <p:nvPr/>
        </p:nvSpPr>
        <p:spPr>
          <a:xfrm>
            <a:off x="611560" y="2714527"/>
            <a:ext cx="7992888" cy="1200329"/>
          </a:xfrm>
          <a:prstGeom prst="rect">
            <a:avLst/>
          </a:prstGeom>
          <a:noFill/>
        </p:spPr>
        <p:txBody>
          <a:bodyPr wrap="square" rtlCol="0">
            <a:spAutoFit/>
          </a:bodyPr>
          <a:lstStyle/>
          <a:p>
            <a:pPr marL="355600" indent="-355600">
              <a:lnSpc>
                <a:spcPct val="130000"/>
              </a:lnSpc>
              <a:spcBef>
                <a:spcPts val="1200"/>
              </a:spcBef>
              <a:spcAft>
                <a:spcPts val="1200"/>
              </a:spcAft>
              <a:buFont typeface="Symbol" pitchFamily="18" charset="2"/>
              <a:buChar char="-"/>
            </a:pPr>
            <a:r>
              <a:rPr lang="es-ES" sz="2000" dirty="0" smtClean="0">
                <a:latin typeface="Arial" pitchFamily="34" charset="0"/>
                <a:cs typeface="Arial" pitchFamily="34" charset="0"/>
              </a:rPr>
              <a:t>Registro: carteles y nota informativa.</a:t>
            </a:r>
          </a:p>
          <a:p>
            <a:pPr marL="355600" indent="-355600">
              <a:lnSpc>
                <a:spcPct val="130000"/>
              </a:lnSpc>
              <a:spcBef>
                <a:spcPts val="1200"/>
              </a:spcBef>
              <a:spcAft>
                <a:spcPts val="1200"/>
              </a:spcAft>
              <a:buFont typeface="Symbol" pitchFamily="18" charset="2"/>
              <a:buChar char="-"/>
            </a:pPr>
            <a:r>
              <a:rPr lang="es-ES" sz="2000" dirty="0" smtClean="0">
                <a:latin typeface="Arial" pitchFamily="34" charset="0"/>
                <a:cs typeface="Arial" pitchFamily="34" charset="0"/>
              </a:rPr>
              <a:t>Portal de la Agencia Tributaria.</a:t>
            </a:r>
          </a:p>
        </p:txBody>
      </p:sp>
      <p:sp>
        <p:nvSpPr>
          <p:cNvPr id="7" name="6 CuadroTexto"/>
          <p:cNvSpPr txBox="1"/>
          <p:nvPr/>
        </p:nvSpPr>
        <p:spPr>
          <a:xfrm>
            <a:off x="467544" y="1776416"/>
            <a:ext cx="8136904" cy="572464"/>
          </a:xfrm>
          <a:prstGeom prst="rect">
            <a:avLst/>
          </a:prstGeom>
          <a:noFill/>
        </p:spPr>
        <p:txBody>
          <a:bodyPr wrap="square" rtlCol="0">
            <a:spAutoFit/>
          </a:bodyPr>
          <a:lstStyle/>
          <a:p>
            <a:pPr marL="355600" lvl="1" indent="-341313" algn="ctr">
              <a:lnSpc>
                <a:spcPct val="130000"/>
              </a:lnSpc>
              <a:spcBef>
                <a:spcPts val="600"/>
              </a:spcBef>
              <a:spcAft>
                <a:spcPts val="600"/>
              </a:spcAft>
            </a:pPr>
            <a:r>
              <a:rPr lang="es-ES" b="1" dirty="0" smtClean="0">
                <a:solidFill>
                  <a:srgbClr val="3366FF"/>
                </a:solidFill>
                <a:latin typeface="Arial" pitchFamily="34" charset="0"/>
                <a:cs typeface="Arial" pitchFamily="34" charset="0"/>
              </a:rPr>
              <a:t>Difusión de la nueva obligación</a:t>
            </a:r>
            <a:endParaRPr lang="es-ES" sz="2000" dirty="0" smtClean="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3 Rectángulo"/>
          <p:cNvSpPr/>
          <p:nvPr/>
        </p:nvSpPr>
        <p:spPr>
          <a:xfrm>
            <a:off x="0" y="548680"/>
            <a:ext cx="9144000" cy="1052596"/>
          </a:xfrm>
          <a:prstGeom prst="rect">
            <a:avLst/>
          </a:prstGeom>
        </p:spPr>
        <p:txBody>
          <a:bodyPr wrap="square">
            <a:spAutoFit/>
          </a:bodyPr>
          <a:lstStyle/>
          <a:p>
            <a:pPr marL="363600" indent="-3636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II. COLECTIVOS OBLIGADOS A RELACIONARSE ELECTRÓNICAMENTE (</a:t>
            </a:r>
            <a:r>
              <a:rPr lang="es-ES" b="1" dirty="0" err="1" smtClean="0">
                <a:solidFill>
                  <a:srgbClr val="000099"/>
                </a:solidFill>
                <a:latin typeface="Arial" pitchFamily="34" charset="0"/>
                <a:cs typeface="Arial" pitchFamily="34" charset="0"/>
              </a:rPr>
              <a:t>iv</a:t>
            </a:r>
            <a:r>
              <a:rPr lang="es-ES" b="1" dirty="0" smtClean="0">
                <a:solidFill>
                  <a:srgbClr val="000099"/>
                </a:solidFill>
                <a:latin typeface="Arial" pitchFamily="34" charset="0"/>
                <a:cs typeface="Arial" pitchFamily="34" charset="0"/>
              </a:rPr>
              <a:t>)</a:t>
            </a:r>
            <a:endParaRPr lang="es-ES" dirty="0">
              <a:solidFill>
                <a:srgbClr val="000099"/>
              </a:solidFill>
            </a:endParaRPr>
          </a:p>
        </p:txBody>
      </p:sp>
      <p:sp>
        <p:nvSpPr>
          <p:cNvPr id="6" name="5 CuadroTexto"/>
          <p:cNvSpPr txBox="1"/>
          <p:nvPr/>
        </p:nvSpPr>
        <p:spPr>
          <a:xfrm>
            <a:off x="827584" y="1916832"/>
            <a:ext cx="7344816" cy="400110"/>
          </a:xfrm>
          <a:prstGeom prst="rect">
            <a:avLst/>
          </a:prstGeom>
          <a:noFill/>
        </p:spPr>
        <p:txBody>
          <a:bodyPr wrap="square" rtlCol="0">
            <a:spAutoFit/>
          </a:bodyPr>
          <a:lstStyle/>
          <a:p>
            <a:pPr>
              <a:buFont typeface="Arial" pitchFamily="34" charset="0"/>
              <a:buChar char="•"/>
            </a:pPr>
            <a:endParaRPr lang="es-ES" sz="2000" dirty="0">
              <a:latin typeface="Arial" pitchFamily="34" charset="0"/>
              <a:cs typeface="Arial" pitchFamily="34" charset="0"/>
            </a:endParaRPr>
          </a:p>
        </p:txBody>
      </p:sp>
      <p:pic>
        <p:nvPicPr>
          <p:cNvPr id="7" name="6 Imagen"/>
          <p:cNvPicPr/>
          <p:nvPr/>
        </p:nvPicPr>
        <p:blipFill>
          <a:blip r:embed="rId4" cstate="print"/>
          <a:srcRect/>
          <a:stretch>
            <a:fillRect/>
          </a:stretch>
        </p:blipFill>
        <p:spPr bwMode="auto">
          <a:xfrm>
            <a:off x="683568" y="2420888"/>
            <a:ext cx="3312368" cy="2736304"/>
          </a:xfrm>
          <a:prstGeom prst="rect">
            <a:avLst/>
          </a:prstGeom>
          <a:noFill/>
          <a:ln>
            <a:solidFill>
              <a:schemeClr val="tx1"/>
            </a:solidFill>
          </a:ln>
        </p:spPr>
      </p:pic>
      <p:pic>
        <p:nvPicPr>
          <p:cNvPr id="8" name="7 Imagen"/>
          <p:cNvPicPr/>
          <p:nvPr/>
        </p:nvPicPr>
        <p:blipFill>
          <a:blip r:embed="rId5" cstate="print"/>
          <a:srcRect l="52910" t="15421" r="25621" b="8645"/>
          <a:stretch>
            <a:fillRect/>
          </a:stretch>
        </p:blipFill>
        <p:spPr bwMode="auto">
          <a:xfrm>
            <a:off x="5148064" y="1844824"/>
            <a:ext cx="2448272" cy="3960440"/>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smtClean="0">
                <a:solidFill>
                  <a:srgbClr val="0000CC"/>
                </a:solidFill>
                <a:latin typeface="Arial" pitchFamily="34" charset="0"/>
                <a:cs typeface="Arial" pitchFamily="34" charset="0"/>
              </a:rPr>
              <a:t>Servicio de Planificación y Relaciones Institucionales</a:t>
            </a:r>
            <a:endParaRPr lang="es-ES" sz="1200" dirty="0">
              <a:solidFill>
                <a:srgbClr val="0000CC"/>
              </a:solidFill>
              <a:latin typeface="Arial" pitchFamily="34" charset="0"/>
              <a:cs typeface="Arial" pitchFamily="34" charset="0"/>
            </a:endParaRPr>
          </a:p>
        </p:txBody>
      </p:sp>
      <p:sp>
        <p:nvSpPr>
          <p:cNvPr id="4" name="3 Rectángulo"/>
          <p:cNvSpPr/>
          <p:nvPr/>
        </p:nvSpPr>
        <p:spPr>
          <a:xfrm>
            <a:off x="0" y="548680"/>
            <a:ext cx="9144000" cy="1052596"/>
          </a:xfrm>
          <a:prstGeom prst="rect">
            <a:avLst/>
          </a:prstGeom>
        </p:spPr>
        <p:txBody>
          <a:bodyPr wrap="square">
            <a:spAutoFit/>
          </a:bodyPr>
          <a:lstStyle/>
          <a:p>
            <a:pPr marL="363600" indent="-3636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cs typeface="Arial" pitchFamily="34" charset="0"/>
              </a:rPr>
              <a:t>II. COLECTIVOS OBLIGADOS A RELACIONARSE ELECTRÓNICAMENTE (v)</a:t>
            </a:r>
            <a:endParaRPr lang="es-ES" dirty="0">
              <a:solidFill>
                <a:srgbClr val="000099"/>
              </a:solidFill>
            </a:endParaRPr>
          </a:p>
        </p:txBody>
      </p:sp>
      <p:sp>
        <p:nvSpPr>
          <p:cNvPr id="6" name="5 CuadroTexto"/>
          <p:cNvSpPr txBox="1"/>
          <p:nvPr/>
        </p:nvSpPr>
        <p:spPr>
          <a:xfrm>
            <a:off x="827584" y="1916832"/>
            <a:ext cx="7344816" cy="461665"/>
          </a:xfrm>
          <a:prstGeom prst="rect">
            <a:avLst/>
          </a:prstGeom>
          <a:noFill/>
        </p:spPr>
        <p:txBody>
          <a:bodyPr wrap="square" rtlCol="0">
            <a:spAutoFit/>
          </a:bodyPr>
          <a:lstStyle/>
          <a:p>
            <a:endParaRPr lang="es-ES" dirty="0"/>
          </a:p>
        </p:txBody>
      </p:sp>
      <p:pic>
        <p:nvPicPr>
          <p:cNvPr id="8" name="7 Imagen"/>
          <p:cNvPicPr/>
          <p:nvPr/>
        </p:nvPicPr>
        <p:blipFill>
          <a:blip r:embed="rId4" cstate="print"/>
          <a:srcRect l="50382" t="7349" r="1045" b="5785"/>
          <a:stretch>
            <a:fillRect/>
          </a:stretch>
        </p:blipFill>
        <p:spPr bwMode="auto">
          <a:xfrm>
            <a:off x="1187624" y="1772816"/>
            <a:ext cx="6696744" cy="388843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a:solidFill>
                  <a:srgbClr val="0000CC"/>
                </a:solidFill>
                <a:latin typeface="Arial" pitchFamily="34" charset="0"/>
                <a:cs typeface="Arial" pitchFamily="34" charset="0"/>
              </a:rPr>
              <a:t>Servicio de </a:t>
            </a:r>
            <a:r>
              <a:rPr lang="es-ES" sz="1200" dirty="0" smtClean="0">
                <a:solidFill>
                  <a:srgbClr val="0000CC"/>
                </a:solidFill>
                <a:latin typeface="Arial" pitchFamily="34" charset="0"/>
                <a:cs typeface="Arial" pitchFamily="34" charset="0"/>
              </a:rPr>
              <a:t>Planificación y </a:t>
            </a:r>
            <a:r>
              <a:rPr lang="es-ES" sz="1200" dirty="0">
                <a:solidFill>
                  <a:srgbClr val="0000CC"/>
                </a:solidFill>
                <a:latin typeface="Arial" pitchFamily="34" charset="0"/>
                <a:cs typeface="Arial" pitchFamily="34" charset="0"/>
              </a:rPr>
              <a:t>Relaciones Institucionales</a:t>
            </a:r>
          </a:p>
        </p:txBody>
      </p:sp>
      <p:sp>
        <p:nvSpPr>
          <p:cNvPr id="4" name="3 Rectángulo"/>
          <p:cNvSpPr/>
          <p:nvPr/>
        </p:nvSpPr>
        <p:spPr>
          <a:xfrm>
            <a:off x="0" y="674301"/>
            <a:ext cx="9144000" cy="572464"/>
          </a:xfrm>
          <a:prstGeom prst="rect">
            <a:avLst/>
          </a:prstGeom>
        </p:spPr>
        <p:txBody>
          <a:bodyPr wrap="square">
            <a:spAutoFit/>
          </a:bodyPr>
          <a:lstStyle/>
          <a:p>
            <a:pPr marL="361950" indent="-360000" algn="ctr" eaLnBrk="0" hangingPunct="0">
              <a:lnSpc>
                <a:spcPct val="130000"/>
              </a:lnSpc>
              <a:tabLst>
                <a:tab pos="355600" algn="l"/>
                <a:tab pos="903288" algn="l"/>
                <a:tab pos="1163638"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III. ADMINISTRACIÓN INTERCONECTADA</a:t>
            </a:r>
          </a:p>
        </p:txBody>
      </p:sp>
      <p:sp>
        <p:nvSpPr>
          <p:cNvPr id="5" name="4 Rectángulo"/>
          <p:cNvSpPr/>
          <p:nvPr/>
        </p:nvSpPr>
        <p:spPr>
          <a:xfrm>
            <a:off x="251520" y="1340768"/>
            <a:ext cx="8532440" cy="3151632"/>
          </a:xfrm>
          <a:prstGeom prst="rect">
            <a:avLst/>
          </a:prstGeom>
        </p:spPr>
        <p:txBody>
          <a:bodyPr wrap="square">
            <a:spAutoFit/>
          </a:bodyPr>
          <a:lstStyle/>
          <a:p>
            <a:pPr marL="355600" lvl="1" indent="-341313" algn="just">
              <a:lnSpc>
                <a:spcPct val="120000"/>
              </a:lnSpc>
              <a:spcBef>
                <a:spcPts val="500"/>
              </a:spcBef>
              <a:spcAft>
                <a:spcPts val="500"/>
              </a:spcAft>
            </a:pPr>
            <a:r>
              <a:rPr lang="es-ES" sz="2000" dirty="0" smtClean="0">
                <a:latin typeface="Arial" pitchFamily="34" charset="0"/>
                <a:cs typeface="Arial" pitchFamily="34" charset="0"/>
              </a:rPr>
              <a:t>			No obligación aportar documentos elaborados 					    por  Administraciones.</a:t>
            </a:r>
          </a:p>
          <a:p>
            <a:pPr marL="355600" lvl="1" indent="-341313" algn="just">
              <a:lnSpc>
                <a:spcPct val="120000"/>
              </a:lnSpc>
              <a:spcBef>
                <a:spcPts val="500"/>
              </a:spcBef>
              <a:spcAft>
                <a:spcPts val="500"/>
              </a:spcAft>
              <a:buFont typeface="Arial" pitchFamily="34" charset="0"/>
              <a:buChar char="−"/>
            </a:pPr>
            <a:endParaRPr lang="es-ES" sz="2000" dirty="0" smtClean="0">
              <a:latin typeface="Arial" pitchFamily="34" charset="0"/>
              <a:cs typeface="Arial" pitchFamily="34" charset="0"/>
            </a:endParaRPr>
          </a:p>
          <a:p>
            <a:pPr marL="355600" lvl="1" indent="-341313" algn="just">
              <a:lnSpc>
                <a:spcPct val="120000"/>
              </a:lnSpc>
              <a:spcBef>
                <a:spcPts val="500"/>
              </a:spcBef>
              <a:spcAft>
                <a:spcPts val="500"/>
              </a:spcAft>
              <a:buFont typeface="Arial" pitchFamily="34" charset="0"/>
              <a:buChar char="−"/>
            </a:pPr>
            <a:endParaRPr lang="es-ES" sz="2000" dirty="0" smtClean="0">
              <a:latin typeface="Arial" pitchFamily="34" charset="0"/>
              <a:cs typeface="Arial" pitchFamily="34" charset="0"/>
            </a:endParaRPr>
          </a:p>
          <a:p>
            <a:pPr marL="355600" lvl="1" indent="-341313" algn="just">
              <a:lnSpc>
                <a:spcPct val="120000"/>
              </a:lnSpc>
              <a:spcBef>
                <a:spcPts val="500"/>
              </a:spcBef>
              <a:spcAft>
                <a:spcPts val="500"/>
              </a:spcAft>
            </a:pPr>
            <a:endParaRPr lang="es-ES" sz="800" dirty="0" smtClean="0">
              <a:latin typeface="Arial" pitchFamily="34" charset="0"/>
              <a:cs typeface="Arial" pitchFamily="34" charset="0"/>
            </a:endParaRPr>
          </a:p>
          <a:p>
            <a:pPr marL="355600" lvl="1" indent="-341313" algn="just">
              <a:lnSpc>
                <a:spcPct val="120000"/>
              </a:lnSpc>
              <a:spcBef>
                <a:spcPts val="500"/>
              </a:spcBef>
              <a:spcAft>
                <a:spcPts val="500"/>
              </a:spcAft>
            </a:pPr>
            <a:r>
              <a:rPr lang="es-ES" sz="800" dirty="0" smtClean="0">
                <a:latin typeface="Arial" pitchFamily="34" charset="0"/>
                <a:cs typeface="Arial" pitchFamily="34" charset="0"/>
              </a:rPr>
              <a:t>				</a:t>
            </a:r>
          </a:p>
          <a:p>
            <a:pPr marL="355600" lvl="1" indent="-341313" algn="just">
              <a:lnSpc>
                <a:spcPct val="120000"/>
              </a:lnSpc>
              <a:spcBef>
                <a:spcPts val="500"/>
              </a:spcBef>
              <a:spcAft>
                <a:spcPts val="500"/>
              </a:spcAft>
            </a:pPr>
            <a:endParaRPr lang="es-ES" sz="800" dirty="0" smtClean="0">
              <a:latin typeface="Arial" pitchFamily="34" charset="0"/>
              <a:cs typeface="Arial" pitchFamily="34" charset="0"/>
            </a:endParaRPr>
          </a:p>
          <a:p>
            <a:pPr marL="355600" lvl="1" indent="-341313" algn="just">
              <a:lnSpc>
                <a:spcPct val="120000"/>
              </a:lnSpc>
              <a:spcBef>
                <a:spcPts val="500"/>
              </a:spcBef>
              <a:spcAft>
                <a:spcPts val="500"/>
              </a:spcAft>
            </a:pPr>
            <a:r>
              <a:rPr lang="es-ES" sz="2000" dirty="0" smtClean="0">
                <a:latin typeface="Arial" pitchFamily="34" charset="0"/>
                <a:cs typeface="Arial" pitchFamily="34" charset="0"/>
              </a:rPr>
              <a:t>				</a:t>
            </a:r>
          </a:p>
        </p:txBody>
      </p:sp>
      <p:sp>
        <p:nvSpPr>
          <p:cNvPr id="7" name="6 CuadroTexto"/>
          <p:cNvSpPr txBox="1"/>
          <p:nvPr/>
        </p:nvSpPr>
        <p:spPr>
          <a:xfrm>
            <a:off x="2051720" y="2348880"/>
            <a:ext cx="2195736" cy="1015663"/>
          </a:xfrm>
          <a:prstGeom prst="rect">
            <a:avLst/>
          </a:prstGeom>
          <a:noFill/>
        </p:spPr>
        <p:txBody>
          <a:bodyPr wrap="square" rtlCol="0">
            <a:spAutoFit/>
          </a:bodyPr>
          <a:lstStyle/>
          <a:p>
            <a:pPr algn="ctr"/>
            <a:r>
              <a:rPr lang="es-ES" sz="2000" b="1" dirty="0" smtClean="0">
                <a:solidFill>
                  <a:srgbClr val="00B050"/>
                </a:solidFill>
                <a:latin typeface="Arial" pitchFamily="34" charset="0"/>
                <a:cs typeface="Arial" pitchFamily="34" charset="0"/>
              </a:rPr>
              <a:t>AUTORIZADA</a:t>
            </a:r>
          </a:p>
          <a:p>
            <a:pPr algn="ctr"/>
            <a:r>
              <a:rPr lang="es-ES" sz="2000" dirty="0" smtClean="0">
                <a:latin typeface="Arial" pitchFamily="34" charset="0"/>
                <a:cs typeface="Arial" pitchFamily="34" charset="0"/>
              </a:rPr>
              <a:t>Consulta</a:t>
            </a:r>
          </a:p>
          <a:p>
            <a:pPr algn="ctr"/>
            <a:r>
              <a:rPr lang="es-ES" sz="2000" dirty="0" smtClean="0">
                <a:latin typeface="Arial" pitchFamily="34" charset="0"/>
                <a:cs typeface="Arial" pitchFamily="34" charset="0"/>
              </a:rPr>
              <a:t>Obtención</a:t>
            </a:r>
            <a:endParaRPr lang="es-ES" sz="2000" dirty="0">
              <a:latin typeface="Arial" pitchFamily="34" charset="0"/>
              <a:cs typeface="Arial" pitchFamily="34" charset="0"/>
            </a:endParaRPr>
          </a:p>
        </p:txBody>
      </p:sp>
      <p:sp>
        <p:nvSpPr>
          <p:cNvPr id="8" name="7 CuadroTexto"/>
          <p:cNvSpPr txBox="1"/>
          <p:nvPr/>
        </p:nvSpPr>
        <p:spPr>
          <a:xfrm>
            <a:off x="4067944" y="2348880"/>
            <a:ext cx="4752528" cy="1015663"/>
          </a:xfrm>
          <a:prstGeom prst="rect">
            <a:avLst/>
          </a:prstGeom>
          <a:noFill/>
        </p:spPr>
        <p:txBody>
          <a:bodyPr wrap="square" rtlCol="0">
            <a:spAutoFit/>
          </a:bodyPr>
          <a:lstStyle/>
          <a:p>
            <a:pPr algn="ctr"/>
            <a:r>
              <a:rPr lang="es-ES" sz="2000" b="1" dirty="0" smtClean="0">
                <a:solidFill>
                  <a:srgbClr val="FF0000"/>
                </a:solidFill>
                <a:latin typeface="Arial" pitchFamily="34" charset="0"/>
                <a:cs typeface="Arial" pitchFamily="34" charset="0"/>
              </a:rPr>
              <a:t>EXCEPCIONES</a:t>
            </a:r>
          </a:p>
          <a:p>
            <a:pPr algn="ctr"/>
            <a:r>
              <a:rPr lang="es-ES" sz="2000" dirty="0" smtClean="0">
                <a:latin typeface="Arial" pitchFamily="34" charset="0"/>
                <a:cs typeface="Arial" pitchFamily="34" charset="0"/>
              </a:rPr>
              <a:t>Oposición expresa</a:t>
            </a:r>
          </a:p>
          <a:p>
            <a:pPr algn="ctr"/>
            <a:r>
              <a:rPr lang="es-ES" sz="2000" dirty="0" smtClean="0">
                <a:latin typeface="Arial" pitchFamily="34" charset="0"/>
                <a:cs typeface="Arial" pitchFamily="34" charset="0"/>
              </a:rPr>
              <a:t>Ley especial </a:t>
            </a:r>
            <a:r>
              <a:rPr lang="es-ES" sz="2000" dirty="0" smtClean="0">
                <a:latin typeface="Arial" pitchFamily="34" charset="0"/>
                <a:cs typeface="Arial" pitchFamily="34" charset="0"/>
                <a:sym typeface="Wingdings" pitchFamily="2" charset="2"/>
              </a:rPr>
              <a:t> </a:t>
            </a:r>
            <a:r>
              <a:rPr lang="es-ES" sz="2000" dirty="0" smtClean="0">
                <a:latin typeface="Arial" pitchFamily="34" charset="0"/>
                <a:cs typeface="Arial" pitchFamily="34" charset="0"/>
              </a:rPr>
              <a:t>consentimiento expreso</a:t>
            </a:r>
            <a:endParaRPr lang="es-ES" sz="2000" dirty="0">
              <a:latin typeface="Arial" pitchFamily="34" charset="0"/>
              <a:cs typeface="Arial" pitchFamily="34" charset="0"/>
            </a:endParaRPr>
          </a:p>
        </p:txBody>
      </p:sp>
      <p:pic>
        <p:nvPicPr>
          <p:cNvPr id="1027" name="Picture 3" descr="G:\PLANIPRO\ADMINISTRACION ELECTRONICA\11.- FORMACIÓN ADMINISTRACIÓN ELECTRÓNICA\LPAC\imágenes\stock-illustration-4849241-businessman-standing.jpg"/>
          <p:cNvPicPr>
            <a:picLocks noChangeAspect="1" noChangeArrowheads="1"/>
          </p:cNvPicPr>
          <p:nvPr/>
        </p:nvPicPr>
        <p:blipFill>
          <a:blip r:embed="rId4" cstate="print"/>
          <a:srcRect/>
          <a:stretch>
            <a:fillRect/>
          </a:stretch>
        </p:blipFill>
        <p:spPr bwMode="auto">
          <a:xfrm>
            <a:off x="323528" y="1772816"/>
            <a:ext cx="1584176" cy="1566681"/>
          </a:xfrm>
          <a:prstGeom prst="rect">
            <a:avLst/>
          </a:prstGeom>
          <a:noFill/>
        </p:spPr>
      </p:pic>
      <p:grpSp>
        <p:nvGrpSpPr>
          <p:cNvPr id="13" name="12 Grupo"/>
          <p:cNvGrpSpPr/>
          <p:nvPr/>
        </p:nvGrpSpPr>
        <p:grpSpPr>
          <a:xfrm>
            <a:off x="899592" y="4221088"/>
            <a:ext cx="1378074" cy="1541785"/>
            <a:chOff x="683568" y="4365104"/>
            <a:chExt cx="1162050" cy="1181745"/>
          </a:xfrm>
        </p:grpSpPr>
        <p:pic>
          <p:nvPicPr>
            <p:cNvPr id="11" name="Picture 10" descr="C:\Program Files\Microsoft Office\MEDIA\CAGCAT10\j0205462.wmf"/>
            <p:cNvPicPr>
              <a:picLocks noChangeAspect="1" noChangeArrowheads="1"/>
            </p:cNvPicPr>
            <p:nvPr/>
          </p:nvPicPr>
          <p:blipFill>
            <a:blip r:embed="rId5" cstate="print"/>
            <a:srcRect/>
            <a:stretch>
              <a:fillRect/>
            </a:stretch>
          </p:blipFill>
          <p:spPr bwMode="auto">
            <a:xfrm>
              <a:off x="683568" y="4365104"/>
              <a:ext cx="1162050" cy="1157287"/>
            </a:xfrm>
            <a:prstGeom prst="rect">
              <a:avLst/>
            </a:prstGeom>
            <a:noFill/>
            <a:ln w="9525">
              <a:noFill/>
              <a:miter lim="800000"/>
              <a:headEnd/>
              <a:tailEnd/>
            </a:ln>
          </p:spPr>
        </p:pic>
        <p:sp>
          <p:nvSpPr>
            <p:cNvPr id="12" name="11 CuadroTexto"/>
            <p:cNvSpPr txBox="1"/>
            <p:nvPr/>
          </p:nvSpPr>
          <p:spPr>
            <a:xfrm>
              <a:off x="683568" y="5085184"/>
              <a:ext cx="1152128" cy="461665"/>
            </a:xfrm>
            <a:prstGeom prst="rect">
              <a:avLst/>
            </a:prstGeom>
            <a:noFill/>
          </p:spPr>
          <p:txBody>
            <a:bodyPr wrap="square" rtlCol="0">
              <a:spAutoFit/>
            </a:bodyPr>
            <a:lstStyle/>
            <a:p>
              <a:pPr algn="ctr"/>
              <a:r>
                <a:rPr lang="es-ES" sz="2000" b="1" dirty="0" smtClean="0"/>
                <a:t>AA.PP</a:t>
              </a:r>
              <a:r>
                <a:rPr lang="es-ES" dirty="0" smtClean="0"/>
                <a:t>.</a:t>
              </a:r>
              <a:endParaRPr lang="es-ES" dirty="0"/>
            </a:p>
          </p:txBody>
        </p:sp>
      </p:grpSp>
      <p:sp>
        <p:nvSpPr>
          <p:cNvPr id="14" name="13 CuadroTexto"/>
          <p:cNvSpPr txBox="1"/>
          <p:nvPr/>
        </p:nvSpPr>
        <p:spPr>
          <a:xfrm>
            <a:off x="2699792" y="3789040"/>
            <a:ext cx="5832648" cy="1973874"/>
          </a:xfrm>
          <a:prstGeom prst="rect">
            <a:avLst/>
          </a:prstGeom>
          <a:noFill/>
        </p:spPr>
        <p:txBody>
          <a:bodyPr wrap="square" rtlCol="0">
            <a:spAutoFit/>
          </a:bodyPr>
          <a:lstStyle/>
          <a:p>
            <a:pPr marL="355600" lvl="1" indent="-341313" algn="just">
              <a:lnSpc>
                <a:spcPct val="120000"/>
              </a:lnSpc>
              <a:spcBef>
                <a:spcPts val="500"/>
              </a:spcBef>
              <a:spcAft>
                <a:spcPts val="500"/>
              </a:spcAft>
            </a:pPr>
            <a:r>
              <a:rPr lang="es-ES" sz="2000" dirty="0" smtClean="0">
                <a:latin typeface="Arial" pitchFamily="34" charset="0"/>
                <a:cs typeface="Arial" pitchFamily="34" charset="0"/>
              </a:rPr>
              <a:t>No requerir documentos aportados .</a:t>
            </a:r>
          </a:p>
          <a:p>
            <a:pPr marL="355600" lvl="1" indent="-341313" algn="just">
              <a:lnSpc>
                <a:spcPct val="120000"/>
              </a:lnSpc>
              <a:spcBef>
                <a:spcPts val="500"/>
              </a:spcBef>
              <a:spcAft>
                <a:spcPts val="500"/>
              </a:spcAft>
            </a:pPr>
            <a:endParaRPr lang="es-ES" sz="800" dirty="0" smtClean="0">
              <a:latin typeface="Arial" pitchFamily="34" charset="0"/>
              <a:cs typeface="Arial" pitchFamily="34" charset="0"/>
              <a:sym typeface="Wingdings" pitchFamily="2" charset="2"/>
            </a:endParaRPr>
          </a:p>
          <a:p>
            <a:pPr marL="0" lvl="1" algn="just">
              <a:lnSpc>
                <a:spcPct val="120000"/>
              </a:lnSpc>
              <a:spcBef>
                <a:spcPts val="500"/>
              </a:spcBef>
              <a:spcAft>
                <a:spcPts val="500"/>
              </a:spcAft>
            </a:pPr>
            <a:r>
              <a:rPr lang="es-ES" sz="2000" dirty="0" smtClean="0">
                <a:latin typeface="Arial" pitchFamily="34" charset="0"/>
                <a:cs typeface="Arial" pitchFamily="34" charset="0"/>
                <a:sym typeface="Wingdings" pitchFamily="2" charset="2"/>
              </a:rPr>
              <a:t>Consulta a sus redes corporativas, plataformas de intermediación de datos u otros sistemas electrónicos habilitados al efecto.</a:t>
            </a:r>
            <a:endParaRPr lang="es-E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jpeg"/>
          <p:cNvPicPr>
            <a:picLocks noChangeAspect="1" noChangeArrowheads="1"/>
          </p:cNvPicPr>
          <p:nvPr/>
        </p:nvPicPr>
        <p:blipFill>
          <a:blip r:embed="rId3" cstate="print"/>
          <a:srcRect/>
          <a:stretch>
            <a:fillRect/>
          </a:stretch>
        </p:blipFill>
        <p:spPr bwMode="auto">
          <a:xfrm>
            <a:off x="2" y="0"/>
            <a:ext cx="9153525" cy="6867525"/>
          </a:xfrm>
          <a:prstGeom prst="rect">
            <a:avLst/>
          </a:prstGeom>
          <a:noFill/>
          <a:ln w="12700">
            <a:noFill/>
            <a:miter lim="400000"/>
            <a:headEnd/>
            <a:tailEnd/>
          </a:ln>
        </p:spPr>
      </p:pic>
      <p:sp>
        <p:nvSpPr>
          <p:cNvPr id="5123" name="Shape 384"/>
          <p:cNvSpPr>
            <a:spLocks noChangeArrowheads="1"/>
          </p:cNvSpPr>
          <p:nvPr/>
        </p:nvSpPr>
        <p:spPr bwMode="auto">
          <a:xfrm>
            <a:off x="533400" y="6408739"/>
            <a:ext cx="8085138" cy="277294"/>
          </a:xfrm>
          <a:prstGeom prst="rect">
            <a:avLst/>
          </a:prstGeom>
          <a:noFill/>
          <a:ln w="12700">
            <a:noFill/>
            <a:miter lim="400000"/>
            <a:headEnd/>
            <a:tailEnd/>
          </a:ln>
        </p:spPr>
        <p:txBody>
          <a:bodyPr lIns="45866" tIns="45866" rIns="45866" bIns="45866">
            <a:spAutoFit/>
          </a:bodyPr>
          <a:lstStyle/>
          <a:p>
            <a:pPr algn="ctr">
              <a:tabLst>
                <a:tab pos="401638" algn="l"/>
                <a:tab pos="812800" algn="l"/>
                <a:tab pos="1223963" algn="l"/>
                <a:tab pos="1635125" algn="l"/>
                <a:tab pos="2046288"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pPr>
            <a:r>
              <a:rPr lang="es-ES" sz="1200" dirty="0">
                <a:solidFill>
                  <a:srgbClr val="0000CC"/>
                </a:solidFill>
                <a:latin typeface="Arial" pitchFamily="34" charset="0"/>
                <a:cs typeface="Arial" pitchFamily="34" charset="0"/>
              </a:rPr>
              <a:t>Servicio de </a:t>
            </a:r>
            <a:r>
              <a:rPr lang="es-ES" sz="1200" dirty="0" smtClean="0">
                <a:solidFill>
                  <a:srgbClr val="0000CC"/>
                </a:solidFill>
                <a:latin typeface="Arial" pitchFamily="34" charset="0"/>
                <a:cs typeface="Arial" pitchFamily="34" charset="0"/>
              </a:rPr>
              <a:t>Planificación y </a:t>
            </a:r>
            <a:r>
              <a:rPr lang="es-ES" sz="1200" dirty="0">
                <a:solidFill>
                  <a:srgbClr val="0000CC"/>
                </a:solidFill>
                <a:latin typeface="Arial" pitchFamily="34" charset="0"/>
                <a:cs typeface="Arial" pitchFamily="34" charset="0"/>
              </a:rPr>
              <a:t>Relaciones Institucionales</a:t>
            </a:r>
          </a:p>
        </p:txBody>
      </p:sp>
      <p:sp>
        <p:nvSpPr>
          <p:cNvPr id="4" name="3 Rectángulo"/>
          <p:cNvSpPr/>
          <p:nvPr/>
        </p:nvSpPr>
        <p:spPr>
          <a:xfrm>
            <a:off x="0" y="692696"/>
            <a:ext cx="9144000" cy="572464"/>
          </a:xfrm>
          <a:prstGeom prst="rect">
            <a:avLst/>
          </a:prstGeom>
        </p:spPr>
        <p:txBody>
          <a:bodyPr wrap="square">
            <a:spAutoFit/>
          </a:bodyPr>
          <a:lstStyle/>
          <a:p>
            <a:pPr marL="363600" indent="-360000" algn="ctr" eaLnBrk="0" hangingPunct="0">
              <a:lnSpc>
                <a:spcPct val="130000"/>
              </a:lnSpc>
              <a:tabLst>
                <a:tab pos="355600" algn="l"/>
                <a:tab pos="903288" algn="l"/>
                <a:tab pos="1163638" algn="l"/>
                <a:tab pos="2155825" algn="l"/>
                <a:tab pos="2238375" algn="l"/>
                <a:tab pos="2457450" algn="l"/>
                <a:tab pos="2868613" algn="l"/>
                <a:tab pos="3279775" algn="l"/>
                <a:tab pos="3700463" algn="l"/>
                <a:tab pos="4102100" algn="l"/>
                <a:tab pos="4513263" algn="l"/>
                <a:tab pos="4924425" algn="l"/>
                <a:tab pos="5335588" algn="l"/>
                <a:tab pos="5746750" algn="l"/>
                <a:tab pos="6157913" algn="l"/>
                <a:tab pos="6569075" algn="l"/>
                <a:tab pos="6980238" algn="l"/>
                <a:tab pos="7400925" algn="l"/>
                <a:tab pos="7642225" algn="l"/>
              </a:tabLst>
              <a:defRPr/>
            </a:pPr>
            <a:r>
              <a:rPr lang="es-ES" b="1" dirty="0" smtClean="0">
                <a:solidFill>
                  <a:srgbClr val="000099"/>
                </a:solidFill>
                <a:latin typeface="Arial" pitchFamily="34" charset="0"/>
                <a:ea typeface="+mj-ea"/>
                <a:cs typeface="Arial" pitchFamily="34" charset="0"/>
              </a:rPr>
              <a:t>IV.		REGISTRO ELECTRÓNICO DE APODERAMIENTOS (i)</a:t>
            </a:r>
          </a:p>
        </p:txBody>
      </p:sp>
      <p:sp>
        <p:nvSpPr>
          <p:cNvPr id="5" name="4 Rectángulo"/>
          <p:cNvSpPr/>
          <p:nvPr/>
        </p:nvSpPr>
        <p:spPr>
          <a:xfrm>
            <a:off x="323528" y="1340768"/>
            <a:ext cx="8532440" cy="4934684"/>
          </a:xfrm>
          <a:prstGeom prst="rect">
            <a:avLst/>
          </a:prstGeom>
        </p:spPr>
        <p:txBody>
          <a:bodyPr wrap="square">
            <a:spAutoFit/>
          </a:bodyPr>
          <a:lstStyle/>
          <a:p>
            <a:pPr marL="355600" lvl="1" indent="-341313" algn="just">
              <a:lnSpc>
                <a:spcPct val="120000"/>
              </a:lnSpc>
              <a:spcBef>
                <a:spcPts val="400"/>
              </a:spcBef>
              <a:spcAft>
                <a:spcPts val="400"/>
              </a:spcAft>
              <a:buFont typeface="Symbol" pitchFamily="18" charset="2"/>
              <a:buChar char="-"/>
            </a:pPr>
            <a:r>
              <a:rPr lang="es-ES" sz="2000" dirty="0" smtClean="0">
                <a:latin typeface="Arial" pitchFamily="34" charset="0"/>
                <a:cs typeface="Arial" pitchFamily="34" charset="0"/>
              </a:rPr>
              <a:t>La Administración General del Estado, las Comunidades Autónomas y las Entidades Locales dispondrán de un registro electrónico general de apoderamientos, en el que deberán inscribirse, al menos, los poderes de carácter general.</a:t>
            </a:r>
          </a:p>
          <a:p>
            <a:pPr marL="355600" lvl="1" indent="-341313" algn="just">
              <a:lnSpc>
                <a:spcPct val="120000"/>
              </a:lnSpc>
              <a:spcBef>
                <a:spcPts val="400"/>
              </a:spcBef>
              <a:spcAft>
                <a:spcPts val="400"/>
              </a:spcAft>
              <a:buFont typeface="Symbol" pitchFamily="18" charset="2"/>
              <a:buChar char="-"/>
            </a:pPr>
            <a:r>
              <a:rPr lang="es-ES" sz="2000" dirty="0" smtClean="0">
                <a:latin typeface="Arial" pitchFamily="34" charset="0"/>
                <a:cs typeface="Arial" pitchFamily="34" charset="0"/>
              </a:rPr>
              <a:t>Existencia de registros particulares en cada Organismo para poderes para trámites específicos.</a:t>
            </a:r>
          </a:p>
          <a:p>
            <a:pPr marL="355600" lvl="1" indent="-341313" algn="just">
              <a:lnSpc>
                <a:spcPct val="120000"/>
              </a:lnSpc>
              <a:spcBef>
                <a:spcPts val="400"/>
              </a:spcBef>
              <a:spcAft>
                <a:spcPts val="400"/>
              </a:spcAft>
              <a:buFont typeface="Symbol" pitchFamily="18" charset="2"/>
              <a:buChar char="-"/>
            </a:pPr>
            <a:r>
              <a:rPr lang="es-ES" sz="2000" dirty="0" smtClean="0">
                <a:latin typeface="Arial" pitchFamily="34" charset="0"/>
                <a:cs typeface="Arial" pitchFamily="34" charset="0"/>
              </a:rPr>
              <a:t>Los registros electrónicos generales y particulares de apoderamientos deberán ser plenamente interoperables.</a:t>
            </a:r>
          </a:p>
          <a:p>
            <a:pPr marL="355600" lvl="1" indent="-341313" algn="just">
              <a:lnSpc>
                <a:spcPct val="120000"/>
              </a:lnSpc>
              <a:spcBef>
                <a:spcPts val="400"/>
              </a:spcBef>
              <a:spcAft>
                <a:spcPts val="400"/>
              </a:spcAft>
              <a:buFont typeface="Symbol" pitchFamily="18" charset="2"/>
              <a:buChar char="-"/>
            </a:pPr>
            <a:r>
              <a:rPr lang="es-ES" sz="2000" dirty="0" smtClean="0">
                <a:latin typeface="Arial" pitchFamily="34" charset="0"/>
                <a:cs typeface="Arial" pitchFamily="34" charset="0"/>
              </a:rPr>
              <a:t>Los registros mercantiles, de la propiedad y los protocolos notariales serán interoperables con los registros electrónicos de apoderamientos.</a:t>
            </a:r>
          </a:p>
          <a:p>
            <a:pPr marL="355600" lvl="1" indent="-341313" algn="just">
              <a:lnSpc>
                <a:spcPct val="120000"/>
              </a:lnSpc>
              <a:spcBef>
                <a:spcPts val="400"/>
              </a:spcBef>
              <a:spcAft>
                <a:spcPts val="400"/>
              </a:spcAft>
              <a:buFont typeface="Symbol" pitchFamily="18" charset="2"/>
              <a:buChar char="-"/>
            </a:pPr>
            <a:r>
              <a:rPr lang="es-ES" sz="2000" dirty="0" smtClean="0">
                <a:latin typeface="Arial" pitchFamily="34" charset="0"/>
                <a:cs typeface="Arial" pitchFamily="34" charset="0"/>
              </a:rPr>
              <a:t>Los registros de apoderamientos permitirán comprobar la representación de quien actúe ante las Administraciones Públicas.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26038</TotalTime>
  <Words>3280</Words>
  <Application>Microsoft Office PowerPoint</Application>
  <PresentationFormat>Presentación en pantalla (4:3)</PresentationFormat>
  <Paragraphs>389</Paragraphs>
  <Slides>23</Slides>
  <Notes>23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Calibri</vt:lpstr>
      <vt:lpstr>Helvetica Light</vt:lpstr>
      <vt:lpstr>Symbol</vt:lpstr>
      <vt:lpstr>Times New Roman</vt:lpstr>
      <vt:lpstr>Wingdings</vt:lpstr>
      <vt:lpstr>Diseño predeterminado</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ORGANIZACION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f00993wm</dc:creator>
  <cp:lastModifiedBy>papu</cp:lastModifiedBy>
  <cp:revision>1161</cp:revision>
  <dcterms:created xsi:type="dcterms:W3CDTF">2006-12-21T12:18:28Z</dcterms:created>
  <dcterms:modified xsi:type="dcterms:W3CDTF">2016-11-15T09:20:15Z</dcterms:modified>
</cp:coreProperties>
</file>