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665" r:id="rId5"/>
  </p:sldMasterIdLst>
  <p:notesMasterIdLst>
    <p:notesMasterId r:id="rId27"/>
  </p:notesMasterIdLst>
  <p:handoutMasterIdLst>
    <p:handoutMasterId r:id="rId28"/>
  </p:handoutMasterIdLst>
  <p:sldIdLst>
    <p:sldId id="257" r:id="rId6"/>
    <p:sldId id="263" r:id="rId7"/>
    <p:sldId id="279" r:id="rId8"/>
    <p:sldId id="264" r:id="rId9"/>
    <p:sldId id="276" r:id="rId10"/>
    <p:sldId id="282" r:id="rId11"/>
    <p:sldId id="283" r:id="rId12"/>
    <p:sldId id="284" r:id="rId13"/>
    <p:sldId id="285" r:id="rId14"/>
    <p:sldId id="286" r:id="rId15"/>
    <p:sldId id="287" r:id="rId16"/>
    <p:sldId id="272" r:id="rId17"/>
    <p:sldId id="288" r:id="rId18"/>
    <p:sldId id="271" r:id="rId19"/>
    <p:sldId id="280" r:id="rId20"/>
    <p:sldId id="281" r:id="rId21"/>
    <p:sldId id="290" r:id="rId22"/>
    <p:sldId id="273" r:id="rId23"/>
    <p:sldId id="289" r:id="rId24"/>
    <p:sldId id="274" r:id="rId25"/>
    <p:sldId id="275" r:id="rId26"/>
  </p:sldIdLst>
  <p:sldSz cx="9144000" cy="6858000" type="screen4x3"/>
  <p:notesSz cx="9906000" cy="688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4"/>
    <a:srgbClr val="7AB2DC"/>
    <a:srgbClr val="627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0" autoAdjust="0"/>
    <p:restoredTop sz="94660" autoAdjust="0"/>
  </p:normalViewPr>
  <p:slideViewPr>
    <p:cSldViewPr>
      <p:cViewPr varScale="1">
        <p:scale>
          <a:sx n="60" d="100"/>
          <a:sy n="60" d="100"/>
        </p:scale>
        <p:origin x="17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1134" y="102"/>
      </p:cViewPr>
      <p:guideLst>
        <p:guide orient="horz" pos="2168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1"/>
            <a:ext cx="9905999" cy="589629"/>
          </a:xfrm>
          <a:prstGeom prst="rect">
            <a:avLst/>
          </a:prstGeom>
          <a:solidFill>
            <a:schemeClr val="bg1"/>
          </a:solidFill>
        </p:spPr>
        <p:txBody>
          <a:bodyPr tIns="108000" anchor="ctr" anchorCtr="1"/>
          <a:lstStyle/>
          <a:p>
            <a:pPr algn="ctr"/>
            <a:r>
              <a:rPr lang="es-ES" dirty="0">
                <a:solidFill>
                  <a:srgbClr val="002E54"/>
                </a:solidFill>
              </a:rPr>
              <a:t>TÍTULO DE LA PRESENTACIÓN (mayúsculas)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16723" y="6539230"/>
            <a:ext cx="2072555" cy="34417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200"/>
            </a:lvl1pPr>
          </a:lstStyle>
          <a:p>
            <a:fld id="{10BD15B3-EAA1-4198-ACBF-8DC4824F5BBB}" type="slidenum">
              <a:rPr lang="es-ES" smtClean="0">
                <a:solidFill>
                  <a:srgbClr val="002E54"/>
                </a:solidFill>
              </a:rPr>
              <a:pPr/>
              <a:t>‹Nº›</a:t>
            </a:fld>
            <a:endParaRPr lang="es-ES" dirty="0">
              <a:solidFill>
                <a:srgbClr val="002E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77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r>
              <a:rPr lang="es-ES" dirty="0"/>
              <a:t>encabezado de ttttt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46C22226-794F-4B59-9E66-45820CACF873}" type="datetimeFigureOut">
              <a:rPr lang="es-ES" smtClean="0"/>
              <a:pPr/>
              <a:t>05/09/2024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321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0600" y="3269615"/>
            <a:ext cx="7924800" cy="309753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6538036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11109" y="6538036"/>
            <a:ext cx="4292600" cy="34417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F233730F-0A85-4348-8F71-C694992FA1A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7792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03722-F162-4A06-AA4C-8B6BA0223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340768"/>
            <a:ext cx="7886700" cy="37444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0" y="0"/>
            <a:ext cx="9144000" cy="907200"/>
          </a:xfrm>
          <a:prstGeom prst="rect">
            <a:avLst/>
          </a:prstGeom>
          <a:solidFill>
            <a:srgbClr val="002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136" y="6387437"/>
            <a:ext cx="54942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61405DD0-AE7B-4D03-84DC-9D76BB0A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43" y="244419"/>
            <a:ext cx="7886700" cy="5202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32D434EA-5D03-453D-AC06-19B66B648E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288" y="1052513"/>
            <a:ext cx="8208962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3937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/>
          <a:srcRect b="84375"/>
          <a:stretch>
            <a:fillRect/>
          </a:stretch>
        </p:blipFill>
        <p:spPr bwMode="auto">
          <a:xfrm>
            <a:off x="0" y="0"/>
            <a:ext cx="9144032" cy="908720"/>
          </a:xfrm>
          <a:prstGeom prst="rect">
            <a:avLst/>
          </a:prstGeom>
          <a:solidFill>
            <a:srgbClr val="7AB2DC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136" y="6387437"/>
            <a:ext cx="549424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E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D32176-65D9-4359-8594-D1C589AFA430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28D85533-3BAA-4B5B-8885-CADC3B24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43" y="244419"/>
            <a:ext cx="7886700" cy="5202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7112DE6C-0C88-41DA-A1A9-EA4DE5A5BB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288" y="1052513"/>
            <a:ext cx="8208962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deneta válida p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93479" y="5805296"/>
            <a:ext cx="24530958" cy="28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48" y="6237312"/>
            <a:ext cx="2255904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28" y="6354000"/>
            <a:ext cx="1933632" cy="43200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1" y="6498000"/>
            <a:ext cx="6304383" cy="16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79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B09B93-6305-4596-8E33-18D360407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2129"/>
            <a:ext cx="1368153" cy="9896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1FE4771-8E65-4FC1-A306-BEADB56AAAD4}"/>
              </a:ext>
            </a:extLst>
          </p:cNvPr>
          <p:cNvSpPr txBox="1"/>
          <p:nvPr/>
        </p:nvSpPr>
        <p:spPr>
          <a:xfrm>
            <a:off x="755576" y="414908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“Comprender las cosas que nos rodean es la mejor preparación para comprender las cosas que hay más allá”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EA55E4-5C14-4F08-84FA-97C8974F2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827" y="1221760"/>
            <a:ext cx="4090345" cy="25606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contratos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10</a:t>
            </a:fld>
            <a:endParaRPr lang="es-ES_tradn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7BDD83-0F75-4486-8838-3F1E1F48F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5" r="57282" b="41453"/>
          <a:stretch/>
        </p:blipFill>
        <p:spPr>
          <a:xfrm>
            <a:off x="0" y="1052735"/>
            <a:ext cx="9144000" cy="50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9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Buscadores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11</a:t>
            </a:fld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BC0475-4CB8-4B7D-BA79-6B206DD8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" y="1133474"/>
            <a:ext cx="9074236" cy="47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9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9" y="105438"/>
            <a:ext cx="7349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Barómetro de empleo y formación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12</a:t>
            </a:fld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BB483A-1AB4-43B6-9010-591609946DB3}"/>
              </a:ext>
            </a:extLst>
          </p:cNvPr>
          <p:cNvSpPr txBox="1"/>
          <p:nvPr/>
        </p:nvSpPr>
        <p:spPr>
          <a:xfrm>
            <a:off x="336848" y="940955"/>
            <a:ext cx="8424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/>
              <a:t>Objetivo: </a:t>
            </a:r>
            <a:r>
              <a:rPr lang="es-ES" sz="2000" dirty="0"/>
              <a:t>Conocer la opinión de las personas expertas relacionadas con el mercado laboral y la formación</a:t>
            </a:r>
          </a:p>
          <a:p>
            <a:pPr algn="just"/>
            <a:r>
              <a:rPr lang="es-ES" sz="2000" b="1" dirty="0"/>
              <a:t>Metodología: </a:t>
            </a:r>
            <a:r>
              <a:rPr lang="es-ES" sz="2000" dirty="0"/>
              <a:t>Encuestas de opinión online centradas en empleo y formación</a:t>
            </a:r>
          </a:p>
          <a:p>
            <a:pPr algn="just"/>
            <a:r>
              <a:rPr lang="es-ES" sz="2000" b="1" dirty="0"/>
              <a:t>Territorio: </a:t>
            </a:r>
            <a:r>
              <a:rPr lang="es-ES" sz="2000" dirty="0"/>
              <a:t>Ámbito provincial </a:t>
            </a:r>
          </a:p>
          <a:p>
            <a:pPr algn="just"/>
            <a:r>
              <a:rPr lang="es-ES" sz="2000" b="1" dirty="0"/>
              <a:t>Sector: </a:t>
            </a:r>
            <a:r>
              <a:rPr lang="es-ES" sz="2000" dirty="0"/>
              <a:t>85% público y 15% privado</a:t>
            </a:r>
          </a:p>
          <a:p>
            <a:pPr algn="just"/>
            <a:r>
              <a:rPr lang="es-ES" sz="2000" b="1" dirty="0"/>
              <a:t>Periodicidad: </a:t>
            </a:r>
            <a:r>
              <a:rPr lang="es-ES" sz="2000" dirty="0"/>
              <a:t>semestral    </a:t>
            </a:r>
            <a:r>
              <a:rPr lang="es-ES" sz="2000" b="1" dirty="0"/>
              <a:t>Fecha de realización: </a:t>
            </a:r>
            <a:r>
              <a:rPr lang="es-ES" sz="2000" dirty="0"/>
              <a:t>febrero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B6BED6-62DA-49BE-981E-217848B6E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" r="476"/>
          <a:stretch/>
        </p:blipFill>
        <p:spPr>
          <a:xfrm>
            <a:off x="1943708" y="2935638"/>
            <a:ext cx="5256584" cy="3534735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5A2E014-1E64-4937-87D1-2971A05BE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909" y="151778"/>
            <a:ext cx="768957" cy="55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2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9" y="10543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Barómetro de empleo y formación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13</a:t>
            </a:fld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72125C-B320-4015-A1C9-62BC6C364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" r="522"/>
          <a:stretch/>
        </p:blipFill>
        <p:spPr>
          <a:xfrm>
            <a:off x="967237" y="1107729"/>
            <a:ext cx="7200800" cy="5246610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CD6603-566D-4ABD-883B-04B5352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909" y="151778"/>
            <a:ext cx="768957" cy="55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Barómetro laboral europeo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BB483A-1AB4-43B6-9010-591609946DB3}"/>
              </a:ext>
            </a:extLst>
          </p:cNvPr>
          <p:cNvSpPr txBox="1"/>
          <p:nvPr/>
        </p:nvSpPr>
        <p:spPr>
          <a:xfrm>
            <a:off x="657064" y="3794132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El </a:t>
            </a:r>
            <a:r>
              <a:rPr lang="es-ES" b="1" dirty="0"/>
              <a:t>Barómetro Laboral Europeo</a:t>
            </a:r>
            <a:r>
              <a:rPr lang="es-ES" dirty="0"/>
              <a:t> aportará: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dirty="0"/>
              <a:t>Datos europeos de empleo y desempleo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ES" dirty="0"/>
              <a:t>Datos específicos de España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Es un </a:t>
            </a:r>
            <a:r>
              <a:rPr lang="es-ES" b="1" dirty="0"/>
              <a:t>indicador adelantado </a:t>
            </a:r>
            <a:r>
              <a:rPr lang="es-ES" dirty="0"/>
              <a:t>sobre el desarrollo general del mercado laboral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Está desarrollado por el Instituto de Investigación del Empleo (IAB) alemán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Se basa en una encuesta </a:t>
            </a:r>
            <a:r>
              <a:rPr lang="es-ES" b="1" dirty="0"/>
              <a:t>mensual</a:t>
            </a:r>
            <a:r>
              <a:rPr lang="es-ES" dirty="0"/>
              <a:t> realizada a las agencias de empleo regionales de cada país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Predice la evolución </a:t>
            </a:r>
            <a:r>
              <a:rPr lang="es-ES" dirty="0"/>
              <a:t>de las cifras de </a:t>
            </a:r>
            <a:r>
              <a:rPr lang="es-ES" b="1" dirty="0"/>
              <a:t>empleo</a:t>
            </a:r>
            <a:r>
              <a:rPr lang="es-ES" dirty="0"/>
              <a:t> y </a:t>
            </a:r>
            <a:r>
              <a:rPr lang="es-ES" b="1" dirty="0"/>
              <a:t>desempleo</a:t>
            </a:r>
            <a:r>
              <a:rPr lang="es-ES" dirty="0"/>
              <a:t> para los próximos tres meses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C0204CE-0E70-412A-94C1-86742D48C49C}"/>
              </a:ext>
            </a:extLst>
          </p:cNvPr>
          <p:cNvGrpSpPr/>
          <p:nvPr/>
        </p:nvGrpSpPr>
        <p:grpSpPr>
          <a:xfrm>
            <a:off x="657064" y="991034"/>
            <a:ext cx="7829872" cy="2612132"/>
            <a:chOff x="657064" y="991034"/>
            <a:chExt cx="7829872" cy="261213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5947A94-D3E1-4189-A5AC-C8CDEA54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064" y="991034"/>
              <a:ext cx="4058952" cy="256383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CFBD7FB-6B9F-4221-9FED-CD75D4B6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3844" y="991034"/>
              <a:ext cx="3613092" cy="2612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006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15</a:t>
            </a:fld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BB483A-1AB4-43B6-9010-591609946DB3}"/>
              </a:ext>
            </a:extLst>
          </p:cNvPr>
          <p:cNvSpPr txBox="1"/>
          <p:nvPr/>
        </p:nvSpPr>
        <p:spPr>
          <a:xfrm>
            <a:off x="3419872" y="1105150"/>
            <a:ext cx="502203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Uno de los atractivos de la sección </a:t>
            </a:r>
            <a:r>
              <a:rPr lang="es-ES" sz="2000" b="1" dirty="0"/>
              <a:t>Multimedia</a:t>
            </a:r>
            <a:r>
              <a:rPr lang="es-ES" sz="2000" dirty="0"/>
              <a:t>, será la creación de un </a:t>
            </a:r>
            <a:r>
              <a:rPr lang="es-ES" sz="2000" b="1" dirty="0"/>
              <a:t>podcast</a:t>
            </a:r>
            <a:r>
              <a:rPr lang="es-ES" sz="2000" dirty="0"/>
              <a:t> de publicación periódica de elaboración propia o en conjunto con las entidades colaboradoras.</a:t>
            </a:r>
          </a:p>
          <a:p>
            <a:pPr algn="just"/>
            <a:r>
              <a:rPr lang="es-ES" sz="2000" dirty="0"/>
              <a:t>Tendrá diversas temáticas y un espíritu de </a:t>
            </a:r>
            <a:r>
              <a:rPr lang="es-ES" sz="2000" b="1" dirty="0"/>
              <a:t>divulgación</a:t>
            </a:r>
            <a:r>
              <a:rPr lang="es-ES" sz="2000" dirty="0"/>
              <a:t> en un formato </a:t>
            </a:r>
            <a:r>
              <a:rPr lang="es-ES" sz="2000" b="1" dirty="0"/>
              <a:t>amigable</a:t>
            </a:r>
            <a:r>
              <a:rPr lang="es-ES" sz="2000" dirty="0"/>
              <a:t> para los destinatarios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EAF377-32BA-4B15-A963-B5BE039A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91" y="1296188"/>
            <a:ext cx="2114550" cy="18764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FDE75E-64E7-4B2F-8486-42F1D9F0E055}"/>
              </a:ext>
            </a:extLst>
          </p:cNvPr>
          <p:cNvSpPr txBox="1"/>
          <p:nvPr/>
        </p:nvSpPr>
        <p:spPr>
          <a:xfrm>
            <a:off x="827584" y="350608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La primera serie de capítulos presentará las siguientes características: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/>
              <a:t>Tema: profesiones con mayores desajustes entre oferta y demanda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/>
              <a:t>Estructura: primera parte de 15 minutos con la justificación de la elección y exposición de los datos más relevantes de distintas facetas de la ocupación (datos del Observatorio) y segunda parte de 15 minutos de entrevista a un experto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dirty="0"/>
              <a:t>Primer capítulo: 2111-Médicos de </a:t>
            </a:r>
            <a:r>
              <a:rPr lang="pt-BR" sz="2000" dirty="0" err="1"/>
              <a:t>familia</a:t>
            </a:r>
            <a:r>
              <a:rPr lang="pt-BR" sz="2000" dirty="0"/>
              <a:t>.</a:t>
            </a: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/>
              <a:t>En colaboración con Unión Profesional y los CRN</a:t>
            </a:r>
          </a:p>
        </p:txBody>
      </p:sp>
    </p:spTree>
    <p:extLst>
      <p:ext uri="{BB962C8B-B14F-4D97-AF65-F5344CB8AC3E}">
        <p14:creationId xmlns:p14="http://schemas.microsoft.com/office/powerpoint/2010/main" val="4030186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Desarrollos futuros multimedia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16</a:t>
            </a:fld>
            <a:endParaRPr lang="es-ES_tradn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FDE75E-64E7-4B2F-8486-42F1D9F0E055}"/>
              </a:ext>
            </a:extLst>
          </p:cNvPr>
          <p:cNvSpPr txBox="1"/>
          <p:nvPr/>
        </p:nvSpPr>
        <p:spPr>
          <a:xfrm>
            <a:off x="827584" y="350608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/>
              <a:t>Una posible extensión del podcast, sería realizar una </a:t>
            </a:r>
            <a:r>
              <a:rPr lang="es-ES" sz="2000" b="1" dirty="0"/>
              <a:t>serie de vídeos divulgativos</a:t>
            </a:r>
            <a:r>
              <a:rPr lang="es-ES" sz="2000" dirty="0"/>
              <a:t> de publicación periódica sobre profesiones con necesidades formativas, ocupaciones emergentes, puestos con vacantes por jubilación de su personal, que son desconocidas para los </a:t>
            </a:r>
            <a:r>
              <a:rPr lang="es-ES" sz="2000" b="1" dirty="0"/>
              <a:t>jóvenes</a:t>
            </a:r>
            <a:r>
              <a:rPr lang="es-ES" sz="2000" dirty="0"/>
              <a:t>, pero que constituyen buenas </a:t>
            </a:r>
            <a:r>
              <a:rPr lang="es-ES" sz="2000" b="1" dirty="0"/>
              <a:t>oportunidades de empleo</a:t>
            </a:r>
            <a:r>
              <a:rPr lang="es-ES" sz="20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/>
              <a:t>Ello </a:t>
            </a:r>
            <a:r>
              <a:rPr lang="es-ES" sz="2000" b="1" dirty="0"/>
              <a:t>presentado por sus protagonistas </a:t>
            </a:r>
            <a:r>
              <a:rPr lang="es-ES" sz="2000" dirty="0"/>
              <a:t>y </a:t>
            </a:r>
            <a:r>
              <a:rPr lang="es-ES" sz="2000" b="1" dirty="0"/>
              <a:t>mostrando el trabajo que realizan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/>
              <a:t>Máximo de cada pieza: 15 minutos de duración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681AD9-C73C-4C01-96EE-F69934D0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49314"/>
            <a:ext cx="2707051" cy="208500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AEC9CAC-15FC-4F17-812F-1932BA52708B}"/>
              </a:ext>
            </a:extLst>
          </p:cNvPr>
          <p:cNvSpPr txBox="1"/>
          <p:nvPr/>
        </p:nvSpPr>
        <p:spPr>
          <a:xfrm>
            <a:off x="3419872" y="1105150"/>
            <a:ext cx="5022037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La plataforma tendrá la posibilidad de subir </a:t>
            </a:r>
            <a:r>
              <a:rPr lang="es-ES" sz="2000" b="1" dirty="0"/>
              <a:t>vídeos de elaboración propia </a:t>
            </a:r>
            <a:r>
              <a:rPr lang="es-ES" sz="2000" dirty="0"/>
              <a:t>o bien </a:t>
            </a:r>
            <a:r>
              <a:rPr lang="es-ES" sz="2000" b="1" dirty="0"/>
              <a:t>enlazará con las web de origen de entidades colaboradoras</a:t>
            </a:r>
            <a:r>
              <a:rPr lang="es-ES" sz="2000" dirty="0"/>
              <a:t> para mostrar los contenidos audiovisuales que se consideren de interés</a:t>
            </a:r>
          </a:p>
        </p:txBody>
      </p:sp>
    </p:spTree>
    <p:extLst>
      <p:ext uri="{BB962C8B-B14F-4D97-AF65-F5344CB8AC3E}">
        <p14:creationId xmlns:p14="http://schemas.microsoft.com/office/powerpoint/2010/main" val="248849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 de investigación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17</a:t>
            </a:fld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5DDA07-8F4A-42F6-BC6E-5BAD7C949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0" y="980728"/>
            <a:ext cx="8243040" cy="52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2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 de investigación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18</a:t>
            </a:fld>
            <a:endParaRPr lang="es-ES_tradn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CF547A-FC6A-4E00-AD3E-3F5FE328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84" y="967871"/>
            <a:ext cx="5472607" cy="52034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AC5493-BE96-4FFA-91A9-0CEF954E8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316" y="3037609"/>
            <a:ext cx="3124200" cy="313372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D73E1C5-3487-4AD4-9AB5-51180885E136}"/>
              </a:ext>
            </a:extLst>
          </p:cNvPr>
          <p:cNvSpPr txBox="1"/>
          <p:nvPr/>
        </p:nvSpPr>
        <p:spPr>
          <a:xfrm>
            <a:off x="6087033" y="1160172"/>
            <a:ext cx="24987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/>
              <a:t>Home page del Espacio Colaborativo</a:t>
            </a:r>
            <a:endParaRPr lang="es-ES" sz="2000" b="1" dirty="0"/>
          </a:p>
          <a:p>
            <a:pPr algn="ctr"/>
            <a:endParaRPr lang="es-ES" sz="2000" b="1" dirty="0"/>
          </a:p>
          <a:p>
            <a:pPr algn="ctr"/>
            <a:r>
              <a:rPr lang="es-ES" sz="1400" dirty="0"/>
              <a:t>Inicio</a:t>
            </a:r>
          </a:p>
          <a:p>
            <a:pPr algn="ctr"/>
            <a:r>
              <a:rPr lang="es-ES" sz="1400" dirty="0"/>
              <a:t>Artículos</a:t>
            </a:r>
          </a:p>
          <a:p>
            <a:pPr algn="ctr"/>
            <a:r>
              <a:rPr lang="es-ES" sz="1400" dirty="0"/>
              <a:t>Foros</a:t>
            </a:r>
          </a:p>
          <a:p>
            <a:pPr algn="ctr"/>
            <a:r>
              <a:rPr lang="es-ES" sz="1400" dirty="0"/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345651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 de investigación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19</a:t>
            </a:fld>
            <a:endParaRPr lang="es-ES_tradn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208664-ACCB-4805-BA86-19EC97683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34" y="1424718"/>
            <a:ext cx="7300401" cy="45929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4720FE7-417B-45E1-AC71-7D03C1E3C203}"/>
              </a:ext>
            </a:extLst>
          </p:cNvPr>
          <p:cNvSpPr txBox="1"/>
          <p:nvPr/>
        </p:nvSpPr>
        <p:spPr>
          <a:xfrm>
            <a:off x="3318253" y="1024608"/>
            <a:ext cx="2498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/>
              <a:t>Área personal</a:t>
            </a:r>
          </a:p>
        </p:txBody>
      </p:sp>
    </p:spTree>
    <p:extLst>
      <p:ext uri="{BB962C8B-B14F-4D97-AF65-F5344CB8AC3E}">
        <p14:creationId xmlns:p14="http://schemas.microsoft.com/office/powerpoint/2010/main" val="279884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Quiénes somos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2</a:t>
            </a:fld>
            <a:endParaRPr lang="es-ES_tradnl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E79CB79-7B66-47B7-B33E-A60B35AEF6C6}"/>
              </a:ext>
            </a:extLst>
          </p:cNvPr>
          <p:cNvSpPr/>
          <p:nvPr/>
        </p:nvSpPr>
        <p:spPr>
          <a:xfrm>
            <a:off x="611560" y="1038809"/>
            <a:ext cx="7848872" cy="6463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HIPATIA es una iniciativa del Observatorio de las Ocupaciones del SEPE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6C8C240-735E-4D12-A3F3-FC97B600BF5D}"/>
              </a:ext>
            </a:extLst>
          </p:cNvPr>
          <p:cNvSpPr/>
          <p:nvPr/>
        </p:nvSpPr>
        <p:spPr>
          <a:xfrm>
            <a:off x="611560" y="1858756"/>
            <a:ext cx="7848872" cy="6463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Su objetivo es crear un espacio de intercambio de información entre personas y entidades que intervienen en el ámbito del mercado de trabajo y la formación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6F63097-D859-4D17-98E7-AD312D3130CF}"/>
              </a:ext>
            </a:extLst>
          </p:cNvPr>
          <p:cNvSpPr/>
          <p:nvPr/>
        </p:nvSpPr>
        <p:spPr>
          <a:xfrm>
            <a:off x="611560" y="2690942"/>
            <a:ext cx="7848872" cy="6463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Pretende ofrecer dos niveles de conocimiento: divulgación y análisis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BC98B99-D046-4C52-B06A-B76CACDF5599}"/>
              </a:ext>
            </a:extLst>
          </p:cNvPr>
          <p:cNvSpPr/>
          <p:nvPr/>
        </p:nvSpPr>
        <p:spPr>
          <a:xfrm>
            <a:off x="618948" y="3520728"/>
            <a:ext cx="7848872" cy="6463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Para ello cuenta con diversas herramientas y utilidades, muchas de ellas de elaboración propia y original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C934FEB-45FA-4289-9638-09B076A10D5F}"/>
              </a:ext>
            </a:extLst>
          </p:cNvPr>
          <p:cNvSpPr/>
          <p:nvPr/>
        </p:nvSpPr>
        <p:spPr>
          <a:xfrm>
            <a:off x="611560" y="4340675"/>
            <a:ext cx="7848872" cy="8599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La plataforma ofrece: tres secciones de noticias, agenda de eventos, mediateca y podcast, una revista digital semestral, indicadores con gráficos interactivos y un barómetro laboral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5B2AB47-1664-4EDB-AF8A-077F307E251A}"/>
              </a:ext>
            </a:extLst>
          </p:cNvPr>
          <p:cNvSpPr/>
          <p:nvPr/>
        </p:nvSpPr>
        <p:spPr>
          <a:xfrm>
            <a:off x="611560" y="5407673"/>
            <a:ext cx="7848872" cy="6463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HIPATIA también busca crear una comunidad de investigación donde instituciones y analistas puedan colaborar y compartir datos y opiniones</a:t>
            </a:r>
          </a:p>
        </p:txBody>
      </p:sp>
    </p:spTree>
    <p:extLst>
      <p:ext uri="{BB962C8B-B14F-4D97-AF65-F5344CB8AC3E}">
        <p14:creationId xmlns:p14="http://schemas.microsoft.com/office/powerpoint/2010/main" val="16808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acceder a HIPATIA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20</a:t>
            </a:fld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BB483A-1AB4-43B6-9010-591609946DB3}"/>
              </a:ext>
            </a:extLst>
          </p:cNvPr>
          <p:cNvSpPr txBox="1"/>
          <p:nvPr/>
        </p:nvSpPr>
        <p:spPr>
          <a:xfrm>
            <a:off x="679205" y="457731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Por el momento, Hipatia se ha configurado como un subportal dentro del espacio del Observatorio en la web del SEPE.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Es posible que haya cambios en esta disposición tras el próximo proceso de conversión del SEPE en Agencia Estatal de Empleo.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EE24EC-44CE-4686-B8DF-40674DF0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966"/>
            <a:ext cx="9144000" cy="3119260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F4CAFEEA-EBE5-4547-A3B2-1719FC30F7F6}"/>
              </a:ext>
            </a:extLst>
          </p:cNvPr>
          <p:cNvSpPr/>
          <p:nvPr/>
        </p:nvSpPr>
        <p:spPr>
          <a:xfrm rot="16200000">
            <a:off x="2771800" y="3860219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671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21</a:t>
            </a:fld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BB483A-1AB4-43B6-9010-591609946DB3}"/>
              </a:ext>
            </a:extLst>
          </p:cNvPr>
          <p:cNvSpPr txBox="1"/>
          <p:nvPr/>
        </p:nvSpPr>
        <p:spPr>
          <a:xfrm>
            <a:off x="662053" y="172684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HIPATIA QUIERE SER UN PROYECTO ABIERTO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1F8735-19C9-4343-B688-CC6A11D1EB04}"/>
              </a:ext>
            </a:extLst>
          </p:cNvPr>
          <p:cNvSpPr txBox="1"/>
          <p:nvPr/>
        </p:nvSpPr>
        <p:spPr>
          <a:xfrm>
            <a:off x="662053" y="223089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UNA COMUNIDAD CON EL EJE EN EL MERCADO LABORAL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71B7D6-0023-4F1E-BD7A-3B60027C4A4A}"/>
              </a:ext>
            </a:extLst>
          </p:cNvPr>
          <p:cNvSpPr txBox="1"/>
          <p:nvPr/>
        </p:nvSpPr>
        <p:spPr>
          <a:xfrm>
            <a:off x="680301" y="273495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EL RESULTADO DEL DIÁLOGO ENTRE SUS ACTORES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6AEDE2-BFA6-45A1-BC34-13FC392B3286}"/>
              </a:ext>
            </a:extLst>
          </p:cNvPr>
          <p:cNvSpPr txBox="1"/>
          <p:nvPr/>
        </p:nvSpPr>
        <p:spPr>
          <a:xfrm>
            <a:off x="680301" y="587727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Gracias por su atención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5083B3B-B64D-402A-ACBE-1E7597641144}"/>
              </a:ext>
            </a:extLst>
          </p:cNvPr>
          <p:cNvGrpSpPr/>
          <p:nvPr/>
        </p:nvGrpSpPr>
        <p:grpSpPr>
          <a:xfrm>
            <a:off x="680301" y="3337006"/>
            <a:ext cx="7776864" cy="2279033"/>
            <a:chOff x="680301" y="3337006"/>
            <a:chExt cx="7776864" cy="227903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3D263FF-B4E3-4EF8-9366-BA5F3D5A99C6}"/>
                </a:ext>
              </a:extLst>
            </p:cNvPr>
            <p:cNvSpPr txBox="1"/>
            <p:nvPr/>
          </p:nvSpPr>
          <p:spPr>
            <a:xfrm>
              <a:off x="680301" y="3337006"/>
              <a:ext cx="77768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002E54"/>
                  </a:solidFill>
                </a:rPr>
                <a:t>Entre todos construimos </a:t>
              </a:r>
              <a:r>
                <a:rPr lang="es-ES" sz="3200" b="1" dirty="0">
                  <a:solidFill>
                    <a:srgbClr val="00B0F0"/>
                  </a:solidFill>
                </a:rPr>
                <a:t>HIPATIA</a:t>
              </a: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9793D53-B1D0-467E-A5EB-DB3F418AD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0740" y="3861048"/>
              <a:ext cx="2803428" cy="17549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41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A6F8A56-C2EA-419E-974F-F1BF25B2A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75250D9-04EE-4C60-9492-A5E6155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8113"/>
            <a:ext cx="7886700" cy="520286"/>
          </a:xfrm>
        </p:spPr>
        <p:txBody>
          <a:bodyPr/>
          <a:lstStyle/>
          <a:p>
            <a:r>
              <a:rPr lang="es-ES" sz="3600" i="1" dirty="0">
                <a:latin typeface="Arial" panose="020B0604020202020204" pitchFamily="34" charset="0"/>
                <a:cs typeface="Arial" panose="020B0604020202020204" pitchFamily="34" charset="0"/>
              </a:rPr>
              <a:t>¿A quién nos dirigimos?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B82B12-721D-47AD-9382-2AD531EA416B}"/>
              </a:ext>
            </a:extLst>
          </p:cNvPr>
          <p:cNvGrpSpPr/>
          <p:nvPr/>
        </p:nvGrpSpPr>
        <p:grpSpPr>
          <a:xfrm>
            <a:off x="532144" y="980728"/>
            <a:ext cx="8169385" cy="967360"/>
            <a:chOff x="532144" y="980728"/>
            <a:chExt cx="8169385" cy="96736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E900FEA9-80E9-415B-AB1C-9D08E7687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144" y="980728"/>
              <a:ext cx="1080120" cy="967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D44DAD2E-FB01-4A90-B203-79A962FD13B2}"/>
                </a:ext>
              </a:extLst>
            </p:cNvPr>
            <p:cNvSpPr txBox="1"/>
            <p:nvPr/>
          </p:nvSpPr>
          <p:spPr>
            <a:xfrm>
              <a:off x="1932777" y="1064930"/>
              <a:ext cx="6768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dirty="0">
                  <a:cs typeface="Arial" panose="020B0604020202020204" pitchFamily="34" charset="0"/>
                </a:rPr>
                <a:t>Personas que buscan trabajo (demandantes de empleo, personas con empleo precario)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BCE63C3-DF8F-41BD-8844-87A5CF5A4CDC}"/>
              </a:ext>
            </a:extLst>
          </p:cNvPr>
          <p:cNvGrpSpPr/>
          <p:nvPr/>
        </p:nvGrpSpPr>
        <p:grpSpPr>
          <a:xfrm>
            <a:off x="532144" y="2178991"/>
            <a:ext cx="8197815" cy="2308324"/>
            <a:chOff x="503714" y="2216271"/>
            <a:chExt cx="8197815" cy="230832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9FECDA99-6D35-4B89-A1A7-7062F8A5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993" y="3370433"/>
              <a:ext cx="1098271" cy="10539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03ECD8D-8556-413C-9046-F43D49EDC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714" y="2349663"/>
              <a:ext cx="1108550" cy="10126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7D6E8EE-76CE-4782-B1D0-F60C525D59A8}"/>
                </a:ext>
              </a:extLst>
            </p:cNvPr>
            <p:cNvSpPr txBox="1"/>
            <p:nvPr/>
          </p:nvSpPr>
          <p:spPr>
            <a:xfrm>
              <a:off x="1932777" y="2216271"/>
              <a:ext cx="67687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dirty="0">
                  <a:cs typeface="Arial" panose="020B0604020202020204" pitchFamily="34" charset="0"/>
                </a:rPr>
                <a:t>Profesionales que ayudan a las personas que buscan trabajo:</a:t>
              </a:r>
            </a:p>
            <a:p>
              <a:pPr marL="800100" lvl="1" indent="-342900" algn="just">
                <a:buFont typeface="Arial" panose="020B0604020202020204" pitchFamily="34" charset="0"/>
                <a:buChar char="–"/>
              </a:pPr>
              <a:r>
                <a:rPr lang="es-ES" dirty="0">
                  <a:cs typeface="Arial" panose="020B0604020202020204" pitchFamily="34" charset="0"/>
                </a:rPr>
                <a:t>Orientadores profesionales</a:t>
              </a:r>
            </a:p>
            <a:p>
              <a:pPr marL="800100" lvl="1" indent="-342900" algn="just">
                <a:buFont typeface="Arial" panose="020B0604020202020204" pitchFamily="34" charset="0"/>
                <a:buChar char="–"/>
              </a:pPr>
              <a:r>
                <a:rPr lang="es-ES" dirty="0">
                  <a:cs typeface="Arial" panose="020B0604020202020204" pitchFamily="34" charset="0"/>
                </a:rPr>
                <a:t>Agentes de desarrollo local</a:t>
              </a:r>
            </a:p>
            <a:p>
              <a:pPr marL="800100" lvl="1" indent="-342900" algn="just">
                <a:buFont typeface="Arial" panose="020B0604020202020204" pitchFamily="34" charset="0"/>
                <a:buChar char="–"/>
              </a:pPr>
              <a:r>
                <a:rPr lang="es-ES" dirty="0">
                  <a:cs typeface="Arial" panose="020B0604020202020204" pitchFamily="34" charset="0"/>
                </a:rPr>
                <a:t>Orientadores educativos</a:t>
              </a:r>
            </a:p>
            <a:p>
              <a:pPr marL="800100" lvl="1" indent="-342900" algn="just">
                <a:buFont typeface="Arial" panose="020B0604020202020204" pitchFamily="34" charset="0"/>
                <a:buChar char="–"/>
              </a:pPr>
              <a:r>
                <a:rPr lang="es-ES" dirty="0">
                  <a:cs typeface="Arial" panose="020B0604020202020204" pitchFamily="34" charset="0"/>
                </a:rPr>
                <a:t>Formadores de FP</a:t>
              </a:r>
            </a:p>
            <a:p>
              <a:pPr marL="800100" lvl="1" indent="-342900" algn="just">
                <a:buFont typeface="Arial" panose="020B0604020202020204" pitchFamily="34" charset="0"/>
                <a:buChar char="–"/>
              </a:pPr>
              <a:r>
                <a:rPr lang="es-ES" dirty="0">
                  <a:cs typeface="Arial" panose="020B0604020202020204" pitchFamily="34" charset="0"/>
                </a:rPr>
                <a:t>Profesores de bachillerato y universitarios</a:t>
              </a:r>
            </a:p>
            <a:p>
              <a:pPr marL="800100" lvl="1" indent="-342900" algn="just">
                <a:buFont typeface="Arial" panose="020B0604020202020204" pitchFamily="34" charset="0"/>
                <a:buChar char="–"/>
              </a:pPr>
              <a:r>
                <a:rPr lang="es-ES" dirty="0">
                  <a:cs typeface="Arial" panose="020B0604020202020204" pitchFamily="34" charset="0"/>
                </a:rPr>
                <a:t>Profesionales de entidades públicas y privadas que trabajan con colectivos vulnerables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69CAE90-1A05-4D09-9FED-C4AD3BA34EE6}"/>
              </a:ext>
            </a:extLst>
          </p:cNvPr>
          <p:cNvGrpSpPr/>
          <p:nvPr/>
        </p:nvGrpSpPr>
        <p:grpSpPr>
          <a:xfrm>
            <a:off x="532144" y="4653136"/>
            <a:ext cx="8288328" cy="1477328"/>
            <a:chOff x="532144" y="4653136"/>
            <a:chExt cx="8288328" cy="1477328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D4D03B3-B0D7-4FCA-BA51-5B21DBCB0E26}"/>
                </a:ext>
              </a:extLst>
            </p:cNvPr>
            <p:cNvSpPr txBox="1"/>
            <p:nvPr/>
          </p:nvSpPr>
          <p:spPr>
            <a:xfrm>
              <a:off x="4056482" y="4653136"/>
              <a:ext cx="476399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dirty="0">
                  <a:cs typeface="Arial" panose="020B0604020202020204" pitchFamily="34" charset="0"/>
                </a:rPr>
                <a:t>Profesionales que analizan el mercado de trabajo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dirty="0">
                  <a:cs typeface="Arial" panose="020B0604020202020204" pitchFamily="34" charset="0"/>
                </a:rPr>
                <a:t>Empleadores que necesitan cubrir vacantes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dirty="0">
                  <a:cs typeface="Arial" panose="020B0604020202020204" pitchFamily="34" charset="0"/>
                </a:rPr>
                <a:t>Responsables y gestores de políticas de empleo y formación</a:t>
              </a: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B87FAB51-0F4D-436C-A616-04ED6A70F27F}"/>
                </a:ext>
              </a:extLst>
            </p:cNvPr>
            <p:cNvGrpSpPr/>
            <p:nvPr/>
          </p:nvGrpSpPr>
          <p:grpSpPr>
            <a:xfrm>
              <a:off x="532144" y="4738729"/>
              <a:ext cx="3276198" cy="1353458"/>
              <a:chOff x="503714" y="4797152"/>
              <a:chExt cx="3505875" cy="1362401"/>
            </a:xfrm>
          </p:grpSpPr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44B50BD5-91B3-4555-881F-4D4D08781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714" y="4797152"/>
                <a:ext cx="1136979" cy="136138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F9DE5C09-1833-437A-8FCD-7BDE37D57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1580" y="4798170"/>
                <a:ext cx="958009" cy="136138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7E9D2BAA-4264-4570-9110-1734CB7A86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0693" y="4797152"/>
                <a:ext cx="1410887" cy="136138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232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4</a:t>
            </a:fld>
            <a:endParaRPr lang="es-ES_tradnl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7F894C5-A1FD-42D2-B83C-A7938B22D0A4}"/>
              </a:ext>
            </a:extLst>
          </p:cNvPr>
          <p:cNvGrpSpPr/>
          <p:nvPr/>
        </p:nvGrpSpPr>
        <p:grpSpPr>
          <a:xfrm>
            <a:off x="646881" y="1052736"/>
            <a:ext cx="6909338" cy="896062"/>
            <a:chOff x="646881" y="1052736"/>
            <a:chExt cx="6909338" cy="896062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3BB483A-1AB4-43B6-9010-591609946DB3}"/>
                </a:ext>
              </a:extLst>
            </p:cNvPr>
            <p:cNvSpPr txBox="1"/>
            <p:nvPr/>
          </p:nvSpPr>
          <p:spPr>
            <a:xfrm>
              <a:off x="2553379" y="1146824"/>
              <a:ext cx="5002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2000" dirty="0"/>
                <a:t>La red del Observatorio de las Ocupaciones del SEPE</a:t>
              </a: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4C080803-D21E-44E0-BF9E-2E85E4EC5EFF}"/>
                </a:ext>
              </a:extLst>
            </p:cNvPr>
            <p:cNvGrpSpPr/>
            <p:nvPr/>
          </p:nvGrpSpPr>
          <p:grpSpPr>
            <a:xfrm>
              <a:off x="646881" y="1052736"/>
              <a:ext cx="1476847" cy="896062"/>
              <a:chOff x="683568" y="1484784"/>
              <a:chExt cx="2394270" cy="1494687"/>
            </a:xfrm>
          </p:grpSpPr>
          <p:pic>
            <p:nvPicPr>
              <p:cNvPr id="6" name="2 Marcador de contenido" descr="http://www.sepe.es/contenidos/que_es_el_sepe/publicaciones/pdf/pdf_mercado_trabajo/observatorio - Internet Explorer">
                <a:extLst>
                  <a:ext uri="{FF2B5EF4-FFF2-40B4-BE49-F238E27FC236}">
                    <a16:creationId xmlns:a16="http://schemas.microsoft.com/office/drawing/2014/main" id="{4421FA6E-F41E-4A8E-A5F9-C1EF7C1B1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22" t="78143" r="5264" b="2041"/>
              <a:stretch/>
            </p:blipFill>
            <p:spPr>
              <a:xfrm>
                <a:off x="683568" y="1484784"/>
                <a:ext cx="2394270" cy="1494687"/>
              </a:xfrm>
              <a:prstGeom prst="rect">
                <a:avLst/>
              </a:prstGeom>
            </p:spPr>
          </p:pic>
          <p:pic>
            <p:nvPicPr>
              <p:cNvPr id="2" name="Imagen 1">
                <a:extLst>
                  <a:ext uri="{FF2B5EF4-FFF2-40B4-BE49-F238E27FC236}">
                    <a16:creationId xmlns:a16="http://schemas.microsoft.com/office/drawing/2014/main" id="{A549CB50-A5BA-4FEC-B0F0-32C97A5FD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9752" y="2420888"/>
                <a:ext cx="657358" cy="475489"/>
              </a:xfrm>
              <a:prstGeom prst="rect">
                <a:avLst/>
              </a:prstGeom>
            </p:spPr>
          </p:pic>
        </p:grp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3B0F5F5-6AE2-4084-B17B-A5255908789A}"/>
              </a:ext>
            </a:extLst>
          </p:cNvPr>
          <p:cNvGrpSpPr/>
          <p:nvPr/>
        </p:nvGrpSpPr>
        <p:grpSpPr>
          <a:xfrm>
            <a:off x="611560" y="2060848"/>
            <a:ext cx="6513819" cy="896062"/>
            <a:chOff x="611560" y="2060848"/>
            <a:chExt cx="6513819" cy="896062"/>
          </a:xfrm>
        </p:grpSpPr>
        <p:pic>
          <p:nvPicPr>
            <p:cNvPr id="5122" name="Picture 2" descr="El Servicio Público de Empleo Estatal (SISPE) creará un 'colectivo  especial' para ayudar a los militares que abandonen las FAS a encontrar más  fácilmente trabajo - A.T.M.E. Asociación de Tropa y Marinería">
              <a:extLst>
                <a:ext uri="{FF2B5EF4-FFF2-40B4-BE49-F238E27FC236}">
                  <a16:creationId xmlns:a16="http://schemas.microsoft.com/office/drawing/2014/main" id="{226BDEE6-A8AF-4AD9-A875-DA0C761BF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060848"/>
              <a:ext cx="1751203" cy="896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2FA22EF9-62C6-4371-9F3D-633337F2775B}"/>
                </a:ext>
              </a:extLst>
            </p:cNvPr>
            <p:cNvSpPr/>
            <p:nvPr/>
          </p:nvSpPr>
          <p:spPr>
            <a:xfrm>
              <a:off x="2553379" y="2132330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2000" dirty="0"/>
                <a:t>La </a:t>
              </a:r>
              <a:r>
                <a:rPr lang="es-ES" sz="2000" i="1" dirty="0"/>
                <a:t>Data Warehouse </a:t>
              </a:r>
              <a:r>
                <a:rPr lang="es-ES" sz="2000" dirty="0"/>
                <a:t>de los Servicios Públicos de Empleo / SISPE</a:t>
              </a:r>
            </a:p>
          </p:txBody>
        </p:sp>
      </p:grpSp>
      <p:sp>
        <p:nvSpPr>
          <p:cNvPr id="15" name="Título 2">
            <a:extLst>
              <a:ext uri="{FF2B5EF4-FFF2-40B4-BE49-F238E27FC236}">
                <a16:creationId xmlns:a16="http://schemas.microsoft.com/office/drawing/2014/main" id="{D74B26F9-DBB4-4A41-8293-925C8250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8112"/>
            <a:ext cx="7886700" cy="707885"/>
          </a:xfrm>
        </p:spPr>
        <p:txBody>
          <a:bodyPr/>
          <a:lstStyle/>
          <a:p>
            <a:r>
              <a:rPr lang="es-ES" sz="3600" i="1" dirty="0">
                <a:latin typeface="Arial" panose="020B0604020202020204" pitchFamily="34" charset="0"/>
                <a:cs typeface="Arial" panose="020B0604020202020204" pitchFamily="34" charset="0"/>
              </a:rPr>
              <a:t>¿Cuáles son nuestras fuentes?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D7FC994-CB54-40F7-9972-AF1067D00776}"/>
              </a:ext>
            </a:extLst>
          </p:cNvPr>
          <p:cNvGrpSpPr/>
          <p:nvPr/>
        </p:nvGrpSpPr>
        <p:grpSpPr>
          <a:xfrm>
            <a:off x="611560" y="3068960"/>
            <a:ext cx="8299549" cy="3223949"/>
            <a:chOff x="611560" y="3068960"/>
            <a:chExt cx="8299549" cy="322394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C9D624C-1A13-4F83-A823-38F74DD3E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60" y="3068960"/>
              <a:ext cx="1676557" cy="866568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51A9D24-AEF3-4642-9049-BAE87A833FD9}"/>
                </a:ext>
              </a:extLst>
            </p:cNvPr>
            <p:cNvSpPr/>
            <p:nvPr/>
          </p:nvSpPr>
          <p:spPr>
            <a:xfrm>
              <a:off x="2553379" y="3204250"/>
              <a:ext cx="588393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s-ES" sz="2000" dirty="0"/>
                <a:t>Un panel de instituciones y personas expertas colaboradoras de ámbito público y privado</a:t>
              </a: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165C1EE-2BCF-48FB-A021-CEDC4D179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53379" y="4146550"/>
              <a:ext cx="6357730" cy="2146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12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de inicio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5</a:t>
            </a:fld>
            <a:endParaRPr lang="es-ES_tradnl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BB765319-350E-4F44-B393-0C3E1914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37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0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Noticias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6</a:t>
            </a:fld>
            <a:endParaRPr lang="es-ES_tradn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C38A0D-6B6E-4EBA-8A1D-4143412A5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2"/>
          <a:stretch/>
        </p:blipFill>
        <p:spPr>
          <a:xfrm>
            <a:off x="71429" y="1459359"/>
            <a:ext cx="9059047" cy="41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2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7</a:t>
            </a:fld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E6C4EF-13F3-4DCD-B19C-96A1B7B18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68"/>
          <a:stretch/>
        </p:blipFill>
        <p:spPr>
          <a:xfrm>
            <a:off x="641433" y="980728"/>
            <a:ext cx="786113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4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Cuadernos del Mercado de Trabajo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8</a:t>
            </a:fld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C3EB3C-D62D-44C1-83FA-DBF1125C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97" y="908720"/>
            <a:ext cx="6606879" cy="37407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12D3394-7687-445E-B6C6-EA3EE9B4C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649470"/>
            <a:ext cx="5760640" cy="16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7158" y="105438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paro registrado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32176-65D9-4359-8594-D1C589AFA430}" type="slidenum">
              <a:rPr lang="es-ES_tradnl" smtClean="0"/>
              <a:pPr/>
              <a:t>9</a:t>
            </a:fld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2BFE64-9D74-40C1-802C-1BDC8AC30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5" r="57112" b="43162"/>
          <a:stretch/>
        </p:blipFill>
        <p:spPr>
          <a:xfrm>
            <a:off x="32546" y="1124744"/>
            <a:ext cx="9105538" cy="48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9698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n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I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B8F425E0D91441AC70FC0CD9C54F44" ma:contentTypeVersion="14" ma:contentTypeDescription="Crear nuevo documento." ma:contentTypeScope="" ma:versionID="6da53fd7da9a86cc10bbdc82d0840b12">
  <xsd:schema xmlns:xsd="http://www.w3.org/2001/XMLSchema" xmlns:xs="http://www.w3.org/2001/XMLSchema" xmlns:p="http://schemas.microsoft.com/office/2006/metadata/properties" xmlns:ns2="dd47b791-79e6-4dae-95e4-8017e715573b" xmlns:ns3="7d593968-df94-445d-bcd2-2d4ac284ae49" targetNamespace="http://schemas.microsoft.com/office/2006/metadata/properties" ma:root="true" ma:fieldsID="9dacbde3ed59dd49b51df2f15b552fd2" ns2:_="" ns3:_="">
    <xsd:import namespace="dd47b791-79e6-4dae-95e4-8017e715573b"/>
    <xsd:import namespace="7d593968-df94-445d-bcd2-2d4ac284ae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7b791-79e6-4dae-95e4-8017e7155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c3222993-9129-4548-a11f-b14ec45a61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93968-df94-445d-bcd2-2d4ac284ae4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0f26317-94b3-4455-89a5-f7cb6da4c404}" ma:internalName="TaxCatchAll" ma:showField="CatchAllData" ma:web="7d593968-df94-445d-bcd2-2d4ac284ae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7b791-79e6-4dae-95e4-8017e715573b">
      <Terms xmlns="http://schemas.microsoft.com/office/infopath/2007/PartnerControls"/>
    </lcf76f155ced4ddcb4097134ff3c332f>
    <TaxCatchAll xmlns="7d593968-df94-445d-bcd2-2d4ac284ae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104559-093E-4756-84EB-055AE8429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47b791-79e6-4dae-95e4-8017e715573b"/>
    <ds:schemaRef ds:uri="7d593968-df94-445d-bcd2-2d4ac284a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17C4A2-5C87-419F-9605-A6332B2FA3D9}">
  <ds:schemaRefs>
    <ds:schemaRef ds:uri="dd47b791-79e6-4dae-95e4-8017e715573b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7d593968-df94-445d-bcd2-2d4ac284ae4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FB8BB2-1CA6-4745-AD64-E8218C6856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Presentacion_4_3</Template>
  <TotalTime>2490</TotalTime>
  <Words>749</Words>
  <Application>Microsoft Office PowerPoint</Application>
  <PresentationFormat>Presentación en pantalla (4:3)</PresentationFormat>
  <Paragraphs>98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Gill Sans MT</vt:lpstr>
      <vt:lpstr>Wingdings</vt:lpstr>
      <vt:lpstr>Presentacion_4_3</vt:lpstr>
      <vt:lpstr>INTERIOR</vt:lpstr>
      <vt:lpstr>Presentación de PowerPoint</vt:lpstr>
      <vt:lpstr>Presentación de PowerPoint</vt:lpstr>
      <vt:lpstr>¿A quién nos dirigimos?</vt:lpstr>
      <vt:lpstr>¿Cuáles son nuestras fuentes?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SPEE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INEM</dc:creator>
  <cp:lastModifiedBy>u46-37</cp:lastModifiedBy>
  <cp:revision>194</cp:revision>
  <dcterms:created xsi:type="dcterms:W3CDTF">2014-06-25T11:41:06Z</dcterms:created>
  <dcterms:modified xsi:type="dcterms:W3CDTF">2024-09-05T06:24:02Z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0x010100FFB8F425E0D91441AC70FC0CD9C54F44</vt:lpwstr>
  </property>
</Properties>
</file>