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815" r:id="rId1"/>
  </p:sldMasterIdLst>
  <p:notesMasterIdLst>
    <p:notesMasterId r:id="rId64"/>
  </p:notesMasterIdLst>
  <p:handoutMasterIdLst>
    <p:handoutMasterId r:id="rId65"/>
  </p:handoutMasterIdLst>
  <p:sldIdLst>
    <p:sldId id="256" r:id="rId2"/>
    <p:sldId id="660" r:id="rId3"/>
    <p:sldId id="661" r:id="rId4"/>
    <p:sldId id="634" r:id="rId5"/>
    <p:sldId id="635" r:id="rId6"/>
    <p:sldId id="662" r:id="rId7"/>
    <p:sldId id="632" r:id="rId8"/>
    <p:sldId id="490" r:id="rId9"/>
    <p:sldId id="603" r:id="rId10"/>
    <p:sldId id="604" r:id="rId11"/>
    <p:sldId id="605" r:id="rId12"/>
    <p:sldId id="544" r:id="rId13"/>
    <p:sldId id="606" r:id="rId14"/>
    <p:sldId id="607" r:id="rId15"/>
    <p:sldId id="608" r:id="rId16"/>
    <p:sldId id="609" r:id="rId17"/>
    <p:sldId id="610" r:id="rId18"/>
    <p:sldId id="611" r:id="rId19"/>
    <p:sldId id="612" r:id="rId20"/>
    <p:sldId id="613" r:id="rId21"/>
    <p:sldId id="614" r:id="rId22"/>
    <p:sldId id="615" r:id="rId23"/>
    <p:sldId id="616" r:id="rId24"/>
    <p:sldId id="617" r:id="rId25"/>
    <p:sldId id="631" r:id="rId26"/>
    <p:sldId id="663" r:id="rId27"/>
    <p:sldId id="618" r:id="rId28"/>
    <p:sldId id="619" r:id="rId29"/>
    <p:sldId id="633" r:id="rId30"/>
    <p:sldId id="621" r:id="rId31"/>
    <p:sldId id="622" r:id="rId32"/>
    <p:sldId id="623" r:id="rId33"/>
    <p:sldId id="624" r:id="rId34"/>
    <p:sldId id="625" r:id="rId35"/>
    <p:sldId id="626" r:id="rId36"/>
    <p:sldId id="627" r:id="rId37"/>
    <p:sldId id="628" r:id="rId38"/>
    <p:sldId id="629" r:id="rId39"/>
    <p:sldId id="636" r:id="rId40"/>
    <p:sldId id="637" r:id="rId41"/>
    <p:sldId id="638" r:id="rId42"/>
    <p:sldId id="639" r:id="rId43"/>
    <p:sldId id="640" r:id="rId44"/>
    <p:sldId id="641" r:id="rId45"/>
    <p:sldId id="642" r:id="rId46"/>
    <p:sldId id="643" r:id="rId47"/>
    <p:sldId id="644" r:id="rId48"/>
    <p:sldId id="645" r:id="rId49"/>
    <p:sldId id="646" r:id="rId50"/>
    <p:sldId id="647" r:id="rId51"/>
    <p:sldId id="648" r:id="rId52"/>
    <p:sldId id="649" r:id="rId53"/>
    <p:sldId id="658" r:id="rId54"/>
    <p:sldId id="650" r:id="rId55"/>
    <p:sldId id="659" r:id="rId56"/>
    <p:sldId id="651" r:id="rId57"/>
    <p:sldId id="653" r:id="rId58"/>
    <p:sldId id="652" r:id="rId59"/>
    <p:sldId id="655" r:id="rId60"/>
    <p:sldId id="657" r:id="rId61"/>
    <p:sldId id="656" r:id="rId62"/>
    <p:sldId id="654" r:id="rId63"/>
  </p:sldIdLst>
  <p:sldSz cx="9144000" cy="6858000" type="screen4x3"/>
  <p:notesSz cx="6797675" cy="9926638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00FF00"/>
    <a:srgbClr val="6600FF"/>
    <a:srgbClr val="0066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00" autoAdjust="0"/>
    <p:restoredTop sz="97865" autoAdjust="0"/>
  </p:normalViewPr>
  <p:slideViewPr>
    <p:cSldViewPr>
      <p:cViewPr varScale="1">
        <p:scale>
          <a:sx n="112" d="100"/>
          <a:sy n="112" d="100"/>
        </p:scale>
        <p:origin x="17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F084FC-D942-475D-988E-52F94783455A}" type="datetimeFigureOut">
              <a:rPr lang="es-ES" smtClean="0"/>
              <a:t>02/04/2020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318380-517E-490F-8911-F048580DBC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41665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2745DD-789A-4771-A171-799B4F87D6D7}" type="datetimeFigureOut">
              <a:rPr lang="es-ES" smtClean="0"/>
              <a:pPr/>
              <a:t>02/04/2020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B4416-FAD6-4A0A-BACE-4D4CF111CEF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3361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6B4416-FAD6-4A0A-BACE-4D4CF111CEFD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0362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en</a:t>
            </a:r>
          </a:p>
          <a:p>
            <a:r>
              <a:rPr lang="es-ES" dirty="0" smtClean="0"/>
              <a:t>relación con la media efectuada en el semestre natural anterior a la declaración</a:t>
            </a:r>
          </a:p>
          <a:p>
            <a:r>
              <a:rPr lang="es-ES" dirty="0" smtClean="0"/>
              <a:t>del estado de alarma, que deberá acreditarse en los términos establecidos en el</a:t>
            </a:r>
          </a:p>
          <a:p>
            <a:r>
              <a:rPr lang="es-ES" dirty="0" smtClean="0"/>
              <a:t>apartado tres.</a:t>
            </a:r>
          </a:p>
          <a:p>
            <a:r>
              <a:rPr lang="es-ES" dirty="0" smtClean="0"/>
              <a:t>Cuando el trabajador autónomo no lleve de alta los seis meses naturales exigidos</a:t>
            </a:r>
          </a:p>
          <a:p>
            <a:r>
              <a:rPr lang="es-ES" dirty="0" smtClean="0"/>
              <a:t>para acreditar la reducción de los ingresos, la valoración se llevará a cabo</a:t>
            </a:r>
          </a:p>
          <a:p>
            <a:r>
              <a:rPr lang="es-ES" dirty="0" smtClean="0"/>
              <a:t>teniendo en cuenta el periodo de actividad. </a:t>
            </a:r>
            <a:endParaRPr lang="en-GB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6B4416-FAD6-4A0A-BACE-4D4CF111CEFD}" type="slidenum">
              <a:rPr lang="es-ES" smtClean="0"/>
              <a:pPr/>
              <a:t>41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6893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08622E-932B-4A23-B5C4-3E6EBB17593D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0154A-D6E8-4921-B592-45881ECF255A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4995E6-A953-4E4B-97F9-38FD95652F56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1EE6F-70D8-4D68-9F2E-372C0A84E7A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799D77-0E52-4436-9121-80863B417F7C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87D53-8163-401F-B33E-247889A5454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5A3082-74CC-48EC-9EF6-C592FE298CC7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EF1C-FE04-4B44-BA16-0831CEA07828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A36614-EF30-4D44-B19D-62D0493DCB6F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414AA-C8C4-4D45-9DD7-3A7D97426A6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D493B9-66D7-4183-B508-9C71BD3D44A7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2415A-5E11-49AB-B02E-07CA701EFD29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EFA288-C40D-470B-9CD3-1CC86C26FE5D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D1559-5597-4225-9BFC-2182CA117C4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14774E-B1C7-4F39-9C23-26A6132A8D1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787B-A536-4C3E-8248-75846E2925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29A0DF-F60C-4D66-8314-B6A982EFB925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E0C0F-3CA9-4498-8959-3D4A0A3A5F85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35C6D4-4D97-46E0-A0CE-CBD0E264846D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6BB5D-F24A-454C-8F91-D86896584E3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9BC59C2-3AE5-4378-84CA-1CAF994A4A67}" type="datetime1">
              <a:rPr lang="es-ES" smtClean="0">
                <a:solidFill>
                  <a:srgbClr val="000000"/>
                </a:solidFill>
              </a:rPr>
              <a:pPr>
                <a:defRPr/>
              </a:pPr>
              <a:t>02/04/2020</a:t>
            </a:fld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1199555-368E-4D40-9626-20519774BEFA}" type="slidenum">
              <a:rPr lang="es-ES" smtClean="0">
                <a:solidFill>
                  <a:srgbClr val="000000"/>
                </a:solidFill>
              </a:rPr>
              <a:pPr/>
              <a:t>‹Nº›</a:t>
            </a:fld>
            <a:endParaRPr lang="es-ES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  <p:hf hdr="0" ft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epe.es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 sz="4800" dirty="0" smtClean="0"/>
              <a:t/>
            </a:r>
            <a:br>
              <a:rPr lang="es-ES" sz="4800" dirty="0" smtClean="0"/>
            </a:br>
            <a:r>
              <a:rPr lang="es-ES" sz="4000" dirty="0" smtClean="0"/>
              <a:t>Expedientes de regulación temporal de empleo</a:t>
            </a:r>
          </a:p>
        </p:txBody>
      </p:sp>
      <p:sp>
        <p:nvSpPr>
          <p:cNvPr id="11" name="10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COVID-19</a:t>
            </a:r>
            <a:endParaRPr lang="es-E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A02A-399C-4CEC-ABD4-7608759AB164}" type="datetime1">
              <a:rPr lang="es-ES" smtClean="0"/>
              <a:pPr/>
              <a:t>02/04/2020</a:t>
            </a:fld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0154A-D6E8-4921-B592-45881ECF255A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2" name="AutoShape 2" descr="https://correo-e.sepe.es/iNotes/Forms9.nsf/AboutBanner.gif?OpenFileResource&amp;MX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51" y="434744"/>
            <a:ext cx="2262187" cy="76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34744"/>
            <a:ext cx="2813174" cy="47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200" dirty="0"/>
              <a:t>Medidas para la gestión eficiente de las Administraciones Públicas</a:t>
            </a:r>
            <a:br>
              <a:rPr lang="es-ES" sz="3200" dirty="0"/>
            </a:br>
            <a:endParaRPr lang="es-ES" sz="3200" dirty="0"/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a-ES" dirty="0" smtClean="0">
                <a:solidFill>
                  <a:srgbClr val="FF0000"/>
                </a:solidFill>
                <a:latin typeface="lato-regular"/>
                <a:ea typeface="Times New Roman"/>
                <a:cs typeface="lato-regular"/>
              </a:rPr>
              <a:t>A </a:t>
            </a:r>
            <a:r>
              <a:rPr lang="ca-ES" dirty="0">
                <a:solidFill>
                  <a:srgbClr val="FF0000"/>
                </a:solidFill>
                <a:latin typeface="lato-regular"/>
                <a:ea typeface="Times New Roman"/>
                <a:cs typeface="lato-regular"/>
              </a:rPr>
              <a:t>todos los contratos </a:t>
            </a:r>
            <a:r>
              <a:rPr lang="ca-ES" dirty="0">
                <a:solidFill>
                  <a:srgbClr val="000000"/>
                </a:solidFill>
                <a:latin typeface="lato-regular"/>
                <a:ea typeface="Times New Roman"/>
                <a:cs typeface="lato-regular"/>
              </a:rPr>
              <a:t>que hayan de celebrarse por la Administración General del Estado o sus organismos públicos y entidades de Derecho público para atender las necesidades derivadas de la protección de las personas y otras medidas adoptadas por el Consejo de Ministros para hacer frente al </a:t>
            </a:r>
            <a:r>
              <a:rPr lang="ca-ES" dirty="0">
                <a:solidFill>
                  <a:srgbClr val="FF0000"/>
                </a:solidFill>
                <a:latin typeface="lato-regular"/>
                <a:ea typeface="Times New Roman"/>
                <a:cs typeface="lato-regular"/>
              </a:rPr>
              <a:t>COVID-19</a:t>
            </a:r>
            <a:r>
              <a:rPr lang="ca-ES" dirty="0">
                <a:solidFill>
                  <a:srgbClr val="000000"/>
                </a:solidFill>
                <a:latin typeface="lato-regular"/>
                <a:ea typeface="Times New Roman"/>
                <a:cs typeface="lato-regular"/>
              </a:rPr>
              <a:t>, </a:t>
            </a:r>
            <a:r>
              <a:rPr lang="ca-ES" dirty="0">
                <a:solidFill>
                  <a:srgbClr val="FF0000"/>
                </a:solidFill>
                <a:latin typeface="lato-regular"/>
                <a:ea typeface="Times New Roman"/>
                <a:cs typeface="lato-regular"/>
              </a:rPr>
              <a:t>les resultará de aplicación la tramitación de emergencia</a:t>
            </a:r>
            <a:endParaRPr lang="es-ES" dirty="0">
              <a:solidFill>
                <a:srgbClr val="FF0000"/>
              </a:solidFill>
              <a:effectLst/>
            </a:endParaRP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>
                <a:solidFill>
                  <a:srgbClr val="000000"/>
                </a:solidFill>
              </a:rPr>
              <a:pPr>
                <a:defRPr/>
              </a:pPr>
              <a:t>02/04/2020</a:t>
            </a:fld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>
                <a:solidFill>
                  <a:srgbClr val="000000"/>
                </a:solidFill>
              </a:rPr>
              <a:pPr/>
              <a:t>10</a:t>
            </a:fld>
            <a:endParaRPr lang="es-E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57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REAL DECRETO 8/2020 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5A3082-74CC-48EC-9EF6-C592FE298CC7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EF1C-FE04-4B44-BA16-0831CEA07828}" type="slidenum">
              <a:rPr lang="es-ES" smtClean="0"/>
              <a:pPr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183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52076" cy="1191344"/>
          </a:xfrm>
        </p:spPr>
        <p:txBody>
          <a:bodyPr>
            <a:normAutofit/>
          </a:bodyPr>
          <a:lstStyle/>
          <a:p>
            <a:r>
              <a:rPr lang="es-ES" sz="2700" dirty="0">
                <a:latin typeface="Calibri" panose="020F0502020204030204" pitchFamily="34" charset="0"/>
              </a:rPr>
              <a:t>Especialidades de los procedimientos de suspensión de contratos o reducción </a:t>
            </a:r>
            <a:r>
              <a:rPr lang="es-ES" sz="2700" dirty="0" smtClean="0">
                <a:latin typeface="Calibri" panose="020F0502020204030204" pitchFamily="34" charset="0"/>
              </a:rPr>
              <a:t>de jornada </a:t>
            </a:r>
            <a:r>
              <a:rPr lang="es-ES" sz="2700" dirty="0">
                <a:latin typeface="Calibri" panose="020F0502020204030204" pitchFamily="34" charset="0"/>
              </a:rPr>
              <a:t>derivados del COVID-19</a:t>
            </a:r>
            <a:r>
              <a:rPr lang="es-ES" dirty="0"/>
              <a:t>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4718149"/>
          </a:xfrm>
        </p:spPr>
        <p:txBody>
          <a:bodyPr>
            <a:normAutofit/>
          </a:bodyPr>
          <a:lstStyle/>
          <a:p>
            <a:endParaRPr lang="es-ES" sz="2400" dirty="0" smtClean="0">
              <a:effectLst/>
            </a:endParaRPr>
          </a:p>
          <a:p>
            <a:r>
              <a:rPr lang="es-ES" dirty="0" smtClean="0"/>
              <a:t>Las suspensiones de contrato y reducciones de jornada que tengan su causa directa en pérdidas de actividad como consecuencia del COVID-19,</a:t>
            </a:r>
          </a:p>
          <a:p>
            <a:r>
              <a:rPr lang="es-ES" dirty="0" smtClean="0"/>
              <a:t> </a:t>
            </a:r>
            <a:r>
              <a:rPr lang="es-ES" dirty="0"/>
              <a:t>tendrán la consideración </a:t>
            </a:r>
            <a:r>
              <a:rPr lang="es-ES" dirty="0" smtClean="0"/>
              <a:t>de provenientes </a:t>
            </a:r>
            <a:r>
              <a:rPr lang="es-ES" dirty="0"/>
              <a:t>de una situación de </a:t>
            </a:r>
            <a:r>
              <a:rPr lang="es-ES" dirty="0">
                <a:solidFill>
                  <a:srgbClr val="FF0000"/>
                </a:solidFill>
              </a:rPr>
              <a:t>fuerza mayor</a:t>
            </a:r>
            <a:r>
              <a:rPr lang="es-ES" dirty="0"/>
              <a:t>, con las consecuencias que se </a:t>
            </a:r>
            <a:r>
              <a:rPr lang="es-ES" dirty="0" smtClean="0"/>
              <a:t>derivan del </a:t>
            </a:r>
            <a:r>
              <a:rPr lang="es-ES" dirty="0"/>
              <a:t>artículo 47 </a:t>
            </a:r>
            <a:r>
              <a:rPr lang="es-ES" dirty="0" smtClean="0"/>
              <a:t>del </a:t>
            </a:r>
            <a:r>
              <a:rPr lang="es-ES" dirty="0"/>
              <a:t>Estatuto de los Trabajadores</a:t>
            </a:r>
            <a:r>
              <a:rPr lang="es-ES" dirty="0" smtClean="0"/>
              <a:t>,.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905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52076" cy="1191344"/>
          </a:xfrm>
        </p:spPr>
        <p:txBody>
          <a:bodyPr>
            <a:normAutofit fontScale="90000"/>
          </a:bodyPr>
          <a:lstStyle/>
          <a:p>
            <a:r>
              <a:rPr lang="es-ES" sz="2700" dirty="0" smtClean="0">
                <a:latin typeface="Calibri" panose="020F0502020204030204" pitchFamily="34" charset="0"/>
              </a:rPr>
              <a:t>ESPECIALIDADES DE LOS PROCEDIMIENTOS DE SUSPENSIÓN DE CONTRATOS O REDUCCIÓN DE JORNADA DERIVADOS DEL COVID-19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4718149"/>
          </a:xfrm>
        </p:spPr>
        <p:txBody>
          <a:bodyPr>
            <a:normAutofit/>
          </a:bodyPr>
          <a:lstStyle/>
          <a:p>
            <a:r>
              <a:rPr lang="es-ES" dirty="0"/>
              <a:t>a) El procedimiento se </a:t>
            </a:r>
            <a:r>
              <a:rPr lang="es-ES" dirty="0" smtClean="0"/>
              <a:t>inicia  por solicitud </a:t>
            </a:r>
            <a:r>
              <a:rPr lang="es-ES" dirty="0"/>
              <a:t>de la empresa, </a:t>
            </a:r>
            <a:r>
              <a:rPr lang="es-ES" dirty="0" smtClean="0"/>
              <a:t>y un </a:t>
            </a:r>
            <a:r>
              <a:rPr lang="es-ES" dirty="0"/>
              <a:t>informe relativo a la vinculación </a:t>
            </a:r>
            <a:r>
              <a:rPr lang="es-ES" dirty="0" smtClean="0"/>
              <a:t>con el COVID-19. La </a:t>
            </a:r>
            <a:r>
              <a:rPr lang="es-ES" dirty="0"/>
              <a:t>empresa </a:t>
            </a:r>
            <a:r>
              <a:rPr lang="es-ES" dirty="0" smtClean="0"/>
              <a:t>comunicará </a:t>
            </a:r>
            <a:r>
              <a:rPr lang="es-ES" dirty="0"/>
              <a:t>su solicitud a las personas trabajadoras y </a:t>
            </a:r>
            <a:r>
              <a:rPr lang="es-ES" dirty="0" smtClean="0"/>
              <a:t>a su representación</a:t>
            </a:r>
            <a:endParaRPr lang="es-ES" dirty="0"/>
          </a:p>
          <a:p>
            <a:r>
              <a:rPr lang="es-ES" dirty="0" smtClean="0"/>
              <a:t>b) </a:t>
            </a:r>
            <a:r>
              <a:rPr lang="es-ES" dirty="0"/>
              <a:t>La existencia de fuerza </a:t>
            </a:r>
            <a:r>
              <a:rPr lang="es-ES" dirty="0" smtClean="0"/>
              <a:t>mayor deberá </a:t>
            </a:r>
            <a:r>
              <a:rPr lang="es-ES" dirty="0"/>
              <a:t>ser constatada por la autoridad </a:t>
            </a:r>
            <a:r>
              <a:rPr lang="es-ES" dirty="0" smtClean="0"/>
              <a:t>laboral.</a:t>
            </a:r>
            <a:endParaRPr lang="es-ES" dirty="0"/>
          </a:p>
          <a:p>
            <a:r>
              <a:rPr lang="es-ES" dirty="0" smtClean="0"/>
              <a:t>c</a:t>
            </a:r>
            <a:r>
              <a:rPr lang="es-ES" dirty="0"/>
              <a:t>) La resolución de la autoridad laboral se dictará en el plazo de cinco días desde la solicitud, </a:t>
            </a:r>
            <a:r>
              <a:rPr lang="es-ES" dirty="0" smtClean="0"/>
              <a:t>se limitará </a:t>
            </a:r>
            <a:r>
              <a:rPr lang="es-ES" dirty="0"/>
              <a:t>a constatar la </a:t>
            </a:r>
            <a:r>
              <a:rPr lang="es-ES" dirty="0" smtClean="0"/>
              <a:t>existencia </a:t>
            </a:r>
            <a:r>
              <a:rPr lang="es-ES" dirty="0"/>
              <a:t>de la fuerza mayor alegada por la </a:t>
            </a:r>
            <a:r>
              <a:rPr lang="es-ES" dirty="0" smtClean="0"/>
              <a:t>empresa. </a:t>
            </a:r>
            <a:endParaRPr lang="es-ES" dirty="0"/>
          </a:p>
          <a:p>
            <a:r>
              <a:rPr lang="es-ES" dirty="0" smtClean="0"/>
              <a:t>d</a:t>
            </a:r>
            <a:r>
              <a:rPr lang="es-ES" dirty="0"/>
              <a:t>) El informe de la Inspección de Trabajo y Seguridad Social, </a:t>
            </a:r>
            <a:r>
              <a:rPr lang="es-ES" dirty="0" smtClean="0">
                <a:solidFill>
                  <a:srgbClr val="FF0000"/>
                </a:solidFill>
              </a:rPr>
              <a:t>potestativo</a:t>
            </a:r>
            <a:r>
              <a:rPr lang="es-ES" dirty="0" smtClean="0"/>
              <a:t>, </a:t>
            </a:r>
            <a:r>
              <a:rPr lang="es-ES" dirty="0"/>
              <a:t>se evacuará en el </a:t>
            </a:r>
            <a:r>
              <a:rPr lang="es-ES" dirty="0" smtClean="0"/>
              <a:t>plazo </a:t>
            </a:r>
            <a:r>
              <a:rPr lang="es-ES" dirty="0"/>
              <a:t>de cinco días.</a:t>
            </a:r>
          </a:p>
          <a:p>
            <a:endParaRPr lang="es-ES" sz="2400" dirty="0" smtClean="0">
              <a:effectLst/>
            </a:endParaRP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69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2800" dirty="0" smtClean="0"/>
              <a:t>SOCIOS TRABAJADORES DE COOPERATIVAS DE TRABAJO ASOCIADO Y SOCIEDADES LABORALES </a:t>
            </a:r>
            <a:endParaRPr lang="es-ES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El </a:t>
            </a:r>
            <a:r>
              <a:rPr lang="es-ES" dirty="0"/>
              <a:t>Consejo Rector asumirá la competencia para aprobar la suspensión total o parcial de la prestación de trabajo de sus socias y socios y emitirá la correspondiente certificación para su tramitación, </a:t>
            </a:r>
            <a:endParaRPr lang="es-ES" dirty="0" smtClean="0"/>
          </a:p>
          <a:p>
            <a:endParaRPr lang="es-ES" dirty="0"/>
          </a:p>
          <a:p>
            <a:r>
              <a:rPr lang="es-ES" dirty="0" smtClean="0"/>
              <a:t>en </a:t>
            </a:r>
            <a:r>
              <a:rPr lang="es-ES" dirty="0"/>
              <a:t>los términos previstos en los artículos 22 y 23 del Real Decreto-ley 8/2020, de 17 de marzo, de medidas urgentes extraordinarias para hacer frente al impacto económico y social del COVID-19.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852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2400" dirty="0" smtClean="0"/>
              <a:t>ARTÍCULO 23.   MEDIDAS EXCEPCIONALES EN RELACIÓN CON LOS PROCEDIMIENTOS DE SUSPENSIÓN Y REDUCCIÓN DE JORNADA POR CAUSA ECONÓMICA, TÉCNICA, ORGANIZATIVA Y DE PRODUCCIÓN (NO FUERZA MAYOR)</a:t>
            </a:r>
            <a:endParaRPr lang="es-ES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00808"/>
            <a:ext cx="8219256" cy="4776192"/>
          </a:xfrm>
        </p:spPr>
        <p:txBody>
          <a:bodyPr/>
          <a:lstStyle/>
          <a:p>
            <a:endParaRPr lang="es-ES" dirty="0" smtClean="0"/>
          </a:p>
          <a:p>
            <a:r>
              <a:rPr lang="es-ES" dirty="0" smtClean="0"/>
              <a:t>La </a:t>
            </a:r>
            <a:r>
              <a:rPr lang="es-ES" dirty="0"/>
              <a:t>comisión </a:t>
            </a:r>
            <a:r>
              <a:rPr lang="es-ES" dirty="0" smtClean="0"/>
              <a:t>representativa de las personas trabajadoras </a:t>
            </a:r>
            <a:r>
              <a:rPr lang="es-ES" dirty="0"/>
              <a:t>deberá estar constituida en el improrrogable plazo de 5 días</a:t>
            </a:r>
            <a:r>
              <a:rPr lang="es-ES" dirty="0" smtClean="0"/>
              <a:t>.</a:t>
            </a:r>
          </a:p>
          <a:p>
            <a:r>
              <a:rPr lang="es-ES" dirty="0" smtClean="0"/>
              <a:t>Período de consultas: plazo máximo 7 días.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677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2400" dirty="0"/>
              <a:t/>
            </a:r>
            <a:br>
              <a:rPr lang="es-ES" sz="2400" dirty="0"/>
            </a:br>
            <a:r>
              <a:rPr lang="es-ES" sz="2400" dirty="0" smtClean="0"/>
              <a:t>ARTÍCULO 24.   MEDIDAS EXTRAORDINARIAS EN MATERIA DE COTIZACIÓN EN RELACIÓN CON LOS PROCEDIMIENTOS DE SUSPENSIÓN DE CONTRATOS Y REDUCCIÓN DE JORNADA POR FUERZA MAYOR RELACIONADOS CON EL COVID-19.</a:t>
            </a:r>
            <a:endParaRPr lang="es-ES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67988"/>
            <a:ext cx="8229600" cy="4609011"/>
          </a:xfrm>
        </p:spPr>
        <p:txBody>
          <a:bodyPr>
            <a:normAutofit/>
          </a:bodyPr>
          <a:lstStyle/>
          <a:p>
            <a:r>
              <a:rPr lang="es-ES" dirty="0"/>
              <a:t>Si la empresa tuviera </a:t>
            </a:r>
            <a:r>
              <a:rPr lang="es-ES" dirty="0" smtClean="0"/>
              <a:t>menos de 50 trabajadores, exoneración  </a:t>
            </a:r>
            <a:r>
              <a:rPr lang="es-ES" dirty="0"/>
              <a:t>a la empresa del abono de la aportación empresarial, y de las cuotas por conceptos de recaudación conjunta.</a:t>
            </a:r>
          </a:p>
          <a:p>
            <a:r>
              <a:rPr lang="es-ES" dirty="0" smtClean="0"/>
              <a:t>Si la empresa tuviera 50 trabajadores o más, la </a:t>
            </a:r>
            <a:r>
              <a:rPr lang="es-ES" dirty="0"/>
              <a:t>exoneración de la </a:t>
            </a:r>
            <a:r>
              <a:rPr lang="es-ES" dirty="0" smtClean="0"/>
              <a:t>obligación </a:t>
            </a:r>
            <a:r>
              <a:rPr lang="es-ES" dirty="0"/>
              <a:t>de cotizar alcanzará al 75 % de la aportación empresarial</a:t>
            </a:r>
            <a:r>
              <a:rPr lang="es-ES" dirty="0" smtClean="0"/>
              <a:t>.</a:t>
            </a:r>
          </a:p>
          <a:p>
            <a:r>
              <a:rPr lang="es-ES" dirty="0" smtClean="0"/>
              <a:t>Se </a:t>
            </a:r>
            <a:r>
              <a:rPr lang="es-ES" dirty="0"/>
              <a:t>aplicará por la Tesorería General de la Seguridad Social a instancia del empresario, previa comunicación de la identificación de los trabajadores y período de la suspensión o reducción de </a:t>
            </a:r>
            <a:r>
              <a:rPr lang="es-ES" dirty="0" smtClean="0"/>
              <a:t>jornada.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106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 smtClean="0"/>
              <a:t>ARTÍCULO 25.   MEDIDAS EXTRAORDINARIAS EN MATERIA DE PROTECCIÓN POR DESEMPLEO.</a:t>
            </a:r>
            <a:endParaRPr lang="es-ES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dirty="0"/>
              <a:t>a) El reconocimiento del derecho a la prestación contributiva por </a:t>
            </a:r>
            <a:r>
              <a:rPr lang="es-ES" dirty="0" smtClean="0"/>
              <a:t>desempleo a </a:t>
            </a:r>
            <a:r>
              <a:rPr lang="es-ES" dirty="0"/>
              <a:t>las personas trabajadoras afectadas, aunque carezcan del </a:t>
            </a:r>
            <a:r>
              <a:rPr lang="es-ES" dirty="0">
                <a:solidFill>
                  <a:srgbClr val="FF0000"/>
                </a:solidFill>
              </a:rPr>
              <a:t>período de ocupación cotizada mínimo </a:t>
            </a:r>
            <a:r>
              <a:rPr lang="es-ES" dirty="0" smtClean="0">
                <a:solidFill>
                  <a:srgbClr val="FF0000"/>
                </a:solidFill>
              </a:rPr>
              <a:t>necesario.</a:t>
            </a:r>
            <a:endParaRPr lang="es-E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s-ES" dirty="0"/>
          </a:p>
          <a:p>
            <a:pPr algn="just"/>
            <a:r>
              <a:rPr lang="es-ES" dirty="0"/>
              <a:t>b) </a:t>
            </a:r>
            <a:r>
              <a:rPr lang="es-ES" dirty="0">
                <a:solidFill>
                  <a:srgbClr val="FF0000"/>
                </a:solidFill>
              </a:rPr>
              <a:t>No computar el tiempo </a:t>
            </a:r>
            <a:r>
              <a:rPr lang="es-ES" dirty="0"/>
              <a:t>en que se perciba la prestación por desempleo de nivel </a:t>
            </a:r>
            <a:r>
              <a:rPr lang="es-ES" dirty="0" smtClean="0"/>
              <a:t>contributivo </a:t>
            </a:r>
            <a:r>
              <a:rPr lang="es-ES" dirty="0"/>
              <a:t>a los efectos de consumir los períodos máximos de percepción establecidos.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69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 smtClean="0"/>
              <a:t>ARTÍCULO 25.   MEDIDAS EXTRAORDINARIAS EN MATERIA DE PROTECCIÓN POR DESEMPLEO.</a:t>
            </a:r>
            <a:endParaRPr lang="es-ES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48200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/>
              <a:t>En todo caso, reconocerá </a:t>
            </a:r>
            <a:r>
              <a:rPr lang="es-ES" dirty="0"/>
              <a:t>un </a:t>
            </a:r>
            <a:r>
              <a:rPr lang="es-ES" dirty="0">
                <a:solidFill>
                  <a:srgbClr val="FF0000"/>
                </a:solidFill>
              </a:rPr>
              <a:t>nuevo</a:t>
            </a:r>
            <a:r>
              <a:rPr lang="es-ES" dirty="0"/>
              <a:t> </a:t>
            </a:r>
            <a:r>
              <a:rPr lang="es-ES" dirty="0">
                <a:solidFill>
                  <a:srgbClr val="FF0000"/>
                </a:solidFill>
              </a:rPr>
              <a:t>derecho</a:t>
            </a:r>
            <a:r>
              <a:rPr lang="es-ES" dirty="0"/>
              <a:t> a la prestación contributiva </a:t>
            </a:r>
            <a:r>
              <a:rPr lang="es-ES" dirty="0" smtClean="0"/>
              <a:t> </a:t>
            </a:r>
            <a:r>
              <a:rPr lang="es-ES" dirty="0"/>
              <a:t>con las siguientes </a:t>
            </a:r>
            <a:r>
              <a:rPr lang="es-ES" dirty="0" smtClean="0"/>
              <a:t>especialidades</a:t>
            </a:r>
            <a:endParaRPr lang="es-ES" dirty="0"/>
          </a:p>
          <a:p>
            <a:pPr marL="0" indent="0" algn="just">
              <a:buNone/>
            </a:pPr>
            <a:endParaRPr lang="es-ES" dirty="0"/>
          </a:p>
          <a:p>
            <a:pPr algn="just"/>
            <a:r>
              <a:rPr lang="es-ES" dirty="0"/>
              <a:t>a</a:t>
            </a:r>
            <a:r>
              <a:rPr lang="es-ES" dirty="0" smtClean="0"/>
              <a:t>) Base </a:t>
            </a:r>
            <a:r>
              <a:rPr lang="es-ES" dirty="0"/>
              <a:t>reguladora de la </a:t>
            </a:r>
            <a:r>
              <a:rPr lang="es-ES" dirty="0" smtClean="0"/>
              <a:t>prestación: promedio </a:t>
            </a:r>
            <a:r>
              <a:rPr lang="es-ES" dirty="0"/>
              <a:t>de las bases de los últimos 180 días cotizados o, </a:t>
            </a:r>
            <a:r>
              <a:rPr lang="es-ES" dirty="0" smtClean="0"/>
              <a:t>del </a:t>
            </a:r>
            <a:r>
              <a:rPr lang="es-ES" dirty="0"/>
              <a:t>período de tiempo </a:t>
            </a:r>
            <a:r>
              <a:rPr lang="es-ES" dirty="0" smtClean="0"/>
              <a:t>inferior</a:t>
            </a:r>
            <a:r>
              <a:rPr lang="es-ES" dirty="0"/>
              <a:t>.</a:t>
            </a:r>
          </a:p>
          <a:p>
            <a:pPr algn="just"/>
            <a:r>
              <a:rPr lang="es-ES" dirty="0"/>
              <a:t>b</a:t>
            </a:r>
            <a:r>
              <a:rPr lang="es-ES" dirty="0" smtClean="0"/>
              <a:t>) Duración </a:t>
            </a:r>
            <a:r>
              <a:rPr lang="es-ES" dirty="0"/>
              <a:t>de la </a:t>
            </a:r>
            <a:r>
              <a:rPr lang="es-ES" dirty="0" smtClean="0"/>
              <a:t>prestación: hasta </a:t>
            </a:r>
            <a:r>
              <a:rPr lang="es-ES" dirty="0"/>
              <a:t>la finalización del período de suspensión </a:t>
            </a:r>
            <a:r>
              <a:rPr lang="es-ES" dirty="0" smtClean="0"/>
              <a:t>o de </a:t>
            </a:r>
            <a:r>
              <a:rPr lang="es-ES" dirty="0"/>
              <a:t>reducción temporal de la jornada de trabajo de las que trae causa.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18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717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 smtClean="0"/>
              <a:t>ARTÍCULO 25</a:t>
            </a:r>
            <a:r>
              <a:rPr lang="es-ES" sz="2400" dirty="0"/>
              <a:t>. </a:t>
            </a:r>
            <a:r>
              <a:rPr lang="es-ES" sz="2400" dirty="0" smtClean="0"/>
              <a:t>PERSONAS SOCIAS TRABAJADORAS DE COOPERATIVAS</a:t>
            </a:r>
            <a:endParaRPr lang="es-ES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48200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/>
              <a:t> La </a:t>
            </a:r>
            <a:r>
              <a:rPr lang="es-ES" dirty="0"/>
              <a:t>acreditación de las situaciones legales de desempleo exigirá que las </a:t>
            </a:r>
            <a:r>
              <a:rPr lang="es-ES" dirty="0">
                <a:solidFill>
                  <a:srgbClr val="FF0000"/>
                </a:solidFill>
              </a:rPr>
              <a:t>causas</a:t>
            </a:r>
            <a:r>
              <a:rPr lang="es-ES" dirty="0"/>
              <a:t> que han originado la suspensión o reducción temporal de la jornada hayan sido </a:t>
            </a:r>
            <a:r>
              <a:rPr lang="es-ES" dirty="0" smtClean="0"/>
              <a:t>debidamente </a:t>
            </a:r>
            <a:r>
              <a:rPr lang="es-ES" dirty="0" smtClean="0">
                <a:solidFill>
                  <a:srgbClr val="FF0000"/>
                </a:solidFill>
              </a:rPr>
              <a:t>constatadas por la autoridad laboral competente </a:t>
            </a:r>
            <a:r>
              <a:rPr lang="es-ES" dirty="0"/>
              <a:t>de acuerdo con el procedimiento regulado en el Real Decreto 42/1996, de 19 de enero, por el que se amplía la protección por desempleo a los socios trabajadores de Cooperativas de Trabajo Asociado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19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789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CONTACTOS SEPE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hlinkClick r:id="rId2"/>
              </a:rPr>
              <a:t>www.sepe.es</a:t>
            </a:r>
            <a:endParaRPr lang="es-ES" dirty="0" smtClean="0"/>
          </a:p>
          <a:p>
            <a:pPr marL="0" indent="0">
              <a:buNone/>
            </a:pPr>
            <a:r>
              <a:rPr lang="es-ES" dirty="0"/>
              <a:t>Nuevos teléfonos de atención telefónica gratuitos para quien realiza la llamada</a:t>
            </a:r>
            <a:r>
              <a:rPr lang="es-ES" dirty="0" smtClean="0"/>
              <a:t>:</a:t>
            </a:r>
            <a:endParaRPr lang="es-ES" dirty="0"/>
          </a:p>
          <a:p>
            <a:r>
              <a:rPr lang="es-ES" dirty="0"/>
              <a:t>Ciudadanía: 900 81 24 00</a:t>
            </a:r>
          </a:p>
          <a:p>
            <a:r>
              <a:rPr lang="es-ES" dirty="0" smtClean="0"/>
              <a:t>Empresas</a:t>
            </a:r>
            <a:r>
              <a:rPr lang="es-ES" dirty="0"/>
              <a:t>: 900 81 24 01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71806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2800" dirty="0" smtClean="0"/>
              <a:t>TRABAJADORES FIJOS DISCONTINUOS Y AQUELLOS QUE REALIZAN TRABAJOS FIJOS Y PERIÓDICOS QUE SE REPITEN EN FECHAS CIERTAS</a:t>
            </a:r>
            <a:endParaRPr lang="es-ES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a-ES" dirty="0" smtClean="0">
                <a:solidFill>
                  <a:srgbClr val="000000"/>
                </a:solidFill>
                <a:latin typeface="lato-regular"/>
                <a:ea typeface="Times New Roman"/>
                <a:cs typeface="lato-regular"/>
              </a:rPr>
              <a:t>Que han </a:t>
            </a:r>
            <a:r>
              <a:rPr lang="ca-ES" dirty="0">
                <a:solidFill>
                  <a:srgbClr val="000000"/>
                </a:solidFill>
                <a:latin typeface="lato-regular"/>
                <a:ea typeface="Times New Roman"/>
                <a:cs typeface="lato-regular"/>
              </a:rPr>
              <a:t>visto suspendidos sus contratos de trabajo </a:t>
            </a:r>
            <a:r>
              <a:rPr lang="ca-ES" dirty="0" smtClean="0">
                <a:solidFill>
                  <a:srgbClr val="000000"/>
                </a:solidFill>
                <a:latin typeface="lato-regular"/>
                <a:ea typeface="Times New Roman"/>
                <a:cs typeface="lato-regular"/>
              </a:rPr>
              <a:t>por el  </a:t>
            </a:r>
            <a:r>
              <a:rPr lang="ca-ES" dirty="0">
                <a:solidFill>
                  <a:srgbClr val="000000"/>
                </a:solidFill>
                <a:latin typeface="lato-regular"/>
                <a:ea typeface="Times New Roman"/>
                <a:cs typeface="lato-regular"/>
              </a:rPr>
              <a:t>COVID-19 durante periodos </a:t>
            </a:r>
            <a:r>
              <a:rPr lang="ca-ES" dirty="0" smtClean="0">
                <a:solidFill>
                  <a:srgbClr val="000000"/>
                </a:solidFill>
                <a:latin typeface="lato-regular"/>
                <a:ea typeface="Times New Roman"/>
                <a:cs typeface="lato-regular"/>
              </a:rPr>
              <a:t>que hubieran </a:t>
            </a:r>
            <a:r>
              <a:rPr lang="ca-ES" dirty="0">
                <a:solidFill>
                  <a:srgbClr val="000000"/>
                </a:solidFill>
                <a:latin typeface="lato-regular"/>
                <a:ea typeface="Times New Roman"/>
                <a:cs typeface="lato-regular"/>
              </a:rPr>
              <a:t>sido de actividad, </a:t>
            </a:r>
            <a:r>
              <a:rPr lang="ca-ES" dirty="0" smtClean="0">
                <a:solidFill>
                  <a:srgbClr val="000000"/>
                </a:solidFill>
                <a:latin typeface="lato-regular"/>
                <a:ea typeface="Times New Roman"/>
                <a:cs typeface="lato-regular"/>
              </a:rPr>
              <a:t>percibirán  las prestaciones, </a:t>
            </a:r>
            <a:r>
              <a:rPr lang="ca-ES" dirty="0">
                <a:solidFill>
                  <a:srgbClr val="000000"/>
                </a:solidFill>
                <a:latin typeface="lato-regular"/>
                <a:ea typeface="Times New Roman"/>
                <a:cs typeface="lato-regular"/>
              </a:rPr>
              <a:t>con un límite máximo de 90 días, cuando vuelvan a encontrarse en situación legal de desempleo</a:t>
            </a:r>
            <a:r>
              <a:rPr lang="ca-ES" dirty="0" smtClean="0">
                <a:solidFill>
                  <a:srgbClr val="000000"/>
                </a:solidFill>
                <a:latin typeface="lato-regular"/>
                <a:ea typeface="Times New Roman"/>
                <a:cs typeface="lato-regular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ca-ES" dirty="0">
              <a:solidFill>
                <a:srgbClr val="000000"/>
              </a:solidFill>
              <a:latin typeface="lato-regular"/>
              <a:ea typeface="Times New Roman"/>
              <a:cs typeface="lato-regular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a-ES" dirty="0" smtClean="0">
                <a:solidFill>
                  <a:srgbClr val="000000"/>
                </a:solidFill>
                <a:latin typeface="lato-regular"/>
                <a:ea typeface="Times New Roman"/>
                <a:cs typeface="lato-regular"/>
              </a:rPr>
              <a:t> </a:t>
            </a:r>
            <a:r>
              <a:rPr lang="ca-ES" dirty="0">
                <a:solidFill>
                  <a:srgbClr val="000000"/>
                </a:solidFill>
                <a:latin typeface="lato-regular"/>
                <a:ea typeface="Times New Roman"/>
                <a:cs typeface="lato-regular"/>
              </a:rPr>
              <a:t>Para determinar el periodo </a:t>
            </a:r>
            <a:r>
              <a:rPr lang="ca-ES" dirty="0" smtClean="0">
                <a:solidFill>
                  <a:srgbClr val="000000"/>
                </a:solidFill>
                <a:latin typeface="lato-regular"/>
                <a:ea typeface="Times New Roman"/>
                <a:cs typeface="lato-regular"/>
              </a:rPr>
              <a:t>que hubiera </a:t>
            </a:r>
            <a:r>
              <a:rPr lang="ca-ES" dirty="0">
                <a:solidFill>
                  <a:srgbClr val="000000"/>
                </a:solidFill>
                <a:latin typeface="lato-regular"/>
                <a:ea typeface="Times New Roman"/>
                <a:cs typeface="lato-regular"/>
              </a:rPr>
              <a:t>sido de actividad laboral, se estará al efectivamente trabajado por el trabajador durante el año natural anterior en base al mismo contrato de trabajo. </a:t>
            </a:r>
            <a:endParaRPr lang="ca-ES" dirty="0" smtClean="0">
              <a:solidFill>
                <a:srgbClr val="000000"/>
              </a:solidFill>
              <a:latin typeface="lato-regular"/>
              <a:ea typeface="Times New Roman"/>
              <a:cs typeface="lato-regular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ca-ES" dirty="0">
              <a:solidFill>
                <a:srgbClr val="000000"/>
              </a:solidFill>
              <a:latin typeface="lato-regular"/>
              <a:ea typeface="Times New Roman"/>
              <a:cs typeface="lato-regular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a-ES" dirty="0" smtClean="0">
                <a:solidFill>
                  <a:srgbClr val="000000"/>
                </a:solidFill>
                <a:latin typeface="lato-regular"/>
                <a:ea typeface="Times New Roman"/>
                <a:cs typeface="lato-regular"/>
              </a:rPr>
              <a:t>En </a:t>
            </a:r>
            <a:r>
              <a:rPr lang="ca-ES" dirty="0">
                <a:solidFill>
                  <a:srgbClr val="000000"/>
                </a:solidFill>
                <a:latin typeface="lato-regular"/>
                <a:ea typeface="Times New Roman"/>
                <a:cs typeface="lato-regular"/>
              </a:rPr>
              <a:t>caso de ser el primer año, se estará a los periodos de actividad de otros trabajadores comparables en la empresa. </a:t>
            </a:r>
            <a:r>
              <a:rPr lang="ca-ES" dirty="0" smtClean="0">
                <a:solidFill>
                  <a:srgbClr val="000000"/>
                </a:solidFill>
                <a:latin typeface="lato-regular"/>
                <a:ea typeface="Times New Roman"/>
                <a:cs typeface="lato-regular"/>
              </a:rPr>
              <a:t>Esta </a:t>
            </a:r>
            <a:r>
              <a:rPr lang="ca-ES" dirty="0">
                <a:solidFill>
                  <a:srgbClr val="000000"/>
                </a:solidFill>
                <a:latin typeface="lato-regular"/>
                <a:ea typeface="Times New Roman"/>
                <a:cs typeface="lato-regular"/>
              </a:rPr>
              <a:t>medida se aplicará al mismo derecho consumido, y se reconocerá de oficio por la Entidad Gestora cuando el interesado solicite su reanudación.</a:t>
            </a:r>
            <a:endParaRPr lang="es-ES" sz="3200" dirty="0">
              <a:latin typeface="Calibri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Bef>
                <a:spcPts val="565"/>
              </a:spcBef>
              <a:spcAft>
                <a:spcPts val="0"/>
              </a:spcAft>
            </a:pPr>
            <a:r>
              <a:rPr lang="ca-ES" dirty="0">
                <a:solidFill>
                  <a:srgbClr val="FFFFFF"/>
                </a:solidFill>
                <a:latin typeface="lato-regular"/>
                <a:ea typeface="Times New Roman"/>
                <a:cs typeface="lato-regular"/>
              </a:rPr>
              <a:t>_</a:t>
            </a:r>
            <a:endParaRPr lang="es-ES" sz="32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20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306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2800" dirty="0" smtClean="0"/>
              <a:t>ARTÍCULO 26.   LIMITACIÓN TEMPORAL DE LOS EFECTOS DE LA PRESENTACIÓN EXTEMPORÁNEA DE SOLICITUDES DE PRESTACIONES POR DESEMPLEO</a:t>
            </a:r>
            <a:endParaRPr lang="es-ES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No se reducirá  </a:t>
            </a:r>
            <a:r>
              <a:rPr lang="es-ES" dirty="0"/>
              <a:t>la duración del derecho a la prestación correspondiente.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21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311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2400" dirty="0" smtClean="0"/>
              <a:t>ART. 27.   MEDIDAS EXTRAORDINARIAS RELATIVAS A LA PRÓRROGA DEL SUBSIDIO POR DESEMPLEO Y A LA DECLARACIÓN ANUAL DE RENTAS.</a:t>
            </a:r>
            <a:endParaRPr lang="es-ES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dirty="0" smtClean="0"/>
              <a:t>1. La </a:t>
            </a:r>
            <a:r>
              <a:rPr lang="es-ES" dirty="0">
                <a:solidFill>
                  <a:srgbClr val="FF0000"/>
                </a:solidFill>
              </a:rPr>
              <a:t>falta de </a:t>
            </a:r>
            <a:r>
              <a:rPr lang="es-ES" dirty="0" smtClean="0">
                <a:solidFill>
                  <a:srgbClr val="FF0000"/>
                </a:solidFill>
              </a:rPr>
              <a:t>solicitud de prórroga </a:t>
            </a:r>
            <a:r>
              <a:rPr lang="es-ES" dirty="0">
                <a:solidFill>
                  <a:srgbClr val="FF0000"/>
                </a:solidFill>
              </a:rPr>
              <a:t>no </a:t>
            </a:r>
            <a:r>
              <a:rPr lang="es-ES" dirty="0" smtClean="0">
                <a:solidFill>
                  <a:srgbClr val="FF0000"/>
                </a:solidFill>
              </a:rPr>
              <a:t>comportará  </a:t>
            </a:r>
            <a:r>
              <a:rPr lang="es-ES" dirty="0">
                <a:solidFill>
                  <a:srgbClr val="FF0000"/>
                </a:solidFill>
              </a:rPr>
              <a:t>la interrupción</a:t>
            </a:r>
            <a:r>
              <a:rPr lang="es-ES" dirty="0"/>
              <a:t> de la percepción del subsidio por desempleo ni la reducción de su duración.</a:t>
            </a:r>
          </a:p>
          <a:p>
            <a:pPr marL="0" indent="0" algn="just">
              <a:buNone/>
            </a:pPr>
            <a:r>
              <a:rPr lang="es-ES" dirty="0" smtClean="0"/>
              <a:t>2</a:t>
            </a:r>
            <a:r>
              <a:rPr lang="es-ES" dirty="0"/>
              <a:t>. </a:t>
            </a:r>
            <a:r>
              <a:rPr lang="es-ES" dirty="0" smtClean="0"/>
              <a:t>En </a:t>
            </a:r>
            <a:r>
              <a:rPr lang="es-ES" dirty="0"/>
              <a:t>el caso de los beneficiarios del subsidio para </a:t>
            </a:r>
            <a:r>
              <a:rPr lang="es-ES" dirty="0">
                <a:solidFill>
                  <a:srgbClr val="FF0000"/>
                </a:solidFill>
              </a:rPr>
              <a:t>mayores de cincuenta y dos años no se interrumpirá el pago del subsidio y de la cotización </a:t>
            </a:r>
            <a:r>
              <a:rPr lang="es-ES" dirty="0"/>
              <a:t>a la Seguridad Social aun cuando la presentación de la preceptiva declaración anual de </a:t>
            </a:r>
            <a:r>
              <a:rPr lang="es-ES" dirty="0" smtClean="0"/>
              <a:t>rentas (DAR) </a:t>
            </a:r>
            <a:r>
              <a:rPr lang="es-ES" dirty="0"/>
              <a:t>se realice fuera del plazo establecido legalmente.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22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247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 smtClean="0"/>
              <a:t>ART. 28.   PLAZO DE DURACIÓN DE LAS MEDIDAS PREVISTAS EN EL CAPÍTULO II</a:t>
            </a:r>
            <a:endParaRPr lang="es-ES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Estarán vigentes </a:t>
            </a:r>
            <a:r>
              <a:rPr lang="es-ES" dirty="0"/>
              <a:t>mientras se mantenga la situación extraordinaria derivada del COVID-19.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23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203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0000"/>
                </a:solidFill>
              </a:rPr>
              <a:t>El </a:t>
            </a:r>
            <a:r>
              <a:rPr lang="es-ES" dirty="0">
                <a:solidFill>
                  <a:srgbClr val="FF0000"/>
                </a:solidFill>
              </a:rPr>
              <a:t>Ministerio de Asuntos Económicos </a:t>
            </a:r>
            <a:r>
              <a:rPr lang="es-ES" dirty="0"/>
              <a:t>y Transformación Digital </a:t>
            </a:r>
            <a:r>
              <a:rPr lang="es-ES" dirty="0">
                <a:solidFill>
                  <a:srgbClr val="FF0000"/>
                </a:solidFill>
              </a:rPr>
              <a:t>otorgará avales </a:t>
            </a:r>
            <a:r>
              <a:rPr lang="es-ES" dirty="0"/>
              <a:t>a la financiación concedida por entidades de crédito, establecimientos financieros de crédito, entidades de dinero electrónico y entidades de pagos </a:t>
            </a:r>
            <a:r>
              <a:rPr lang="es-ES" dirty="0">
                <a:solidFill>
                  <a:srgbClr val="FF0000"/>
                </a:solidFill>
              </a:rPr>
              <a:t>a empresas y autónomos </a:t>
            </a:r>
            <a:r>
              <a:rPr lang="es-ES" dirty="0"/>
              <a:t>para atender sus necesidades derivadas, entre otras, de la gestión de facturas, necesidad de circulante, vencimientos de obligaciones financieras o tributarias u otras necesidades de liquidez.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24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020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DT1ª. LIMITACIÓN A LA APLICACIÓN A LOS EXPEDIENTES DE REGULACIÓN DE EMPLEO.</a:t>
            </a:r>
            <a:endParaRPr lang="es-ES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>
                <a:solidFill>
                  <a:srgbClr val="FF0000"/>
                </a:solidFill>
              </a:rPr>
              <a:t>Aplicación retroactiva </a:t>
            </a:r>
            <a:r>
              <a:rPr lang="es-ES" dirty="0" smtClean="0"/>
              <a:t>de las  </a:t>
            </a:r>
            <a:r>
              <a:rPr lang="es-ES" dirty="0"/>
              <a:t>medidas extraordinarias en materia de cotizaciones y protección por desempleo </a:t>
            </a:r>
            <a:r>
              <a:rPr lang="es-ES" dirty="0" smtClean="0"/>
              <a:t>a </a:t>
            </a:r>
            <a:r>
              <a:rPr lang="es-ES" dirty="0"/>
              <a:t>los afectados por los procedimientos de suspensión de contratos y reducción de jornada comunicados, autorizados o iniciados, con anterioridad a la entrada en vigor de este real decreto-ley, </a:t>
            </a:r>
            <a:r>
              <a:rPr lang="es-ES" dirty="0">
                <a:solidFill>
                  <a:srgbClr val="FF0000"/>
                </a:solidFill>
              </a:rPr>
              <a:t>siempre que deriven directamente del COVID-19</a:t>
            </a:r>
            <a:r>
              <a:rPr lang="es-ES" dirty="0"/>
              <a:t>.»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25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233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AMPLIACIÓN DE PLAZO PARA RESOLVER ERTES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1800" i="1" dirty="0"/>
              <a:t>RESOLUCIÓN de 30 de marzo de 2020, del director </a:t>
            </a:r>
            <a:r>
              <a:rPr lang="es-ES" sz="1800" i="1" dirty="0" smtClean="0"/>
              <a:t>general de </a:t>
            </a:r>
            <a:r>
              <a:rPr lang="es-ES" sz="1800" i="1" dirty="0"/>
              <a:t>Trabajo, Bienestar y Seguridad Laboral por la </a:t>
            </a:r>
            <a:r>
              <a:rPr lang="es-ES" sz="1800" i="1" dirty="0" smtClean="0"/>
              <a:t>que se </a:t>
            </a:r>
            <a:r>
              <a:rPr lang="es-ES" sz="1800" i="1" dirty="0"/>
              <a:t>acuerda la ampliación del plazo para resolver y </a:t>
            </a:r>
            <a:r>
              <a:rPr lang="es-ES" sz="1800" i="1" dirty="0" smtClean="0"/>
              <a:t>notificar los </a:t>
            </a:r>
            <a:r>
              <a:rPr lang="es-ES" sz="1800" i="1" dirty="0"/>
              <a:t>Expedientes Temporales de Regulación de </a:t>
            </a:r>
            <a:r>
              <a:rPr lang="es-ES" sz="1800" i="1" dirty="0" smtClean="0"/>
              <a:t>Empleo relacionados </a:t>
            </a:r>
            <a:r>
              <a:rPr lang="es-ES" sz="1800" i="1" dirty="0"/>
              <a:t>con las medidas adoptadas por la </a:t>
            </a:r>
            <a:r>
              <a:rPr lang="es-ES" sz="1800" i="1" dirty="0" smtClean="0"/>
              <a:t>Covid-19 en </a:t>
            </a:r>
            <a:r>
              <a:rPr lang="es-ES" sz="1800" i="1" dirty="0"/>
              <a:t>la </a:t>
            </a:r>
            <a:r>
              <a:rPr lang="es-ES" sz="1800" i="1" dirty="0" err="1"/>
              <a:t>Comunitat</a:t>
            </a:r>
            <a:r>
              <a:rPr lang="es-ES" sz="1800" i="1" dirty="0"/>
              <a:t> </a:t>
            </a:r>
            <a:r>
              <a:rPr lang="es-ES" sz="1800" i="1" dirty="0" smtClean="0"/>
              <a:t>Valenciana.</a:t>
            </a:r>
          </a:p>
          <a:p>
            <a:pPr algn="just"/>
            <a:r>
              <a:rPr lang="es-ES" dirty="0" smtClean="0">
                <a:solidFill>
                  <a:srgbClr val="FF0000"/>
                </a:solidFill>
              </a:rPr>
              <a:t>Se </a:t>
            </a:r>
            <a:r>
              <a:rPr lang="es-ES" err="1" smtClean="0">
                <a:solidFill>
                  <a:srgbClr val="FF0000"/>
                </a:solidFill>
              </a:rPr>
              <a:t>resuelve</a:t>
            </a:r>
            <a:r>
              <a:rPr lang="es-ES" smtClean="0">
                <a:solidFill>
                  <a:srgbClr val="FF0000"/>
                </a:solidFill>
              </a:rPr>
              <a:t>: Ampliar </a:t>
            </a:r>
            <a:r>
              <a:rPr lang="es-ES" dirty="0">
                <a:solidFill>
                  <a:srgbClr val="FF0000"/>
                </a:solidFill>
              </a:rPr>
              <a:t>a 10 días el plazo máximo para resolver y notificar </a:t>
            </a:r>
            <a:r>
              <a:rPr lang="es-ES" dirty="0" smtClean="0">
                <a:solidFill>
                  <a:srgbClr val="FF0000"/>
                </a:solidFill>
              </a:rPr>
              <a:t>los expedientes </a:t>
            </a:r>
            <a:r>
              <a:rPr lang="es-ES" dirty="0">
                <a:solidFill>
                  <a:srgbClr val="FF0000"/>
                </a:solidFill>
              </a:rPr>
              <a:t>de regulación temporal de empleo</a:t>
            </a:r>
            <a:r>
              <a:rPr lang="es-ES" dirty="0"/>
              <a:t> relacionados con la declaración del Estado de Alarma por la Covid-19 que han tenido </a:t>
            </a:r>
            <a:r>
              <a:rPr lang="es-ES" dirty="0" smtClean="0"/>
              <a:t>entrada en </a:t>
            </a:r>
            <a:r>
              <a:rPr lang="es-ES" dirty="0"/>
              <a:t>la Autoridad Laboral de la </a:t>
            </a:r>
            <a:r>
              <a:rPr lang="es-ES" dirty="0" err="1"/>
              <a:t>Comunitat</a:t>
            </a:r>
            <a:r>
              <a:rPr lang="es-ES" dirty="0"/>
              <a:t> Valenciana, siempre y </a:t>
            </a:r>
            <a:r>
              <a:rPr lang="es-ES" dirty="0" smtClean="0"/>
              <a:t>cuando el </a:t>
            </a:r>
            <a:r>
              <a:rPr lang="es-ES" dirty="0"/>
              <a:t>plazo inicial para resolver no se encontrara ya vencido en la </a:t>
            </a:r>
            <a:r>
              <a:rPr lang="es-ES" dirty="0" smtClean="0"/>
              <a:t>fecha de </a:t>
            </a:r>
            <a:r>
              <a:rPr lang="es-ES" dirty="0"/>
              <a:t>publicación de este acuerdo.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26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66334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/>
              <a:t>Real Decreto-ley 9/2020, de 27 de marzo, por el que se adoptan medidas complementarias, en el ámbito laboral, para paliar los efectos derivados del COVID-19.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5A3082-74CC-48EC-9EF6-C592FE298CC7}" type="datetime1">
              <a:rPr lang="es-ES" smtClean="0"/>
              <a:pPr>
                <a:defRPr/>
              </a:pPr>
              <a:t>02/04/2020</a:t>
            </a:fld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EF1C-FE04-4B44-BA16-0831CEA07828}" type="slidenum">
              <a:rPr lang="es-ES" smtClean="0"/>
              <a:pPr/>
              <a:t>27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862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 smtClean="0"/>
              <a:t>ARTÍCULO 2. MEDIDAS EXTRAORDINARIAS PARA LA PROTECCIÓN DEL EMPLEO.</a:t>
            </a:r>
            <a:endParaRPr lang="es-ES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La fuerza mayor y las causas económicas, técnicas, organizativas y de producción en las que se amparan las medidas de suspensión de contratos y reducción de jornada previstas en los artículos 22 y 23 del Real Decreto-ley 8/2020, de 17 de marzo, </a:t>
            </a:r>
            <a:endParaRPr lang="es-ES" dirty="0" smtClean="0"/>
          </a:p>
          <a:p>
            <a:endParaRPr lang="es-ES" dirty="0"/>
          </a:p>
          <a:p>
            <a:r>
              <a:rPr lang="es-ES" dirty="0" smtClean="0"/>
              <a:t>no </a:t>
            </a:r>
            <a:r>
              <a:rPr lang="es-ES" dirty="0"/>
              <a:t>se podrán entender como justificativas de la </a:t>
            </a:r>
            <a:r>
              <a:rPr lang="es-ES" dirty="0">
                <a:solidFill>
                  <a:srgbClr val="FF0000"/>
                </a:solidFill>
              </a:rPr>
              <a:t>extinción del contrato de trabajo ni del despido.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28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440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sz="2800" dirty="0" smtClean="0"/>
              <a:t>MEDIDAS </a:t>
            </a:r>
            <a:r>
              <a:rPr lang="es-ES" sz="2800" dirty="0"/>
              <a:t>EXTRAORDINARIAS PARA AGILIZAR LA TRAMITACIÓN Y ABONO DE PRESTACIONES POR DESEMPLEO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08622E-932B-4A23-B5C4-3E6EBB17593D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0154A-D6E8-4921-B592-45881ECF255A}" type="slidenum">
              <a:rPr lang="es-ES" smtClean="0"/>
              <a:pPr/>
              <a:t>29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593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VALENCIA DIRECCIÓN PROVINCIAL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VALENCIA </a:t>
            </a:r>
            <a:endParaRPr lang="es-ES" dirty="0"/>
          </a:p>
          <a:p>
            <a:endParaRPr lang="es-ES" dirty="0"/>
          </a:p>
          <a:p>
            <a:r>
              <a:rPr lang="es-ES" dirty="0"/>
              <a:t>Dirección Provincial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 err="1"/>
              <a:t>Dirección:C</a:t>
            </a:r>
            <a:r>
              <a:rPr lang="es-ES" dirty="0"/>
              <a:t>/ TRINIDAD, S/N. EDF. TORRES DEL TURIA </a:t>
            </a:r>
          </a:p>
          <a:p>
            <a:r>
              <a:rPr lang="es-ES" dirty="0"/>
              <a:t>Código postal:46010</a:t>
            </a:r>
          </a:p>
          <a:p>
            <a:r>
              <a:rPr lang="es-ES" dirty="0" smtClean="0"/>
              <a:t>Teléfono:963939300 </a:t>
            </a:r>
          </a:p>
          <a:p>
            <a:endParaRPr lang="es-ES" dirty="0"/>
          </a:p>
          <a:p>
            <a:r>
              <a:rPr lang="es-ES"/>
              <a:t>http://www.sepe.es/direccionesytelefonosWeb/ActionBuscarDireccionesytelefonosProvincias.do?provincia=46&amp;recarga=no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54488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s-ES" sz="2400" dirty="0" smtClean="0"/>
              <a:t>PROCEDIMIENTO DE RECONOCIMIENTO DE LA PRESTACIÓN CONTRIBUTIVA POR DESEMPLEO, PARA TODAS LAS PERSONAS AFECTADAS POR ERTES</a:t>
            </a:r>
            <a:endParaRPr lang="es-ES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Solicitud </a:t>
            </a:r>
            <a:r>
              <a:rPr lang="es-ES" dirty="0">
                <a:solidFill>
                  <a:srgbClr val="FF0000"/>
                </a:solidFill>
              </a:rPr>
              <a:t>colectiva </a:t>
            </a:r>
            <a:r>
              <a:rPr lang="es-ES" dirty="0"/>
              <a:t>presentada por la </a:t>
            </a:r>
            <a:r>
              <a:rPr lang="es-ES" dirty="0" smtClean="0"/>
              <a:t>empresa ante SEPE en el modelo oficial.</a:t>
            </a:r>
          </a:p>
          <a:p>
            <a:r>
              <a:rPr lang="es-ES" dirty="0" smtClean="0"/>
              <a:t>Comunicación que incluya, por cada uno de los centros de trabajo afectados:</a:t>
            </a:r>
          </a:p>
          <a:p>
            <a:r>
              <a:rPr lang="es-ES" dirty="0" smtClean="0"/>
              <a:t>a</a:t>
            </a:r>
            <a:r>
              <a:rPr lang="es-ES" dirty="0"/>
              <a:t>) </a:t>
            </a:r>
            <a:r>
              <a:rPr lang="es-ES" dirty="0">
                <a:solidFill>
                  <a:srgbClr val="FF0000"/>
                </a:solidFill>
              </a:rPr>
              <a:t>Nombre o razón social de la empresa</a:t>
            </a:r>
            <a:r>
              <a:rPr lang="es-ES" dirty="0"/>
              <a:t>, domicilio, número de identificación fiscal y código de cuenta de cotización a la Seguridad </a:t>
            </a:r>
            <a:r>
              <a:rPr lang="es-ES" dirty="0" smtClean="0"/>
              <a:t>Social.</a:t>
            </a:r>
            <a:endParaRPr lang="es-ES" dirty="0"/>
          </a:p>
          <a:p>
            <a:r>
              <a:rPr lang="es-ES" dirty="0"/>
              <a:t>b) Nombre y apellidos, número de identificación fiscal, teléfono y dirección de correo electrónico del </a:t>
            </a:r>
            <a:r>
              <a:rPr lang="es-ES" dirty="0">
                <a:solidFill>
                  <a:srgbClr val="FF0000"/>
                </a:solidFill>
              </a:rPr>
              <a:t>representante legal de la empresa.</a:t>
            </a:r>
          </a:p>
          <a:p>
            <a:r>
              <a:rPr lang="es-ES" dirty="0"/>
              <a:t>c) </a:t>
            </a:r>
            <a:r>
              <a:rPr lang="es-ES" dirty="0">
                <a:solidFill>
                  <a:srgbClr val="FF0000"/>
                </a:solidFill>
              </a:rPr>
              <a:t>Número de expediente </a:t>
            </a:r>
            <a:r>
              <a:rPr lang="es-ES" dirty="0"/>
              <a:t>asignado por la autoridad laboral.</a:t>
            </a:r>
          </a:p>
          <a:p>
            <a:r>
              <a:rPr lang="es-ES" dirty="0"/>
              <a:t>d) Especificación de las </a:t>
            </a:r>
            <a:r>
              <a:rPr lang="es-ES" dirty="0">
                <a:solidFill>
                  <a:srgbClr val="FF0000"/>
                </a:solidFill>
              </a:rPr>
              <a:t>medidas a adoptar</a:t>
            </a:r>
            <a:r>
              <a:rPr lang="es-ES" dirty="0"/>
              <a:t>, así como de la fecha de inicio en que cada una de las personas trabajadoras va a quedar afectada por las mismas.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30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193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s-ES" sz="2400" dirty="0" smtClean="0"/>
              <a:t>PROCEDIMIENTO DE RECONOCIMIENTO DE LA PRESTACIÓN CONTRIBUTIVA POR DESEMPLEO, PARA TODAS LAS PERSONAS AFECTADAS POR ERTES</a:t>
            </a:r>
            <a:endParaRPr lang="es-ES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e) </a:t>
            </a:r>
            <a:r>
              <a:rPr lang="es-ES" dirty="0" smtClean="0"/>
              <a:t>Si es reducción </a:t>
            </a:r>
            <a:r>
              <a:rPr lang="es-ES" dirty="0"/>
              <a:t>de la jornada, determinación del </a:t>
            </a:r>
            <a:r>
              <a:rPr lang="es-ES" dirty="0">
                <a:solidFill>
                  <a:srgbClr val="FF0000"/>
                </a:solidFill>
              </a:rPr>
              <a:t>porcentaje de disminución temporal</a:t>
            </a:r>
            <a:r>
              <a:rPr lang="es-ES" dirty="0"/>
              <a:t>, computada sobre la base diaria, semanal, mensual o anual.</a:t>
            </a:r>
          </a:p>
          <a:p>
            <a:r>
              <a:rPr lang="es-ES" dirty="0"/>
              <a:t>f) A los efectos de acreditar la representación de las personas trabajadoras, una declaración responsable en la que habrá de constar que se ha obtenido la autorización de aquellas para su presentación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31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381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2400" dirty="0"/>
              <a:t>PROCEDIMIENTO DE RECONOCIMIENTO DE LA PRESTACIÓN CONTRIBUTIVA POR DESEMPLEO, PARA TODAS LAS PERSONAS AFECTADAS POR ERTES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La comunicación </a:t>
            </a:r>
            <a:r>
              <a:rPr lang="es-ES" dirty="0" smtClean="0"/>
              <a:t>deberá </a:t>
            </a:r>
            <a:r>
              <a:rPr lang="es-ES" dirty="0"/>
              <a:t>remitirse por la empresa en el </a:t>
            </a:r>
            <a:r>
              <a:rPr lang="es-ES" dirty="0">
                <a:solidFill>
                  <a:srgbClr val="FF0000"/>
                </a:solidFill>
              </a:rPr>
              <a:t>plazo de 5 días </a:t>
            </a:r>
            <a:r>
              <a:rPr lang="es-ES" dirty="0"/>
              <a:t>desde la solicitud del expediente de regulación temporal de empleo en los supuestos de fuerza </a:t>
            </a:r>
            <a:r>
              <a:rPr lang="es-ES" dirty="0" smtClean="0"/>
              <a:t>mayor</a:t>
            </a:r>
          </a:p>
          <a:p>
            <a:r>
              <a:rPr lang="es-ES" dirty="0" smtClean="0"/>
              <a:t>o </a:t>
            </a:r>
            <a:r>
              <a:rPr lang="es-ES" dirty="0"/>
              <a:t>desde la fecha en que la empresa notifique a la autoridad laboral competente su </a:t>
            </a:r>
            <a:r>
              <a:rPr lang="es-ES" dirty="0" smtClean="0"/>
              <a:t>decisión</a:t>
            </a:r>
          </a:p>
          <a:p>
            <a:r>
              <a:rPr lang="es-ES" dirty="0" smtClean="0"/>
              <a:t>Si la </a:t>
            </a:r>
            <a:r>
              <a:rPr lang="es-ES" dirty="0"/>
              <a:t>solicitud se hubiera producido </a:t>
            </a:r>
            <a:r>
              <a:rPr lang="es-ES" dirty="0" smtClean="0"/>
              <a:t>antes de a </a:t>
            </a:r>
            <a:r>
              <a:rPr lang="es-ES" dirty="0"/>
              <a:t>la entrada en vigor de este real decreto-ley, el plazo de 5 días empezará a computarse desde esta fecha.</a:t>
            </a:r>
            <a:endParaRPr lang="es-ES" dirty="0" smtClean="0"/>
          </a:p>
          <a:p>
            <a:r>
              <a:rPr lang="es-ES" dirty="0" smtClean="0"/>
              <a:t>La </a:t>
            </a:r>
            <a:r>
              <a:rPr lang="es-ES" dirty="0"/>
              <a:t>comunicación se remitirá a través de medios electrónicos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32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032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2400" dirty="0"/>
              <a:t>PROCEDIMIENTO DE RECONOCIMIENTO DE LA PRESTACIÓN CONTRIBUTIVA POR DESEMPLEO, PARA TODAS LAS PERSONAS AFECTADAS POR ERTES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La </a:t>
            </a:r>
            <a:r>
              <a:rPr lang="es-ES" dirty="0">
                <a:solidFill>
                  <a:srgbClr val="FF0000"/>
                </a:solidFill>
              </a:rPr>
              <a:t>no transmisión </a:t>
            </a:r>
            <a:r>
              <a:rPr lang="es-ES" dirty="0"/>
              <a:t>de la comunicación regulada en los apartados anteriores se considerará conducta constitutiva de la </a:t>
            </a:r>
            <a:r>
              <a:rPr lang="es-ES" dirty="0">
                <a:solidFill>
                  <a:srgbClr val="FF0000"/>
                </a:solidFill>
              </a:rPr>
              <a:t>infracción </a:t>
            </a:r>
            <a:r>
              <a:rPr lang="es-ES" dirty="0" smtClean="0">
                <a:solidFill>
                  <a:srgbClr val="FF0000"/>
                </a:solidFill>
              </a:rPr>
              <a:t>grave</a:t>
            </a:r>
            <a:r>
              <a:rPr lang="es-ES" dirty="0" smtClean="0"/>
              <a:t> del 22.13 LISOS.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33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866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2800" dirty="0" smtClean="0"/>
              <a:t>ARTÍCULO 5. INTERRUPCIÓN DEL CÓMPUTO DE LA DURACIÓN MÁXIMA DE LOS CONTRATOS TEMPORALES.</a:t>
            </a:r>
            <a:endParaRPr lang="es-ES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La </a:t>
            </a:r>
            <a:r>
              <a:rPr lang="es-ES" dirty="0"/>
              <a:t>suspensión de los contratos </a:t>
            </a:r>
            <a:r>
              <a:rPr lang="es-ES" dirty="0" smtClean="0"/>
              <a:t>temporales supondrá </a:t>
            </a:r>
            <a:r>
              <a:rPr lang="es-ES" dirty="0"/>
              <a:t>la </a:t>
            </a:r>
            <a:r>
              <a:rPr lang="es-ES" dirty="0">
                <a:solidFill>
                  <a:srgbClr val="FF0000"/>
                </a:solidFill>
              </a:rPr>
              <a:t>interrupción del </a:t>
            </a:r>
            <a:r>
              <a:rPr lang="es-ES" dirty="0" smtClean="0">
                <a:solidFill>
                  <a:srgbClr val="FF0000"/>
                </a:solidFill>
              </a:rPr>
              <a:t>cómputo de </a:t>
            </a:r>
            <a:r>
              <a:rPr lang="es-ES" dirty="0">
                <a:solidFill>
                  <a:srgbClr val="FF0000"/>
                </a:solidFill>
              </a:rPr>
              <a:t>la duración </a:t>
            </a:r>
            <a:r>
              <a:rPr lang="es-ES" dirty="0"/>
              <a:t>de estos contratos, </a:t>
            </a:r>
            <a:r>
              <a:rPr lang="es-ES" dirty="0" smtClean="0"/>
              <a:t>y  </a:t>
            </a:r>
            <a:r>
              <a:rPr lang="es-ES" dirty="0"/>
              <a:t>de los periodos de referencia equivalentes al periodo </a:t>
            </a:r>
            <a:r>
              <a:rPr lang="es-ES" dirty="0" smtClean="0"/>
              <a:t>suspendido.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34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940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2400" dirty="0" smtClean="0"/>
              <a:t>DA1ª LIMITACIÓN DE LA DURACIÓN DE LOS EXPEDIENTES TEMPORALES DE REGULACIÓN DE EMPLEO COVID 19</a:t>
            </a:r>
            <a:endParaRPr lang="es-ES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Su </a:t>
            </a:r>
            <a:r>
              <a:rPr lang="es-ES" dirty="0">
                <a:solidFill>
                  <a:srgbClr val="FF0000"/>
                </a:solidFill>
              </a:rPr>
              <a:t>duración máxima será la del estado de alarma </a:t>
            </a:r>
            <a:r>
              <a:rPr lang="es-ES" dirty="0"/>
              <a:t>decretado por el Real Decreto 463/2020, de 14 de marzo, </a:t>
            </a:r>
            <a:r>
              <a:rPr lang="es-ES" dirty="0" smtClean="0"/>
              <a:t>y </a:t>
            </a:r>
            <a:r>
              <a:rPr lang="es-ES" dirty="0"/>
              <a:t>sus posibles prórrogas</a:t>
            </a:r>
            <a:r>
              <a:rPr lang="es-ES" dirty="0" smtClean="0"/>
              <a:t>.</a:t>
            </a:r>
          </a:p>
          <a:p>
            <a:r>
              <a:rPr lang="es-ES" dirty="0" smtClean="0"/>
              <a:t>Tanto si los expedientes se resuelven expresamente o por silencio.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35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979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D.A. 2ª RÉGIMEN SANCIONADOR Y REINTEGRO DE </a:t>
            </a:r>
            <a:r>
              <a:rPr lang="es-ES" sz="2800" dirty="0"/>
              <a:t>PRESTACIONES INDEBIDAS. Será </a:t>
            </a:r>
            <a:r>
              <a:rPr lang="es-ES" sz="2800" dirty="0" smtClean="0"/>
              <a:t>sancionable:</a:t>
            </a:r>
            <a:endParaRPr lang="es-ES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las falsedades </a:t>
            </a:r>
            <a:r>
              <a:rPr lang="es-ES" dirty="0"/>
              <a:t>o </a:t>
            </a:r>
            <a:r>
              <a:rPr lang="es-ES" dirty="0" smtClean="0"/>
              <a:t>incorrecciones</a:t>
            </a:r>
          </a:p>
          <a:p>
            <a:r>
              <a:rPr lang="es-ES" dirty="0" smtClean="0"/>
              <a:t>solicitar medidas que </a:t>
            </a:r>
            <a:r>
              <a:rPr lang="es-ES" dirty="0"/>
              <a:t>no resultaran necesarias o no tuvieran conexión suficiente con la causa que las origina, siempre que den lugar a la generación o percepción de prestaciones indebidas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36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924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D.A. 2ª RÉGIMEN SANCIONADOR Y REINTEGRO DE </a:t>
            </a:r>
            <a:r>
              <a:rPr lang="es-ES" sz="2800" dirty="0"/>
              <a:t>PRESTACIONES INDEBIDAS. Será </a:t>
            </a:r>
            <a:r>
              <a:rPr lang="es-ES" sz="2800" dirty="0" smtClean="0"/>
              <a:t>sancionable:</a:t>
            </a:r>
            <a:endParaRPr lang="es-ES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dirty="0" smtClean="0"/>
              <a:t>El </a:t>
            </a:r>
            <a:r>
              <a:rPr lang="es-ES" dirty="0"/>
              <a:t>reconocimiento indebido de prestaciones a la persona trabajadora por causa no imputable a la misma</a:t>
            </a:r>
            <a:r>
              <a:rPr lang="es-ES" dirty="0" smtClean="0"/>
              <a:t>, </a:t>
            </a:r>
            <a:r>
              <a:rPr lang="es-ES" dirty="0"/>
              <a:t>dará lugar a la revisión de </a:t>
            </a:r>
            <a:r>
              <a:rPr lang="es-ES" dirty="0" smtClean="0"/>
              <a:t>oficio.</a:t>
            </a:r>
          </a:p>
          <a:p>
            <a:pPr algn="just"/>
            <a:r>
              <a:rPr lang="es-ES" dirty="0"/>
              <a:t>L</a:t>
            </a:r>
            <a:r>
              <a:rPr lang="es-ES" dirty="0" smtClean="0"/>
              <a:t>a </a:t>
            </a:r>
            <a:r>
              <a:rPr lang="es-ES" dirty="0"/>
              <a:t>empresa deberá ingresar a la entidad gestora las cantidades percibidas por la persona trabajadora, deduciéndolas de los salarios dejados de percibir que hubieran correspondido, con el límite de la suma de tales salarios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37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325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 smtClean="0"/>
              <a:t>D.A.3ª FECHA DE EFECTOS DE LAS PRESTACIONES POR DESEMPLEO DERIVADAS DE LOS PROCEDIMIENTOS</a:t>
            </a:r>
            <a:endParaRPr lang="es-ES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En </a:t>
            </a:r>
            <a:r>
              <a:rPr lang="es-ES" dirty="0"/>
              <a:t>los supuestos de fuerza mayor será la fecha del hecho causante de la misma.</a:t>
            </a:r>
          </a:p>
          <a:p>
            <a:pPr algn="just"/>
            <a:r>
              <a:rPr lang="es-ES" dirty="0" smtClean="0"/>
              <a:t>Cuando no sea por FM, habrá </a:t>
            </a:r>
            <a:r>
              <a:rPr lang="es-ES" dirty="0"/>
              <a:t>de </a:t>
            </a:r>
            <a:r>
              <a:rPr lang="es-ES" dirty="0" smtClean="0"/>
              <a:t>ser coincidente </a:t>
            </a:r>
            <a:r>
              <a:rPr lang="es-ES" dirty="0"/>
              <a:t>o posterior a la fecha en que la empresa comunique a la autoridad laboral la decisión adoptada.</a:t>
            </a:r>
          </a:p>
          <a:p>
            <a:endParaRPr lang="es-ES" dirty="0" smtClean="0"/>
          </a:p>
          <a:p>
            <a:endParaRPr lang="es-ES" dirty="0"/>
          </a:p>
          <a:p>
            <a:r>
              <a:rPr lang="es-ES" dirty="0" smtClean="0"/>
              <a:t>La </a:t>
            </a:r>
            <a:r>
              <a:rPr lang="es-ES" dirty="0"/>
              <a:t>causa y fecha de efectos de la situación legal de desempleo deberán figurar, en todo caso, en el certificado de empresa, que se considerará documento válido para su acreditación.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38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098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200" dirty="0" smtClean="0"/>
              <a:t>ART. 17 PRESTACIÓN EXTRAORDINARIA POR CESE DE ACTIVIDAD</a:t>
            </a:r>
            <a:endParaRPr lang="en-GB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Finalidad:  </a:t>
            </a:r>
            <a:r>
              <a:rPr lang="es-ES" dirty="0"/>
              <a:t>proteger </a:t>
            </a:r>
            <a:r>
              <a:rPr lang="es-ES" dirty="0" smtClean="0"/>
              <a:t>el cese </a:t>
            </a:r>
            <a:r>
              <a:rPr lang="es-ES" dirty="0"/>
              <a:t>temporal o disminución de la actividad provocada por una situación en </a:t>
            </a:r>
            <a:r>
              <a:rPr lang="es-ES" dirty="0" smtClean="0"/>
              <a:t>todo caso </a:t>
            </a:r>
            <a:r>
              <a:rPr lang="es-ES" dirty="0"/>
              <a:t>involuntaria. </a:t>
            </a:r>
          </a:p>
          <a:p>
            <a:endParaRPr lang="en-GB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39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2034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200" dirty="0" smtClean="0"/>
              <a:t>PARO REGISTRADO EN LA COMUNIDAD VALENCIANA 2020</a:t>
            </a:r>
            <a:br>
              <a:rPr lang="es-ES" sz="3200" dirty="0" smtClean="0"/>
            </a:br>
            <a:endParaRPr lang="es-ES" sz="3200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4</a:t>
            </a:fld>
            <a:endParaRPr lang="es-E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204864"/>
            <a:ext cx="5941184" cy="2666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009126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 </a:t>
            </a:r>
            <a:r>
              <a:rPr lang="en-GB" dirty="0" smtClean="0"/>
              <a:t>ÁMBITO SUBJETIVO DE APLICACIÓN: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S</a:t>
            </a:r>
            <a:r>
              <a:rPr lang="es-ES" dirty="0" smtClean="0"/>
              <a:t>e </a:t>
            </a:r>
            <a:r>
              <a:rPr lang="es-ES" dirty="0"/>
              <a:t>extiende a todos los trabajadores </a:t>
            </a:r>
            <a:r>
              <a:rPr lang="es-ES" dirty="0" smtClean="0"/>
              <a:t>autónomos,</a:t>
            </a:r>
          </a:p>
          <a:p>
            <a:r>
              <a:rPr lang="es-ES" dirty="0" smtClean="0"/>
              <a:t> </a:t>
            </a:r>
            <a:r>
              <a:rPr lang="es-ES" dirty="0"/>
              <a:t>estén o no protegidos por la prestación de cese de actividad prevista en </a:t>
            </a:r>
            <a:r>
              <a:rPr lang="es-ES" dirty="0" smtClean="0"/>
              <a:t>la Ley </a:t>
            </a:r>
            <a:r>
              <a:rPr lang="es-ES" dirty="0"/>
              <a:t>General de la Seguridad </a:t>
            </a:r>
            <a:r>
              <a:rPr lang="es-ES" dirty="0" smtClean="0"/>
              <a:t>Social.</a:t>
            </a:r>
            <a:endParaRPr lang="en-GB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40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01508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REQUISITOS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a) Estar afiliados y en alta, en la fecha de la declaración del estado de alarma</a:t>
            </a:r>
            <a:r>
              <a:rPr lang="es-ES" dirty="0" smtClean="0"/>
              <a:t>, en </a:t>
            </a:r>
            <a:r>
              <a:rPr lang="es-ES" dirty="0"/>
              <a:t>el </a:t>
            </a:r>
            <a:r>
              <a:rPr lang="es-ES" dirty="0" smtClean="0"/>
              <a:t>RETA (14 de marzo).</a:t>
            </a:r>
          </a:p>
          <a:p>
            <a:endParaRPr lang="es-ES" dirty="0"/>
          </a:p>
          <a:p>
            <a:endParaRPr lang="es-ES" dirty="0" smtClean="0"/>
          </a:p>
          <a:p>
            <a:r>
              <a:rPr lang="es-ES" dirty="0" smtClean="0"/>
              <a:t>b</a:t>
            </a:r>
            <a:r>
              <a:rPr lang="es-ES" dirty="0"/>
              <a:t>) </a:t>
            </a:r>
            <a:r>
              <a:rPr lang="es-ES" dirty="0" smtClean="0"/>
              <a:t>Que </a:t>
            </a:r>
            <a:r>
              <a:rPr lang="es-ES" dirty="0"/>
              <a:t>su actividad </a:t>
            </a:r>
            <a:r>
              <a:rPr lang="es-ES" dirty="0" smtClean="0"/>
              <a:t> haya sido suspendida en virtud </a:t>
            </a:r>
            <a:r>
              <a:rPr lang="es-ES" dirty="0"/>
              <a:t>de lo previsto en el Real Decreto 463/2020, de 14 de marzo, </a:t>
            </a:r>
            <a:r>
              <a:rPr lang="es-ES" dirty="0" smtClean="0"/>
              <a:t>o acreditar la reducción </a:t>
            </a:r>
            <a:r>
              <a:rPr lang="es-ES" dirty="0"/>
              <a:t>de su facturación en, al menos, un 75 por ciento, en relación con </a:t>
            </a:r>
            <a:r>
              <a:rPr lang="es-ES" dirty="0" smtClean="0"/>
              <a:t>la efectuada </a:t>
            </a:r>
            <a:r>
              <a:rPr lang="es-ES" dirty="0"/>
              <a:t>en el semestre anterior</a:t>
            </a:r>
            <a:r>
              <a:rPr lang="es-ES" dirty="0" smtClean="0"/>
              <a:t>.</a:t>
            </a:r>
          </a:p>
          <a:p>
            <a:endParaRPr lang="es-ES" dirty="0"/>
          </a:p>
          <a:p>
            <a:r>
              <a:rPr lang="es-ES" dirty="0" smtClean="0"/>
              <a:t>c) Hallarse al corriente en el pago de las cuotas a la Seguridad Social. Posibilidad de ingresar en el plazo de treinta días naturales. La regularización del descubierto producirá plenos efectos </a:t>
            </a:r>
            <a:r>
              <a:rPr lang="es-ES" dirty="0"/>
              <a:t>para la adquisición del derecho a la protección. </a:t>
            </a:r>
            <a:endParaRPr lang="en-GB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41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407343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 smtClean="0"/>
              <a:t>PLAZO PARA SOLICITAR LA PRESTACIÓN</a:t>
            </a:r>
            <a:endParaRPr lang="en-GB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U</a:t>
            </a:r>
            <a:r>
              <a:rPr lang="es-ES" dirty="0" smtClean="0"/>
              <a:t>n </a:t>
            </a:r>
            <a:r>
              <a:rPr lang="es-ES" dirty="0"/>
              <a:t>mes desde la entrada en vigor</a:t>
            </a:r>
            <a:r>
              <a:rPr lang="es-ES" dirty="0" smtClean="0"/>
              <a:t>; por </a:t>
            </a:r>
            <a:r>
              <a:rPr lang="es-ES" dirty="0"/>
              <a:t>tanto, finaliza el 14 de abril, </a:t>
            </a:r>
            <a:endParaRPr lang="es-ES" dirty="0" smtClean="0"/>
          </a:p>
          <a:p>
            <a:r>
              <a:rPr lang="es-ES" dirty="0" smtClean="0"/>
              <a:t>sin </a:t>
            </a:r>
            <a:r>
              <a:rPr lang="es-ES" dirty="0"/>
              <a:t>perjuicio de que si se acordara la </a:t>
            </a:r>
            <a:r>
              <a:rPr lang="es-ES" dirty="0" smtClean="0"/>
              <a:t>prórroga del </a:t>
            </a:r>
            <a:r>
              <a:rPr lang="es-ES" dirty="0"/>
              <a:t>estado de alarma por el Gobierno puedan modificarse las </a:t>
            </a:r>
            <a:r>
              <a:rPr lang="es-ES" dirty="0" smtClean="0"/>
              <a:t>medidas adoptadas</a:t>
            </a:r>
            <a:r>
              <a:rPr lang="es-ES" dirty="0"/>
              <a:t>, </a:t>
            </a:r>
            <a:endParaRPr lang="en-GB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42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174592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DOCUMENTACIÓN</a:t>
            </a:r>
            <a:endParaRPr lang="en-GB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Declaración </a:t>
            </a:r>
            <a:r>
              <a:rPr lang="es-ES" dirty="0"/>
              <a:t>jurada en la que </a:t>
            </a:r>
            <a:r>
              <a:rPr lang="es-ES" dirty="0" smtClean="0"/>
              <a:t>se haga </a:t>
            </a:r>
            <a:r>
              <a:rPr lang="es-ES" dirty="0"/>
              <a:t>constar que cumplen todos los requisitos exigidos para causar derecho </a:t>
            </a:r>
            <a:r>
              <a:rPr lang="es-ES" dirty="0" smtClean="0"/>
              <a:t>a esta </a:t>
            </a:r>
            <a:r>
              <a:rPr lang="es-ES" dirty="0"/>
              <a:t>prestación. </a:t>
            </a:r>
            <a:endParaRPr lang="en-GB" dirty="0" smtClean="0"/>
          </a:p>
          <a:p>
            <a:r>
              <a:rPr lang="es-ES" dirty="0" smtClean="0"/>
              <a:t>Documentación acreditativa de la reducción de facturación: documentación contable o cualquier medio admitido en derecho.</a:t>
            </a:r>
            <a:endParaRPr lang="en-GB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43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861667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CUANTÍA DE LA PRESTACIÓN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876800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Con carencia</a:t>
            </a:r>
            <a:r>
              <a:rPr lang="es-ES" dirty="0" smtClean="0"/>
              <a:t> </a:t>
            </a:r>
            <a:r>
              <a:rPr lang="es-ES" dirty="0"/>
              <a:t>para </a:t>
            </a:r>
            <a:r>
              <a:rPr lang="es-ES" dirty="0" smtClean="0"/>
              <a:t>causar derecho </a:t>
            </a:r>
            <a:r>
              <a:rPr lang="es-ES" dirty="0"/>
              <a:t>a la prestación por cese de </a:t>
            </a:r>
            <a:r>
              <a:rPr lang="es-ES" dirty="0" smtClean="0"/>
              <a:t>actividad: la </a:t>
            </a:r>
            <a:r>
              <a:rPr lang="es-ES" dirty="0"/>
              <a:t>cuantía de la prestación se determinará aplicando el 70 </a:t>
            </a:r>
            <a:r>
              <a:rPr lang="es-ES" dirty="0" smtClean="0"/>
              <a:t>por ciento </a:t>
            </a:r>
            <a:r>
              <a:rPr lang="es-ES" dirty="0"/>
              <a:t>a la base reguladora, 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smtClean="0">
                <a:solidFill>
                  <a:srgbClr val="FF0000"/>
                </a:solidFill>
              </a:rPr>
              <a:t>Sin carencia</a:t>
            </a:r>
            <a:r>
              <a:rPr lang="es-ES" dirty="0" smtClean="0"/>
              <a:t>: la </a:t>
            </a:r>
            <a:r>
              <a:rPr lang="es-ES" dirty="0"/>
              <a:t>cuantía de la prestación será equivalente al 70 por ciento de </a:t>
            </a:r>
            <a:r>
              <a:rPr lang="es-ES" dirty="0" smtClean="0"/>
              <a:t>la base </a:t>
            </a:r>
            <a:r>
              <a:rPr lang="es-ES" dirty="0"/>
              <a:t>mínima de </a:t>
            </a:r>
            <a:r>
              <a:rPr lang="es-ES" dirty="0" smtClean="0"/>
              <a:t>cotización.</a:t>
            </a:r>
            <a:endParaRPr lang="en-GB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44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14695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</a:t>
            </a:r>
            <a:r>
              <a:rPr lang="en-GB" dirty="0" smtClean="0"/>
              <a:t>ALTA Y COTIZACIÓN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El </a:t>
            </a:r>
            <a:r>
              <a:rPr lang="es-ES" dirty="0"/>
              <a:t>trabajador autónomo que suspenda la actividad no estará obligado </a:t>
            </a:r>
            <a:r>
              <a:rPr lang="es-ES" dirty="0" smtClean="0"/>
              <a:t>a tramitar </a:t>
            </a:r>
            <a:r>
              <a:rPr lang="es-ES" dirty="0"/>
              <a:t>la baja. </a:t>
            </a:r>
            <a:endParaRPr lang="es-ES" dirty="0" smtClean="0"/>
          </a:p>
          <a:p>
            <a:r>
              <a:rPr lang="es-ES" dirty="0" smtClean="0"/>
              <a:t>Si </a:t>
            </a:r>
            <a:r>
              <a:rPr lang="es-ES" dirty="0"/>
              <a:t>la causa del derecho a la prestación es la reducción de </a:t>
            </a:r>
            <a:r>
              <a:rPr lang="es-ES" dirty="0" smtClean="0"/>
              <a:t>la facturación, </a:t>
            </a:r>
            <a:r>
              <a:rPr lang="es-ES" dirty="0"/>
              <a:t>deberá </a:t>
            </a:r>
            <a:r>
              <a:rPr lang="es-ES" dirty="0" smtClean="0"/>
              <a:t>permanecer de </a:t>
            </a:r>
            <a:r>
              <a:rPr lang="es-ES" dirty="0"/>
              <a:t>alta en el </a:t>
            </a:r>
            <a:r>
              <a:rPr lang="es-ES" dirty="0" smtClean="0"/>
              <a:t>RETA.</a:t>
            </a:r>
          </a:p>
          <a:p>
            <a:r>
              <a:rPr lang="es-ES" dirty="0" smtClean="0"/>
              <a:t>Durante </a:t>
            </a:r>
            <a:r>
              <a:rPr lang="es-ES" dirty="0"/>
              <a:t>el periodo de percepción de esta prestación no existirá obligación </a:t>
            </a:r>
            <a:r>
              <a:rPr lang="es-ES" dirty="0" smtClean="0"/>
              <a:t>de cotizar</a:t>
            </a:r>
            <a:r>
              <a:rPr lang="es-ES" dirty="0"/>
              <a:t>. </a:t>
            </a:r>
          </a:p>
          <a:p>
            <a:endParaRPr lang="en-GB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45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70530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DURACIÓN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Un mes</a:t>
            </a:r>
            <a:r>
              <a:rPr lang="es-ES" dirty="0"/>
              <a:t>, ampliándose, en su caso, hasta el último día del mes en el que finalice </a:t>
            </a:r>
            <a:r>
              <a:rPr lang="es-ES" dirty="0" smtClean="0"/>
              <a:t>el estado </a:t>
            </a:r>
            <a:r>
              <a:rPr lang="es-ES" dirty="0"/>
              <a:t>de alarma, </a:t>
            </a:r>
            <a:endParaRPr lang="en-GB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46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212419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BENEFICIOS DE SU CONCESIÓN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La concesión de esta prestación no reducirá los períodos de prestación por </a:t>
            </a:r>
            <a:r>
              <a:rPr lang="es-ES" dirty="0" smtClean="0"/>
              <a:t>cese de </a:t>
            </a:r>
            <a:r>
              <a:rPr lang="es-ES" dirty="0"/>
              <a:t>actividad a los que el beneficiario pueda tener derecho en el futuro.</a:t>
            </a:r>
          </a:p>
          <a:p>
            <a:endParaRPr lang="es-ES" dirty="0" smtClean="0"/>
          </a:p>
          <a:p>
            <a:r>
              <a:rPr lang="es-ES" dirty="0" smtClean="0"/>
              <a:t>El </a:t>
            </a:r>
            <a:r>
              <a:rPr lang="es-ES" dirty="0"/>
              <a:t>tiempo durante el que se perciba la prestación extraordinaria por </a:t>
            </a:r>
            <a:r>
              <a:rPr lang="es-ES" dirty="0" smtClean="0"/>
              <a:t>CATA se </a:t>
            </a:r>
            <a:r>
              <a:rPr lang="es-ES" dirty="0"/>
              <a:t>entenderá como cotizado </a:t>
            </a:r>
            <a:r>
              <a:rPr lang="es-ES" dirty="0" smtClean="0"/>
              <a:t>por todas las contingencias.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47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543492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</a:t>
            </a:r>
            <a:r>
              <a:rPr lang="en-GB" dirty="0" smtClean="0"/>
              <a:t>INCOMPATIBILIDADES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No causarán derecho a esta prestación los trabajadores autónomos que </a:t>
            </a:r>
            <a:r>
              <a:rPr lang="es-ES" dirty="0" smtClean="0"/>
              <a:t>vinieran percibiendo </a:t>
            </a:r>
            <a:r>
              <a:rPr lang="es-ES" dirty="0"/>
              <a:t>una prestación o tengan derecho a otra prestación del Sistema </a:t>
            </a:r>
            <a:r>
              <a:rPr lang="es-ES" dirty="0" smtClean="0"/>
              <a:t>de Seguridad </a:t>
            </a:r>
            <a:r>
              <a:rPr lang="es-ES" dirty="0"/>
              <a:t>Social, tanto si la percibe como si no. 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48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8867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2400" dirty="0" smtClean="0"/>
              <a:t>CONCURRENCIA CON LOS EXPEDIENTES DE SUSPENSIÓN DE CONTRATOS Y REDUCCIÓN DE JORNADA POR CAUSA DE VINCULADA AL COVID-19: </a:t>
            </a:r>
            <a:endParaRPr lang="en-GB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</a:t>
            </a:r>
            <a:r>
              <a:rPr lang="es-ES" smtClean="0"/>
              <a:t>l </a:t>
            </a:r>
            <a:r>
              <a:rPr lang="es-ES" dirty="0"/>
              <a:t>trabajador autónomo en el momento de presentar </a:t>
            </a:r>
            <a:r>
              <a:rPr lang="es-ES" dirty="0" smtClean="0"/>
              <a:t>la solicitud </a:t>
            </a:r>
            <a:r>
              <a:rPr lang="es-ES" dirty="0"/>
              <a:t>de la prestación excepcional deberá adjuntar copia del inicio </a:t>
            </a:r>
            <a:r>
              <a:rPr lang="es-ES"/>
              <a:t>de </a:t>
            </a:r>
            <a:r>
              <a:rPr lang="es-ES" smtClean="0"/>
              <a:t>las su </a:t>
            </a:r>
            <a:r>
              <a:rPr lang="es-ES" dirty="0"/>
              <a:t>tramitación</a:t>
            </a:r>
            <a:endParaRPr lang="en-GB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49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3765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200" dirty="0" smtClean="0"/>
              <a:t>EVOLUCIÓN DEL PARO REGISTRADO EN LA COMUNIDAD VALENCIANA 2008-2020</a:t>
            </a:r>
            <a:endParaRPr lang="en-GB" sz="3200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5</a:t>
            </a:fld>
            <a:endParaRPr lang="es-E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060848"/>
            <a:ext cx="6336704" cy="2717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313150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200" dirty="0"/>
              <a:t>Real Decreto-ley 11/2020, de 31 de marzo, por el que se adoptan medidas urgentes complementarias en el ámbito social y económico para hacer frente al COVID-19.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5A3082-74CC-48EC-9EF6-C592FE298CC7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EF1C-FE04-4B44-BA16-0831CEA07828}" type="slidenum">
              <a:rPr lang="es-ES" smtClean="0"/>
              <a:pPr/>
              <a:t>50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413776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980728"/>
            <a:ext cx="7922840" cy="2318097"/>
          </a:xfrm>
        </p:spPr>
        <p:txBody>
          <a:bodyPr/>
          <a:lstStyle/>
          <a:p>
            <a:r>
              <a:rPr lang="es-ES" sz="2800" dirty="0"/>
              <a:t>subsidio extraordinario por falta de actividad para las personas integradas en el Sistema Especial de Empleados de Hogar del Régimen General de la Seguridad Social.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08622E-932B-4A23-B5C4-3E6EBB17593D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0154A-D6E8-4921-B592-45881ECF255A}" type="slidenum">
              <a:rPr lang="es-ES" smtClean="0"/>
              <a:pPr/>
              <a:t>51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239228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ART. 30.PERSONAS BENEFICIARIAS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P</a:t>
            </a:r>
            <a:r>
              <a:rPr lang="es-ES" dirty="0" smtClean="0"/>
              <a:t>ersonas de </a:t>
            </a:r>
            <a:r>
              <a:rPr lang="es-ES" dirty="0"/>
              <a:t>alta en el Sistema Especial de Empleados del Hogar </a:t>
            </a:r>
            <a:r>
              <a:rPr lang="es-ES" dirty="0" smtClean="0"/>
              <a:t>antes del </a:t>
            </a:r>
            <a:r>
              <a:rPr lang="es-ES" dirty="0"/>
              <a:t>14 de </a:t>
            </a:r>
            <a:r>
              <a:rPr lang="es-ES" dirty="0" smtClean="0"/>
              <a:t>marzo</a:t>
            </a:r>
            <a:r>
              <a:rPr lang="es-ES" dirty="0"/>
              <a:t> </a:t>
            </a:r>
            <a:r>
              <a:rPr lang="es-ES" dirty="0" smtClean="0"/>
              <a:t>que:</a:t>
            </a:r>
          </a:p>
          <a:p>
            <a:endParaRPr lang="es-ES" dirty="0" smtClean="0"/>
          </a:p>
          <a:p>
            <a:r>
              <a:rPr lang="es-ES" dirty="0" smtClean="0"/>
              <a:t>Hayan </a:t>
            </a:r>
            <a:r>
              <a:rPr lang="es-ES" dirty="0"/>
              <a:t>dejado de prestar servicios, total o parcialmente, con carácter temporal, a fin de reducir el riesgo de contagio, por causas ajenas a su voluntad, en uno o varios domicilios y con motivo de la crisis sanitaria del COVID-19.</a:t>
            </a:r>
          </a:p>
          <a:p>
            <a:endParaRPr lang="es-ES" dirty="0"/>
          </a:p>
          <a:p>
            <a:r>
              <a:rPr lang="es-ES" dirty="0" smtClean="0"/>
              <a:t>Se </a:t>
            </a:r>
            <a:r>
              <a:rPr lang="es-ES" dirty="0"/>
              <a:t>haya extinguido su contrato de trabajo por la causa de despido 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52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830162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ART. 30. ACREDITACIÓN DEL HECHO CAUSANTE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P</a:t>
            </a:r>
            <a:r>
              <a:rPr lang="es-ES" dirty="0" smtClean="0"/>
              <a:t>or </a:t>
            </a:r>
            <a:r>
              <a:rPr lang="es-ES" dirty="0"/>
              <a:t>medio de una declaración responsable, firmada por la persona empleadora o personas </a:t>
            </a:r>
            <a:r>
              <a:rPr lang="es-ES" dirty="0" smtClean="0"/>
              <a:t>empleadoras.</a:t>
            </a:r>
          </a:p>
          <a:p>
            <a:pPr marL="0" indent="0">
              <a:buNone/>
            </a:pPr>
            <a:endParaRPr lang="es-ES" dirty="0"/>
          </a:p>
          <a:p>
            <a:r>
              <a:rPr lang="es-ES" dirty="0" smtClean="0"/>
              <a:t>En </a:t>
            </a:r>
            <a:r>
              <a:rPr lang="es-ES" dirty="0"/>
              <a:t>el supuesto de extinción del contrato de </a:t>
            </a:r>
            <a:r>
              <a:rPr lang="es-ES" dirty="0" smtClean="0"/>
              <a:t>trabajo: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ES" dirty="0" smtClean="0"/>
              <a:t>carta </a:t>
            </a:r>
            <a:r>
              <a:rPr lang="es-ES" dirty="0"/>
              <a:t>de despido, </a:t>
            </a:r>
            <a:endParaRPr lang="es-ES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s-ES" dirty="0" smtClean="0"/>
              <a:t>comunicación </a:t>
            </a:r>
            <a:r>
              <a:rPr lang="es-ES" dirty="0"/>
              <a:t>del desistimiento de la empleadora o empleador, o </a:t>
            </a:r>
            <a:endParaRPr lang="es-ES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s-ES" dirty="0" smtClean="0"/>
              <a:t>documentación </a:t>
            </a:r>
            <a:r>
              <a:rPr lang="es-ES" dirty="0"/>
              <a:t>acreditativa de la baja en el Sistema Especial de Empleados del Hogar del Régimen General de la Seguridad Social.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53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718579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ART. 31 CUANTÍA DEL SUBSIDIO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La base reguladora </a:t>
            </a:r>
            <a:r>
              <a:rPr lang="es-ES" dirty="0" smtClean="0"/>
              <a:t>diaria: base </a:t>
            </a:r>
            <a:r>
              <a:rPr lang="es-ES" dirty="0"/>
              <a:t>de cotización </a:t>
            </a:r>
            <a:r>
              <a:rPr lang="es-ES" dirty="0" smtClean="0"/>
              <a:t>del mes </a:t>
            </a:r>
            <a:r>
              <a:rPr lang="es-ES" dirty="0"/>
              <a:t>anterior al hecho causante, dividida entre 30.</a:t>
            </a:r>
          </a:p>
          <a:p>
            <a:r>
              <a:rPr lang="es-ES" dirty="0" smtClean="0"/>
              <a:t>Porcentaje: 70% </a:t>
            </a:r>
          </a:p>
          <a:p>
            <a:r>
              <a:rPr lang="es-ES" dirty="0" smtClean="0"/>
              <a:t>No </a:t>
            </a:r>
            <a:r>
              <a:rPr lang="es-ES" dirty="0"/>
              <a:t>podrá ser superior al Salario Mínimo Interprofesional, excluida la parte proporcional de las pagas extraordinarias. </a:t>
            </a:r>
            <a:endParaRPr lang="es-ES" dirty="0" smtClean="0"/>
          </a:p>
          <a:p>
            <a:r>
              <a:rPr lang="es-ES" dirty="0" smtClean="0"/>
              <a:t>En </a:t>
            </a:r>
            <a:r>
              <a:rPr lang="es-ES" dirty="0"/>
              <a:t>el caso de pérdida parcial de la actividad, la cuantía del subsidio indicada se percibirá en proporción directa al porcentaje de reducción de jornada que haya experimentado la persona trabajadora.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54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762966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ART. 31 CUANTÍA DEL SUBSIDIO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V</a:t>
            </a:r>
            <a:r>
              <a:rPr lang="es-ES" dirty="0" smtClean="0"/>
              <a:t>arios  </a:t>
            </a:r>
            <a:r>
              <a:rPr lang="es-ES" dirty="0"/>
              <a:t>trabajos </a:t>
            </a:r>
            <a:r>
              <a:rPr lang="es-ES" dirty="0" smtClean="0"/>
              <a:t>desempeñados:  </a:t>
            </a:r>
            <a:r>
              <a:rPr lang="es-ES" dirty="0"/>
              <a:t>la cuantía total del subsidio será la suma de las cantidades obtenidas aplicando a las distintas bases reguladoras </a:t>
            </a:r>
            <a:r>
              <a:rPr lang="es-ES" dirty="0" smtClean="0"/>
              <a:t>correspondientes </a:t>
            </a:r>
            <a:r>
              <a:rPr lang="es-ES" dirty="0"/>
              <a:t>a cada uno de los distintos trabajos el porcentaje del setenta por ciento, </a:t>
            </a:r>
            <a:endParaRPr lang="es-ES" dirty="0" smtClean="0"/>
          </a:p>
          <a:p>
            <a:endParaRPr lang="es-ES" dirty="0"/>
          </a:p>
          <a:p>
            <a:r>
              <a:rPr lang="es-ES" dirty="0" smtClean="0"/>
              <a:t>teniendo </a:t>
            </a:r>
            <a:r>
              <a:rPr lang="es-ES" dirty="0"/>
              <a:t>dicha cuantía total el mismo </a:t>
            </a:r>
            <a:r>
              <a:rPr lang="es-ES" dirty="0" smtClean="0"/>
              <a:t>límite.</a:t>
            </a:r>
          </a:p>
          <a:p>
            <a:r>
              <a:rPr lang="es-ES" dirty="0"/>
              <a:t>se percibirá por periodos mensuales, desde la fecha del nacimiento del derecho.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55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015778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ART. 32 COMPATIBILIDADES E INCOMPATIBILIDADES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>
              <a:solidFill>
                <a:srgbClr val="FF0000"/>
              </a:solidFill>
            </a:endParaRPr>
          </a:p>
          <a:p>
            <a:r>
              <a:rPr lang="es-ES" dirty="0" smtClean="0">
                <a:solidFill>
                  <a:srgbClr val="FF0000"/>
                </a:solidFill>
              </a:rPr>
              <a:t>Compatible</a:t>
            </a:r>
            <a:r>
              <a:rPr lang="es-ES" dirty="0" smtClean="0"/>
              <a:t> </a:t>
            </a:r>
            <a:r>
              <a:rPr lang="es-ES" dirty="0"/>
              <a:t>con las percepciones derivadas de las actividades por cuenta propia o por cuenta ajena que se estuvieran desarrollando en el momento de su devengo, </a:t>
            </a:r>
            <a:endParaRPr lang="es-ES" dirty="0" smtClean="0"/>
          </a:p>
          <a:p>
            <a:r>
              <a:rPr lang="es-ES" dirty="0" smtClean="0"/>
              <a:t>siempre </a:t>
            </a:r>
            <a:r>
              <a:rPr lang="es-ES" dirty="0"/>
              <a:t>que la </a:t>
            </a:r>
            <a:r>
              <a:rPr lang="es-ES" dirty="0">
                <a:solidFill>
                  <a:srgbClr val="FF0000"/>
                </a:solidFill>
              </a:rPr>
              <a:t>suma </a:t>
            </a:r>
            <a:r>
              <a:rPr lang="es-ES" dirty="0"/>
              <a:t>de los ingresos derivados del subsidio y </a:t>
            </a:r>
            <a:r>
              <a:rPr lang="es-ES" dirty="0" smtClean="0"/>
              <a:t>el </a:t>
            </a:r>
            <a:r>
              <a:rPr lang="es-ES" dirty="0"/>
              <a:t>resto de actividades no </a:t>
            </a:r>
            <a:r>
              <a:rPr lang="es-ES" dirty="0" smtClean="0"/>
              <a:t> </a:t>
            </a:r>
            <a:r>
              <a:rPr lang="es-ES" dirty="0"/>
              <a:t>superior </a:t>
            </a:r>
            <a:r>
              <a:rPr lang="es-ES" dirty="0" smtClean="0"/>
              <a:t>al SMI.</a:t>
            </a:r>
          </a:p>
          <a:p>
            <a:r>
              <a:rPr lang="es-ES" dirty="0" smtClean="0">
                <a:solidFill>
                  <a:srgbClr val="FF0000"/>
                </a:solidFill>
              </a:rPr>
              <a:t>Incompatible</a:t>
            </a:r>
            <a:r>
              <a:rPr lang="es-ES" dirty="0" smtClean="0"/>
              <a:t> </a:t>
            </a:r>
            <a:r>
              <a:rPr lang="es-ES" dirty="0"/>
              <a:t>con el subsidio por incapacidad temporal y con el permiso retribuido recuperable regulado en el Real Decreto-ley </a:t>
            </a:r>
            <a:r>
              <a:rPr lang="es-ES" dirty="0" smtClean="0"/>
              <a:t>10/2020.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56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508973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sz="3600" dirty="0"/>
              <a:t>Subsidio de desempleo excepcional por fin de contrato temporal.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08622E-932B-4A23-B5C4-3E6EBB17593D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0154A-D6E8-4921-B592-45881ECF255A}" type="slidenum">
              <a:rPr lang="es-ES" smtClean="0"/>
              <a:pPr/>
              <a:t>57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168859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ART. 33 PERSONAS BENEFICIARIAS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L</a:t>
            </a:r>
            <a:r>
              <a:rPr lang="es-ES" dirty="0" smtClean="0"/>
              <a:t>as </a:t>
            </a:r>
            <a:r>
              <a:rPr lang="es-ES" dirty="0"/>
              <a:t>personas trabajadoras que se les hubiera extinguido un contrato de duración determinada </a:t>
            </a:r>
            <a:r>
              <a:rPr lang="es-ES" dirty="0" smtClean="0"/>
              <a:t>, </a:t>
            </a:r>
          </a:p>
          <a:p>
            <a:r>
              <a:rPr lang="es-ES" dirty="0" smtClean="0"/>
              <a:t>De al </a:t>
            </a:r>
            <a:r>
              <a:rPr lang="es-ES" dirty="0"/>
              <a:t>menos, dos meses de duración, con posterioridad a </a:t>
            </a:r>
            <a:r>
              <a:rPr lang="es-ES" dirty="0" smtClean="0"/>
              <a:t>14 </a:t>
            </a:r>
            <a:r>
              <a:rPr lang="es-ES" dirty="0"/>
              <a:t>de marzo, </a:t>
            </a:r>
            <a:endParaRPr lang="es-ES" dirty="0" smtClean="0"/>
          </a:p>
          <a:p>
            <a:r>
              <a:rPr lang="es-ES" dirty="0"/>
              <a:t>Y</a:t>
            </a:r>
            <a:r>
              <a:rPr lang="es-ES" dirty="0" smtClean="0"/>
              <a:t> </a:t>
            </a:r>
            <a:r>
              <a:rPr lang="es-ES" dirty="0"/>
              <a:t>no </a:t>
            </a:r>
            <a:r>
              <a:rPr lang="es-ES" dirty="0" smtClean="0"/>
              <a:t>cuenten </a:t>
            </a:r>
            <a:r>
              <a:rPr lang="es-ES" dirty="0"/>
              <a:t>con la cotización necesaria para acceder a otra prestación o subsidio </a:t>
            </a:r>
            <a:endParaRPr lang="es-ES" dirty="0" smtClean="0"/>
          </a:p>
          <a:p>
            <a:r>
              <a:rPr lang="es-ES" dirty="0" smtClean="0"/>
              <a:t>si carecen  </a:t>
            </a:r>
            <a:r>
              <a:rPr lang="es-ES" dirty="0"/>
              <a:t>de rentas en los términos establecidos en el artículo 275 del texto refundido de la Ley General de la Seguridad Social</a:t>
            </a:r>
            <a:r>
              <a:rPr lang="es-ES"/>
              <a:t>, 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58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465646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ART. 33 INCOMPATIBILIDADES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Incompatible </a:t>
            </a:r>
            <a:r>
              <a:rPr lang="es-ES" dirty="0"/>
              <a:t>con la percepción de cualquier renta mínima, renta de inclusión, salario social o ayudas análogas concedidas por cualquier Administración Pública.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59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3173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Impacto de la crisis COVID-19 en el </a:t>
            </a:r>
            <a:r>
              <a:rPr lang="es-ES" sz="2800" dirty="0" smtClean="0"/>
              <a:t>empleo. </a:t>
            </a:r>
            <a:r>
              <a:rPr lang="es-ES" sz="2800" dirty="0" err="1" smtClean="0"/>
              <a:t>València</a:t>
            </a:r>
            <a:endParaRPr lang="es-ES" sz="2800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6</a:t>
            </a:fld>
            <a:endParaRPr lang="es-E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4002" y="1600200"/>
            <a:ext cx="4395996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186057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ART. 33 CUANTÍA Y DURACIÓN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A</a:t>
            </a:r>
            <a:r>
              <a:rPr lang="es-ES" dirty="0" smtClean="0"/>
              <a:t>yuda </a:t>
            </a:r>
            <a:r>
              <a:rPr lang="es-ES" dirty="0"/>
              <a:t>mensual del 80 por ciento del Indicador Público de Renta de Efectos Múltiples mensual vigente.</a:t>
            </a:r>
          </a:p>
          <a:p>
            <a:endParaRPr lang="es-ES" dirty="0"/>
          </a:p>
          <a:p>
            <a:r>
              <a:rPr lang="es-ES" dirty="0"/>
              <a:t>4. La duración de este subsidio excepcional será de un mes, ampliable si así se determina por Real Decreto-ley.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60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063272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000" dirty="0"/>
              <a:t>Disposición transitoria tercera.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endParaRPr lang="es-ES" dirty="0" smtClean="0"/>
          </a:p>
          <a:p>
            <a:pPr algn="just"/>
            <a:r>
              <a:rPr lang="es-ES" dirty="0"/>
              <a:t>Carácter retroactivo y tramitación del subsidio extraordinario por falta de actividad de las personas integradas en el Sistema Especial de Empleados del Hogar y del subsidio de desempleo excepcional por fin de contrato temporal.</a:t>
            </a:r>
          </a:p>
          <a:p>
            <a:pPr algn="just"/>
            <a:endParaRPr lang="es-ES" dirty="0" smtClean="0"/>
          </a:p>
          <a:p>
            <a:pPr algn="just"/>
            <a:endParaRPr lang="es-ES" dirty="0"/>
          </a:p>
          <a:p>
            <a:pPr algn="just"/>
            <a:r>
              <a:rPr lang="es-ES" dirty="0" smtClean="0"/>
              <a:t>El </a:t>
            </a:r>
            <a:r>
              <a:rPr lang="es-ES" dirty="0"/>
              <a:t>Servicio Público de Empleo Estatal establecerá en el plazo de un mes, a partir de la entrada en vigor del presente real decreto-ley, el procedimiento para la tramitación de solicitudes, que determinará los formularios, sistema de tramitación (presencial o telemático) y los plazos para su presentación.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61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961879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/>
              <a:pPr/>
              <a:t>62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4072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Real Decreto-ley 6/2020, de 10 de marzo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5A3082-74CC-48EC-9EF6-C592FE298CC7}" type="datetime1">
              <a:rPr lang="es-ES" smtClean="0"/>
              <a:pPr>
                <a:defRPr/>
              </a:pPr>
              <a:t>02/04/2020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EF1C-FE04-4B44-BA16-0831CEA07828}" type="slidenum">
              <a:rPr lang="es-ES" smtClean="0"/>
              <a:pPr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566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s-ES" sz="2400" dirty="0"/>
              <a:t>Consideración excepcional como situación asimilada a accidente de trabajo de los periodos de aislamiento o contagio del personal encuadrado en los Regímenes Especiales de los Funcionarios Públicos como consecuencia del virus COVID-19</a:t>
            </a: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539552" y="1981200"/>
            <a:ext cx="8229600" cy="4876800"/>
          </a:xfrm>
        </p:spPr>
        <p:txBody>
          <a:bodyPr/>
          <a:lstStyle/>
          <a:p>
            <a:pPr algn="just"/>
            <a:endParaRPr lang="es-ES" dirty="0" smtClean="0"/>
          </a:p>
          <a:p>
            <a:pPr algn="just"/>
            <a:r>
              <a:rPr lang="es-ES" dirty="0" smtClean="0"/>
              <a:t>exclusivamente </a:t>
            </a:r>
            <a:r>
              <a:rPr lang="es-ES" dirty="0"/>
              <a:t>para el subsidio de incapacidad temporal que reconoce el mutualismo administrativo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>
                <a:solidFill>
                  <a:srgbClr val="000000"/>
                </a:solidFill>
              </a:rPr>
              <a:pPr>
                <a:defRPr/>
              </a:pPr>
              <a:t>02/04/2020</a:t>
            </a:fld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>
                <a:solidFill>
                  <a:srgbClr val="000000"/>
                </a:solidFill>
              </a:rPr>
              <a:pPr/>
              <a:t>8</a:t>
            </a:fld>
            <a:endParaRPr lang="es-E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60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2400" dirty="0"/>
              <a:t>Artículo 13.   Medidas de apoyo a la prolongación del periodo de actividad de los trabajadores con contratos fijos discontinuos en los sectores de turismo y comercio y hostelería vinculados a la actividad turística.</a:t>
            </a: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endParaRPr lang="es-ES" dirty="0" smtClean="0"/>
          </a:p>
          <a:p>
            <a:pPr algn="just"/>
            <a:r>
              <a:rPr lang="es-ES" dirty="0" smtClean="0"/>
              <a:t>Las empresas </a:t>
            </a:r>
            <a:r>
              <a:rPr lang="es-ES" dirty="0"/>
              <a:t>que generen actividad productiva en los meses de febrero, marzo, abril, mayo, junio y que inicien o mantengan en alta durante dichos meses la ocupación de los trabajadores con contratos de carácter fijos discontinuo, </a:t>
            </a:r>
            <a:endParaRPr lang="es-ES" dirty="0" smtClean="0"/>
          </a:p>
          <a:p>
            <a:pPr algn="just"/>
            <a:r>
              <a:rPr lang="es-ES" dirty="0" smtClean="0"/>
              <a:t>podrán </a:t>
            </a:r>
            <a:r>
              <a:rPr lang="es-ES" dirty="0"/>
              <a:t>aplicar una bonificación en dichos meses del 50 por ciento de las cuotas empresariales a la Seguridad Social por contingencias comunes, así como por los conceptos de recaudación conjunta de Desempleo, FOGASA y Formación Profesional de dichos trabajadores.</a:t>
            </a:r>
          </a:p>
          <a:p>
            <a:pPr marL="0" indent="0" algn="just">
              <a:buNone/>
            </a:pPr>
            <a:endParaRPr lang="es-ES" dirty="0"/>
          </a:p>
          <a:p>
            <a:pPr algn="just"/>
            <a:r>
              <a:rPr lang="es-ES" dirty="0"/>
              <a:t>Lo dispuesto en este artículo será de aplicación desde el 1 de enero de 2020 hasta el día 31 de diciembre de 2020.</a:t>
            </a:r>
          </a:p>
          <a:p>
            <a:pPr marL="0" indent="0" algn="just">
              <a:buNone/>
            </a:pPr>
            <a:endParaRPr lang="es-ES" dirty="0"/>
          </a:p>
          <a:p>
            <a:pPr algn="just"/>
            <a:endParaRPr lang="es-ES" dirty="0">
              <a:effectLst/>
            </a:endParaRP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A880E-9B02-44D5-BD84-1E7741073A00}" type="datetime1">
              <a:rPr lang="es-ES" smtClean="0">
                <a:solidFill>
                  <a:srgbClr val="000000"/>
                </a:solidFill>
              </a:rPr>
              <a:pPr>
                <a:defRPr/>
              </a:pPr>
              <a:t>02/04/2020</a:t>
            </a:fld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A944-0216-4231-9BA2-9808D6A6C7CF}" type="slidenum">
              <a:rPr lang="es-ES" smtClean="0">
                <a:solidFill>
                  <a:srgbClr val="000000"/>
                </a:solidFill>
              </a:rPr>
              <a:pPr/>
              <a:t>9</a:t>
            </a:fld>
            <a:endParaRPr lang="es-E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62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">
  <a:themeElements>
    <a:clrScheme name="Claridad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15017</TotalTime>
  <Words>3724</Words>
  <Application>Microsoft Office PowerPoint</Application>
  <PresentationFormat>Presentación en pantalla (4:3)</PresentationFormat>
  <Paragraphs>348</Paragraphs>
  <Slides>62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62</vt:i4>
      </vt:variant>
    </vt:vector>
  </HeadingPairs>
  <TitlesOfParts>
    <vt:vector size="69" baseType="lpstr">
      <vt:lpstr>Arial</vt:lpstr>
      <vt:lpstr>Calibri</vt:lpstr>
      <vt:lpstr>Courier New</vt:lpstr>
      <vt:lpstr>lato-regular</vt:lpstr>
      <vt:lpstr>Tahoma</vt:lpstr>
      <vt:lpstr>Times New Roman</vt:lpstr>
      <vt:lpstr>Claridad</vt:lpstr>
      <vt:lpstr> Expedientes de regulación temporal de empleo</vt:lpstr>
      <vt:lpstr>CONTACTOS SEPE</vt:lpstr>
      <vt:lpstr>VALENCIA DIRECCIÓN PROVINCIAL</vt:lpstr>
      <vt:lpstr>PARO REGISTRADO EN LA COMUNIDAD VALENCIANA 2020 </vt:lpstr>
      <vt:lpstr>EVOLUCIÓN DEL PARO REGISTRADO EN LA COMUNIDAD VALENCIANA 2008-2020</vt:lpstr>
      <vt:lpstr>Impacto de la crisis COVID-19 en el empleo. València</vt:lpstr>
      <vt:lpstr>Real Decreto-ley 6/2020, de 10 de marzo</vt:lpstr>
      <vt:lpstr>Consideración excepcional como situación asimilada a accidente de trabajo de los periodos de aislamiento o contagio del personal encuadrado en los Regímenes Especiales de los Funcionarios Públicos como consecuencia del virus COVID-19</vt:lpstr>
      <vt:lpstr>Artículo 13.   Medidas de apoyo a la prolongación del periodo de actividad de los trabajadores con contratos fijos discontinuos en los sectores de turismo y comercio y hostelería vinculados a la actividad turística.</vt:lpstr>
      <vt:lpstr>Medidas para la gestión eficiente de las Administraciones Públicas </vt:lpstr>
      <vt:lpstr>REAL DECRETO 8/2020 </vt:lpstr>
      <vt:lpstr>Especialidades de los procedimientos de suspensión de contratos o reducción de jornada derivados del COVID-19.</vt:lpstr>
      <vt:lpstr>ESPECIALIDADES DE LOS PROCEDIMIENTOS DE SUSPENSIÓN DE CONTRATOS O REDUCCIÓN DE JORNADA DERIVADOS DEL COVID-19.</vt:lpstr>
      <vt:lpstr>SOCIOS TRABAJADORES DE COOPERATIVAS DE TRABAJO ASOCIADO Y SOCIEDADES LABORALES </vt:lpstr>
      <vt:lpstr>ARTÍCULO 23.   MEDIDAS EXCEPCIONALES EN RELACIÓN CON LOS PROCEDIMIENTOS DE SUSPENSIÓN Y REDUCCIÓN DE JORNADA POR CAUSA ECONÓMICA, TÉCNICA, ORGANIZATIVA Y DE PRODUCCIÓN (NO FUERZA MAYOR)</vt:lpstr>
      <vt:lpstr> ARTÍCULO 24.   MEDIDAS EXTRAORDINARIAS EN MATERIA DE COTIZACIÓN EN RELACIÓN CON LOS PROCEDIMIENTOS DE SUSPENSIÓN DE CONTRATOS Y REDUCCIÓN DE JORNADA POR FUERZA MAYOR RELACIONADOS CON EL COVID-19.</vt:lpstr>
      <vt:lpstr>ARTÍCULO 25.   MEDIDAS EXTRAORDINARIAS EN MATERIA DE PROTECCIÓN POR DESEMPLEO.</vt:lpstr>
      <vt:lpstr>ARTÍCULO 25.   MEDIDAS EXTRAORDINARIAS EN MATERIA DE PROTECCIÓN POR DESEMPLEO.</vt:lpstr>
      <vt:lpstr>ARTÍCULO 25. PERSONAS SOCIAS TRABAJADORAS DE COOPERATIVAS</vt:lpstr>
      <vt:lpstr>TRABAJADORES FIJOS DISCONTINUOS Y AQUELLOS QUE REALIZAN TRABAJOS FIJOS Y PERIÓDICOS QUE SE REPITEN EN FECHAS CIERTAS</vt:lpstr>
      <vt:lpstr>ARTÍCULO 26.   LIMITACIÓN TEMPORAL DE LOS EFECTOS DE LA PRESENTACIÓN EXTEMPORÁNEA DE SOLICITUDES DE PRESTACIONES POR DESEMPLEO</vt:lpstr>
      <vt:lpstr>ART. 27.   MEDIDAS EXTRAORDINARIAS RELATIVAS A LA PRÓRROGA DEL SUBSIDIO POR DESEMPLEO Y A LA DECLARACIÓN ANUAL DE RENTAS.</vt:lpstr>
      <vt:lpstr>ART. 28.   PLAZO DE DURACIÓN DE LAS MEDIDAS PREVISTAS EN EL CAPÍTULO II</vt:lpstr>
      <vt:lpstr>Presentación de PowerPoint</vt:lpstr>
      <vt:lpstr>DT1ª. LIMITACIÓN A LA APLICACIÓN A LOS EXPEDIENTES DE REGULACIÓN DE EMPLEO.</vt:lpstr>
      <vt:lpstr>AMPLIACIÓN DE PLAZO PARA RESOLVER ERTES</vt:lpstr>
      <vt:lpstr>Real Decreto-ley 9/2020, de 27 de marzo, por el que se adoptan medidas complementarias, en el ámbito laboral, para paliar los efectos derivados del COVID-19.</vt:lpstr>
      <vt:lpstr>ARTÍCULO 2. MEDIDAS EXTRAORDINARIAS PARA LA PROTECCIÓN DEL EMPLEO.</vt:lpstr>
      <vt:lpstr>MEDIDAS EXTRAORDINARIAS PARA AGILIZAR LA TRAMITACIÓN Y ABONO DE PRESTACIONES POR DESEMPLEO</vt:lpstr>
      <vt:lpstr>PROCEDIMIENTO DE RECONOCIMIENTO DE LA PRESTACIÓN CONTRIBUTIVA POR DESEMPLEO, PARA TODAS LAS PERSONAS AFECTADAS POR ERTES</vt:lpstr>
      <vt:lpstr>PROCEDIMIENTO DE RECONOCIMIENTO DE LA PRESTACIÓN CONTRIBUTIVA POR DESEMPLEO, PARA TODAS LAS PERSONAS AFECTADAS POR ERTES</vt:lpstr>
      <vt:lpstr>PROCEDIMIENTO DE RECONOCIMIENTO DE LA PRESTACIÓN CONTRIBUTIVA POR DESEMPLEO, PARA TODAS LAS PERSONAS AFECTADAS POR ERTES</vt:lpstr>
      <vt:lpstr>PROCEDIMIENTO DE RECONOCIMIENTO DE LA PRESTACIÓN CONTRIBUTIVA POR DESEMPLEO, PARA TODAS LAS PERSONAS AFECTADAS POR ERTES</vt:lpstr>
      <vt:lpstr>ARTÍCULO 5. INTERRUPCIÓN DEL CÓMPUTO DE LA DURACIÓN MÁXIMA DE LOS CONTRATOS TEMPORALES.</vt:lpstr>
      <vt:lpstr>DA1ª LIMITACIÓN DE LA DURACIÓN DE LOS EXPEDIENTES TEMPORALES DE REGULACIÓN DE EMPLEO COVID 19</vt:lpstr>
      <vt:lpstr>D.A. 2ª RÉGIMEN SANCIONADOR Y REINTEGRO DE PRESTACIONES INDEBIDAS. Será sancionable:</vt:lpstr>
      <vt:lpstr>D.A. 2ª RÉGIMEN SANCIONADOR Y REINTEGRO DE PRESTACIONES INDEBIDAS. Será sancionable:</vt:lpstr>
      <vt:lpstr>D.A.3ª FECHA DE EFECTOS DE LAS PRESTACIONES POR DESEMPLEO DERIVADAS DE LOS PROCEDIMIENTOS</vt:lpstr>
      <vt:lpstr>ART. 17 PRESTACIÓN EXTRAORDINARIA POR CESE DE ACTIVIDAD</vt:lpstr>
      <vt:lpstr> ÁMBITO SUBJETIVO DE APLICACIÓN:</vt:lpstr>
      <vt:lpstr>REQUISITOS</vt:lpstr>
      <vt:lpstr>PLAZO PARA SOLICITAR LA PRESTACIÓN</vt:lpstr>
      <vt:lpstr>DOCUMENTACIÓN</vt:lpstr>
      <vt:lpstr>CUANTÍA DE LA PRESTACIÓN</vt:lpstr>
      <vt:lpstr> ALTA Y COTIZACIÓN</vt:lpstr>
      <vt:lpstr>DURACIÓN</vt:lpstr>
      <vt:lpstr>BENEFICIOS DE SU CONCESIÓN</vt:lpstr>
      <vt:lpstr> INCOMPATIBILIDADES</vt:lpstr>
      <vt:lpstr>CONCURRENCIA CON LOS EXPEDIENTES DE SUSPENSIÓN DE CONTRATOS Y REDUCCIÓN DE JORNADA POR CAUSA DE VINCULADA AL COVID-19: </vt:lpstr>
      <vt:lpstr>Real Decreto-ley 11/2020, de 31 de marzo, por el que se adoptan medidas urgentes complementarias en el ámbito social y económico para hacer frente al COVID-19.</vt:lpstr>
      <vt:lpstr>subsidio extraordinario por falta de actividad para las personas integradas en el Sistema Especial de Empleados de Hogar del Régimen General de la Seguridad Social.</vt:lpstr>
      <vt:lpstr>ART. 30.PERSONAS BENEFICIARIAS</vt:lpstr>
      <vt:lpstr>ART. 30. ACREDITACIÓN DEL HECHO CAUSANTE</vt:lpstr>
      <vt:lpstr>ART. 31 CUANTÍA DEL SUBSIDIO</vt:lpstr>
      <vt:lpstr>ART. 31 CUANTÍA DEL SUBSIDIO</vt:lpstr>
      <vt:lpstr>ART. 32 COMPATIBILIDADES E INCOMPATIBILIDADES</vt:lpstr>
      <vt:lpstr>Subsidio de desempleo excepcional por fin de contrato temporal.</vt:lpstr>
      <vt:lpstr>ART. 33 PERSONAS BENEFICIARIAS </vt:lpstr>
      <vt:lpstr>ART. 33 INCOMPATIBILIDADES</vt:lpstr>
      <vt:lpstr>ART. 33 CUANTÍA Y DURACIÓN</vt:lpstr>
      <vt:lpstr>Disposición transitoria tercera. </vt:lpstr>
      <vt:lpstr>Presentación de PowerPoint</vt:lpstr>
    </vt:vector>
  </TitlesOfParts>
  <Company>INEM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REUNION DIRECTORES Y RESPONSABLES DE OFICINA DE PRESTACIONES DE NAVARRA</dc:title>
  <dc:creator>INEM</dc:creator>
  <cp:lastModifiedBy>papu</cp:lastModifiedBy>
  <cp:revision>615</cp:revision>
  <cp:lastPrinted>2020-04-02T06:54:14Z</cp:lastPrinted>
  <dcterms:created xsi:type="dcterms:W3CDTF">2010-11-12T07:03:10Z</dcterms:created>
  <dcterms:modified xsi:type="dcterms:W3CDTF">2020-04-02T11:58:18Z</dcterms:modified>
</cp:coreProperties>
</file>