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notesSlides/notesSlide7.xml" ContentType="application/vnd.openxmlformats-officedocument.presentationml.notes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s/slide118.xml" ContentType="application/vnd.openxmlformats-officedocument.presentationml.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19.xml" ContentType="application/vnd.openxmlformats-officedocument.them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theme/theme22.xml" ContentType="application/vnd.openxmlformats-officedocument.them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theme/theme16.xml" ContentType="application/vnd.openxmlformats-officedocument.theme+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s/slide117.xml" ContentType="application/vnd.openxmlformats-officedocument.presentationml.slide+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notesSlides/notesSlide6.xml" ContentType="application/vnd.openxmlformats-officedocument.presentationml.notesSl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5" r:id="rId2"/>
    <p:sldMasterId id="2147483682" r:id="rId3"/>
    <p:sldMasterId id="2147483699" r:id="rId4"/>
    <p:sldMasterId id="2147483716" r:id="rId5"/>
    <p:sldMasterId id="2147483733" r:id="rId6"/>
    <p:sldMasterId id="2147483750" r:id="rId7"/>
    <p:sldMasterId id="2147483767" r:id="rId8"/>
    <p:sldMasterId id="2147483784" r:id="rId9"/>
    <p:sldMasterId id="2147483801" r:id="rId10"/>
    <p:sldMasterId id="2147483818" r:id="rId11"/>
    <p:sldMasterId id="2147483835" r:id="rId12"/>
    <p:sldMasterId id="2147483852" r:id="rId13"/>
    <p:sldMasterId id="2147483869" r:id="rId14"/>
    <p:sldMasterId id="2147483886" r:id="rId15"/>
    <p:sldMasterId id="2147483920" r:id="rId16"/>
    <p:sldMasterId id="2147483937" r:id="rId17"/>
    <p:sldMasterId id="2147483954" r:id="rId18"/>
    <p:sldMasterId id="2147483971" r:id="rId19"/>
    <p:sldMasterId id="2147483988" r:id="rId20"/>
    <p:sldMasterId id="2147484005" r:id="rId21"/>
    <p:sldMasterId id="2147484022" r:id="rId22"/>
    <p:sldMasterId id="2147484039" r:id="rId23"/>
    <p:sldMasterId id="2147484056" r:id="rId24"/>
  </p:sldMasterIdLst>
  <p:notesMasterIdLst>
    <p:notesMasterId r:id="rId148"/>
  </p:notesMasterIdLst>
  <p:handoutMasterIdLst>
    <p:handoutMasterId r:id="rId149"/>
  </p:handoutMasterIdLst>
  <p:sldIdLst>
    <p:sldId id="896" r:id="rId25"/>
    <p:sldId id="924" r:id="rId26"/>
    <p:sldId id="930" r:id="rId27"/>
    <p:sldId id="906" r:id="rId28"/>
    <p:sldId id="936" r:id="rId29"/>
    <p:sldId id="938" r:id="rId30"/>
    <p:sldId id="911" r:id="rId31"/>
    <p:sldId id="913" r:id="rId32"/>
    <p:sldId id="914" r:id="rId33"/>
    <p:sldId id="915" r:id="rId34"/>
    <p:sldId id="900" r:id="rId35"/>
    <p:sldId id="912" r:id="rId36"/>
    <p:sldId id="902" r:id="rId37"/>
    <p:sldId id="903" r:id="rId38"/>
    <p:sldId id="939" r:id="rId39"/>
    <p:sldId id="921" r:id="rId40"/>
    <p:sldId id="935" r:id="rId41"/>
    <p:sldId id="917" r:id="rId42"/>
    <p:sldId id="918" r:id="rId43"/>
    <p:sldId id="908" r:id="rId44"/>
    <p:sldId id="907" r:id="rId45"/>
    <p:sldId id="932" r:id="rId46"/>
    <p:sldId id="941" r:id="rId47"/>
    <p:sldId id="928" r:id="rId48"/>
    <p:sldId id="916" r:id="rId49"/>
    <p:sldId id="942" r:id="rId50"/>
    <p:sldId id="925" r:id="rId51"/>
    <p:sldId id="943" r:id="rId52"/>
    <p:sldId id="927" r:id="rId53"/>
    <p:sldId id="922" r:id="rId54"/>
    <p:sldId id="923" r:id="rId55"/>
    <p:sldId id="944" r:id="rId56"/>
    <p:sldId id="945" r:id="rId57"/>
    <p:sldId id="931" r:id="rId58"/>
    <p:sldId id="901" r:id="rId59"/>
    <p:sldId id="926" r:id="rId60"/>
    <p:sldId id="929" r:id="rId61"/>
    <p:sldId id="937" r:id="rId62"/>
    <p:sldId id="934" r:id="rId63"/>
    <p:sldId id="904" r:id="rId64"/>
    <p:sldId id="933" r:id="rId65"/>
    <p:sldId id="919" r:id="rId66"/>
    <p:sldId id="905" r:id="rId67"/>
    <p:sldId id="946" r:id="rId68"/>
    <p:sldId id="947" r:id="rId69"/>
    <p:sldId id="953" r:id="rId70"/>
    <p:sldId id="949" r:id="rId71"/>
    <p:sldId id="950" r:id="rId72"/>
    <p:sldId id="951" r:id="rId73"/>
    <p:sldId id="940" r:id="rId74"/>
    <p:sldId id="954" r:id="rId75"/>
    <p:sldId id="955" r:id="rId76"/>
    <p:sldId id="952" r:id="rId77"/>
    <p:sldId id="956" r:id="rId78"/>
    <p:sldId id="957" r:id="rId79"/>
    <p:sldId id="958" r:id="rId80"/>
    <p:sldId id="959" r:id="rId81"/>
    <p:sldId id="898" r:id="rId82"/>
    <p:sldId id="841" r:id="rId83"/>
    <p:sldId id="832" r:id="rId84"/>
    <p:sldId id="842" r:id="rId85"/>
    <p:sldId id="843" r:id="rId86"/>
    <p:sldId id="844" r:id="rId87"/>
    <p:sldId id="845" r:id="rId88"/>
    <p:sldId id="846" r:id="rId89"/>
    <p:sldId id="847" r:id="rId90"/>
    <p:sldId id="833" r:id="rId91"/>
    <p:sldId id="828" r:id="rId92"/>
    <p:sldId id="848" r:id="rId93"/>
    <p:sldId id="835" r:id="rId94"/>
    <p:sldId id="851" r:id="rId95"/>
    <p:sldId id="852" r:id="rId96"/>
    <p:sldId id="849" r:id="rId97"/>
    <p:sldId id="886" r:id="rId98"/>
    <p:sldId id="854" r:id="rId99"/>
    <p:sldId id="834" r:id="rId100"/>
    <p:sldId id="836" r:id="rId101"/>
    <p:sldId id="837" r:id="rId102"/>
    <p:sldId id="838" r:id="rId103"/>
    <p:sldId id="813" r:id="rId104"/>
    <p:sldId id="814" r:id="rId105"/>
    <p:sldId id="960" r:id="rId106"/>
    <p:sldId id="815" r:id="rId107"/>
    <p:sldId id="816" r:id="rId108"/>
    <p:sldId id="817" r:id="rId109"/>
    <p:sldId id="818" r:id="rId110"/>
    <p:sldId id="885" r:id="rId111"/>
    <p:sldId id="881" r:id="rId112"/>
    <p:sldId id="883" r:id="rId113"/>
    <p:sldId id="820" r:id="rId114"/>
    <p:sldId id="961" r:id="rId115"/>
    <p:sldId id="962" r:id="rId116"/>
    <p:sldId id="963" r:id="rId117"/>
    <p:sldId id="964" r:id="rId118"/>
    <p:sldId id="974" r:id="rId119"/>
    <p:sldId id="882" r:id="rId120"/>
    <p:sldId id="965" r:id="rId121"/>
    <p:sldId id="966" r:id="rId122"/>
    <p:sldId id="975" r:id="rId123"/>
    <p:sldId id="884" r:id="rId124"/>
    <p:sldId id="967" r:id="rId125"/>
    <p:sldId id="968" r:id="rId126"/>
    <p:sldId id="976" r:id="rId127"/>
    <p:sldId id="977" r:id="rId128"/>
    <p:sldId id="969" r:id="rId129"/>
    <p:sldId id="970" r:id="rId130"/>
    <p:sldId id="971" r:id="rId131"/>
    <p:sldId id="972" r:id="rId132"/>
    <p:sldId id="973" r:id="rId133"/>
    <p:sldId id="978" r:id="rId134"/>
    <p:sldId id="979" r:id="rId135"/>
    <p:sldId id="980" r:id="rId136"/>
    <p:sldId id="981" r:id="rId137"/>
    <p:sldId id="982" r:id="rId138"/>
    <p:sldId id="983" r:id="rId139"/>
    <p:sldId id="984" r:id="rId140"/>
    <p:sldId id="985" r:id="rId141"/>
    <p:sldId id="986" r:id="rId142"/>
    <p:sldId id="987" r:id="rId143"/>
    <p:sldId id="988" r:id="rId144"/>
    <p:sldId id="989" r:id="rId145"/>
    <p:sldId id="990" r:id="rId146"/>
    <p:sldId id="894" r:id="rId147"/>
  </p:sldIdLst>
  <p:sldSz cx="9144000" cy="6858000" type="screen4x3"/>
  <p:notesSz cx="6797675" cy="9872663"/>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779CC93D-E52E-4D84-901B-11D7331DD495}">
          <p14:sldIdLst>
            <p14:sldId id="896"/>
            <p14:sldId id="924"/>
            <p14:sldId id="930"/>
            <p14:sldId id="906"/>
            <p14:sldId id="936"/>
            <p14:sldId id="938"/>
            <p14:sldId id="911"/>
            <p14:sldId id="913"/>
            <p14:sldId id="914"/>
            <p14:sldId id="915"/>
            <p14:sldId id="900"/>
            <p14:sldId id="912"/>
            <p14:sldId id="902"/>
            <p14:sldId id="903"/>
            <p14:sldId id="939"/>
            <p14:sldId id="921"/>
            <p14:sldId id="935"/>
            <p14:sldId id="917"/>
            <p14:sldId id="918"/>
            <p14:sldId id="908"/>
            <p14:sldId id="907"/>
            <p14:sldId id="932"/>
            <p14:sldId id="941"/>
            <p14:sldId id="928"/>
            <p14:sldId id="916"/>
            <p14:sldId id="942"/>
            <p14:sldId id="925"/>
            <p14:sldId id="943"/>
            <p14:sldId id="927"/>
            <p14:sldId id="922"/>
            <p14:sldId id="923"/>
            <p14:sldId id="944"/>
            <p14:sldId id="945"/>
            <p14:sldId id="931"/>
            <p14:sldId id="901"/>
            <p14:sldId id="926"/>
            <p14:sldId id="929"/>
            <p14:sldId id="937"/>
            <p14:sldId id="934"/>
            <p14:sldId id="904"/>
            <p14:sldId id="933"/>
            <p14:sldId id="919"/>
            <p14:sldId id="905"/>
            <p14:sldId id="946"/>
            <p14:sldId id="947"/>
            <p14:sldId id="953"/>
            <p14:sldId id="949"/>
            <p14:sldId id="950"/>
            <p14:sldId id="951"/>
            <p14:sldId id="940"/>
            <p14:sldId id="954"/>
            <p14:sldId id="955"/>
            <p14:sldId id="952"/>
            <p14:sldId id="956"/>
            <p14:sldId id="957"/>
            <p14:sldId id="958"/>
            <p14:sldId id="959"/>
            <p14:sldId id="898"/>
            <p14:sldId id="841"/>
            <p14:sldId id="832"/>
            <p14:sldId id="842"/>
            <p14:sldId id="843"/>
            <p14:sldId id="844"/>
            <p14:sldId id="845"/>
            <p14:sldId id="846"/>
            <p14:sldId id="847"/>
            <p14:sldId id="833"/>
            <p14:sldId id="828"/>
            <p14:sldId id="848"/>
            <p14:sldId id="835"/>
            <p14:sldId id="851"/>
            <p14:sldId id="852"/>
            <p14:sldId id="849"/>
            <p14:sldId id="886"/>
            <p14:sldId id="854"/>
            <p14:sldId id="834"/>
            <p14:sldId id="836"/>
            <p14:sldId id="837"/>
            <p14:sldId id="838"/>
            <p14:sldId id="813"/>
            <p14:sldId id="814"/>
            <p14:sldId id="960"/>
            <p14:sldId id="815"/>
            <p14:sldId id="816"/>
            <p14:sldId id="817"/>
            <p14:sldId id="818"/>
            <p14:sldId id="885"/>
            <p14:sldId id="881"/>
            <p14:sldId id="883"/>
            <p14:sldId id="820"/>
            <p14:sldId id="961"/>
            <p14:sldId id="962"/>
            <p14:sldId id="963"/>
            <p14:sldId id="964"/>
            <p14:sldId id="974"/>
            <p14:sldId id="882"/>
            <p14:sldId id="965"/>
            <p14:sldId id="966"/>
            <p14:sldId id="975"/>
            <p14:sldId id="884"/>
            <p14:sldId id="967"/>
            <p14:sldId id="968"/>
            <p14:sldId id="976"/>
            <p14:sldId id="977"/>
            <p14:sldId id="969"/>
            <p14:sldId id="970"/>
            <p14:sldId id="971"/>
            <p14:sldId id="972"/>
            <p14:sldId id="973"/>
            <p14:sldId id="978"/>
            <p14:sldId id="979"/>
            <p14:sldId id="980"/>
            <p14:sldId id="981"/>
            <p14:sldId id="982"/>
            <p14:sldId id="983"/>
            <p14:sldId id="984"/>
            <p14:sldId id="985"/>
            <p14:sldId id="986"/>
            <p14:sldId id="987"/>
            <p14:sldId id="988"/>
            <p14:sldId id="989"/>
            <p14:sldId id="990"/>
            <p14:sldId id="8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9ED6"/>
    <a:srgbClr val="0033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128" autoAdjust="0"/>
  </p:normalViewPr>
  <p:slideViewPr>
    <p:cSldViewPr>
      <p:cViewPr varScale="1">
        <p:scale>
          <a:sx n="103" d="100"/>
          <a:sy n="103" d="100"/>
        </p:scale>
        <p:origin x="-156" y="-96"/>
      </p:cViewPr>
      <p:guideLst>
        <p:guide orient="horz" pos="2160"/>
        <p:guide pos="2880"/>
      </p:guideLst>
    </p:cSldViewPr>
  </p:slideViewPr>
  <p:outlineViewPr>
    <p:cViewPr>
      <p:scale>
        <a:sx n="33" d="100"/>
        <a:sy n="33" d="100"/>
      </p:scale>
      <p:origin x="48" y="155016"/>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38" Type="http://schemas.openxmlformats.org/officeDocument/2006/relationships/slide" Target="slides/slide114.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28" Type="http://schemas.openxmlformats.org/officeDocument/2006/relationships/slide" Target="slides/slide104.xml"/><Relationship Id="rId144" Type="http://schemas.openxmlformats.org/officeDocument/2006/relationships/slide" Target="slides/slide120.xml"/><Relationship Id="rId149"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134" Type="http://schemas.openxmlformats.org/officeDocument/2006/relationships/slide" Target="slides/slide110.xml"/><Relationship Id="rId139" Type="http://schemas.openxmlformats.org/officeDocument/2006/relationships/slide" Target="slides/slide115.xml"/><Relationship Id="rId80" Type="http://schemas.openxmlformats.org/officeDocument/2006/relationships/slide" Target="slides/slide56.xml"/><Relationship Id="rId85" Type="http://schemas.openxmlformats.org/officeDocument/2006/relationships/slide" Target="slides/slide61.xml"/><Relationship Id="rId150"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slide" Target="slides/slide79.xml"/><Relationship Id="rId108" Type="http://schemas.openxmlformats.org/officeDocument/2006/relationships/slide" Target="slides/slide84.xml"/><Relationship Id="rId116" Type="http://schemas.openxmlformats.org/officeDocument/2006/relationships/slide" Target="slides/slide92.xml"/><Relationship Id="rId124" Type="http://schemas.openxmlformats.org/officeDocument/2006/relationships/slide" Target="slides/slide100.xml"/><Relationship Id="rId129" Type="http://schemas.openxmlformats.org/officeDocument/2006/relationships/slide" Target="slides/slide105.xml"/><Relationship Id="rId137" Type="http://schemas.openxmlformats.org/officeDocument/2006/relationships/slide" Target="slides/slide11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11" Type="http://schemas.openxmlformats.org/officeDocument/2006/relationships/slide" Target="slides/slide87.xml"/><Relationship Id="rId132" Type="http://schemas.openxmlformats.org/officeDocument/2006/relationships/slide" Target="slides/slide108.xml"/><Relationship Id="rId140" Type="http://schemas.openxmlformats.org/officeDocument/2006/relationships/slide" Target="slides/slide116.xml"/><Relationship Id="rId145" Type="http://schemas.openxmlformats.org/officeDocument/2006/relationships/slide" Target="slides/slide121.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slide" Target="slides/slide82.xml"/><Relationship Id="rId114" Type="http://schemas.openxmlformats.org/officeDocument/2006/relationships/slide" Target="slides/slide90.xml"/><Relationship Id="rId119" Type="http://schemas.openxmlformats.org/officeDocument/2006/relationships/slide" Target="slides/slide95.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30" Type="http://schemas.openxmlformats.org/officeDocument/2006/relationships/slide" Target="slides/slide106.xml"/><Relationship Id="rId135" Type="http://schemas.openxmlformats.org/officeDocument/2006/relationships/slide" Target="slides/slide111.xml"/><Relationship Id="rId143" Type="http://schemas.openxmlformats.org/officeDocument/2006/relationships/slide" Target="slides/slide11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25/09/2015</a:t>
            </a:fld>
            <a:endParaRPr lang="es-ES" dirty="0"/>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xmlns="" val="4237568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latinLnBrk="0">
              <a:defRPr lang="es-ES" sz="1200"/>
            </a:lvl1pPr>
          </a:lstStyle>
          <a:p>
            <a:fld id="{48AEF76B-3757-4A0B-AF93-28494465C1DD}" type="datetimeFigureOut">
              <a:rPr/>
              <a:pPr/>
              <a:t>23/09/2015</a:t>
            </a:fld>
            <a:endParaRPr lang="es-E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latinLnBrk="0">
              <a:defRPr lang="es-ES" sz="1200"/>
            </a:lvl1pPr>
          </a:lstStyle>
          <a:p>
            <a:fld id="{75693FD4-8F83-4EF7-AC3F-0DC0388986B0}" type="slidenum">
              <a:rPr/>
              <a:pPr/>
              <a:t>‹Nº›</a:t>
            </a:fld>
            <a:endParaRPr lang="es-ES"/>
          </a:p>
        </p:txBody>
      </p:sp>
    </p:spTree>
    <p:extLst>
      <p:ext uri="{BB962C8B-B14F-4D97-AF65-F5344CB8AC3E}">
        <p14:creationId xmlns:p14="http://schemas.microsoft.com/office/powerpoint/2010/main" xmlns="" val="99940559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1</a:t>
            </a:fld>
            <a:endParaRPr lang="es-ES"/>
          </a:p>
        </p:txBody>
      </p:sp>
    </p:spTree>
    <p:extLst>
      <p:ext uri="{BB962C8B-B14F-4D97-AF65-F5344CB8AC3E}">
        <p14:creationId xmlns:p14="http://schemas.microsoft.com/office/powerpoint/2010/main" xmlns="" val="34856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60</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61</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62</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63</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64</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65</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66</a:t>
            </a:fld>
            <a:endParaRPr lang="es-ES"/>
          </a:p>
        </p:txBody>
      </p:sp>
    </p:spTree>
    <p:extLst>
      <p:ext uri="{BB962C8B-B14F-4D97-AF65-F5344CB8AC3E}">
        <p14:creationId xmlns:p14="http://schemas.microsoft.com/office/powerpoint/2010/main" xmlns="" val="104250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err="1" smtClean="0"/>
              <a:t>Alización</a:t>
            </a:r>
            <a:r>
              <a:rPr lang="es-ES" dirty="0" smtClean="0"/>
              <a:t> del contrato de </a:t>
            </a:r>
            <a:endParaRPr lang="es-ES" dirty="0"/>
          </a:p>
        </p:txBody>
      </p:sp>
      <p:sp>
        <p:nvSpPr>
          <p:cNvPr id="4" name="3 Marcador de número de diapositiva"/>
          <p:cNvSpPr>
            <a:spLocks noGrp="1"/>
          </p:cNvSpPr>
          <p:nvPr>
            <p:ph type="sldNum" sz="quarter" idx="10"/>
          </p:nvPr>
        </p:nvSpPr>
        <p:spPr/>
        <p:txBody>
          <a:bodyPr/>
          <a:lstStyle/>
          <a:p>
            <a:fld id="{75693FD4-8F83-4EF7-AC3F-0DC0388986B0}" type="slidenum">
              <a:rPr lang="es-ES" smtClean="0"/>
              <a:pPr/>
              <a:t>67</a:t>
            </a:fld>
            <a:endParaRPr lang="es-ES"/>
          </a:p>
        </p:txBody>
      </p:sp>
    </p:spTree>
    <p:extLst>
      <p:ext uri="{BB962C8B-B14F-4D97-AF65-F5344CB8AC3E}">
        <p14:creationId xmlns:p14="http://schemas.microsoft.com/office/powerpoint/2010/main" xmlns="" val="1042507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a:pPr/>
              <a:t>23/09/2015</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22878440"/>
      </p:ext>
    </p:extLst>
  </p:cSld>
  <p:clrMapOvr>
    <a:masterClrMapping/>
  </p:clrMapOvr>
  <p:transition spd="slow">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4640526"/>
      </p:ext>
    </p:extLst>
  </p:cSld>
  <p:clrMapOvr>
    <a:masterClrMapping/>
  </p:clrMapOvr>
  <p:transition spd="slow">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13895443"/>
      </p:ext>
    </p:extLst>
  </p:cSld>
  <p:clrMapOvr>
    <a:masterClrMapping/>
  </p:clrMapOvr>
  <p:transition spd="slow">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20212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62032155"/>
      </p:ext>
    </p:extLst>
  </p:cSld>
  <p:clrMapOvr>
    <a:masterClrMapping/>
  </p:clrMapOvr>
  <p:transition spd="slow">
    <p:wipe dir="d"/>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51882865"/>
      </p:ext>
    </p:extLst>
  </p:cSld>
  <p:clrMapOvr>
    <a:masterClrMapping/>
  </p:clrMapOvr>
  <p:transition spd="slow">
    <p:wipe dir="d"/>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601100006"/>
      </p:ext>
    </p:extLst>
  </p:cSld>
  <p:clrMapOvr>
    <a:masterClrMapping/>
  </p:clrMapOvr>
  <p:transition spd="slow">
    <p:wipe dir="d"/>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3856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20663062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10591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pPr/>
              <a:t>23/09/2015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36041253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9800457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41090122"/>
      </p:ext>
    </p:extLst>
  </p:cSld>
  <p:clrMapOvr>
    <a:masterClrMapping/>
  </p:clrMapOvr>
  <p:transition spd="slow">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39869901"/>
      </p:ext>
    </p:extLst>
  </p:cSld>
  <p:clrMapOvr>
    <a:masterClrMapping/>
  </p:clrMapOvr>
  <p:transition spd="slow">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46050283"/>
      </p:ext>
    </p:extLst>
  </p:cSld>
  <p:clrMapOvr>
    <a:masterClrMapping/>
  </p:clrMapOvr>
  <p:transition spd="slow">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70042295"/>
      </p:ext>
    </p:extLst>
  </p:cSld>
  <p:clrMapOvr>
    <a:masterClrMapping/>
  </p:clrMapOvr>
  <p:transition spd="slow">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6063266"/>
      </p:ext>
    </p:extLst>
  </p:cSld>
  <p:clrMapOvr>
    <a:masterClrMapping/>
  </p:clrMapOvr>
  <p:transition spd="slow">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547599999"/>
      </p:ext>
    </p:extLst>
  </p:cSld>
  <p:clrMapOvr>
    <a:masterClrMapping/>
  </p:clrMapOvr>
  <p:transition spd="slow">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7107777"/>
      </p:ext>
    </p:extLst>
  </p:cSld>
  <p:clrMapOvr>
    <a:masterClrMapping/>
  </p:clrMapOvr>
  <p:transition spd="slow">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1412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pPr/>
              <a:t>23/09/2015</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96700613"/>
      </p:ext>
    </p:extLst>
  </p:cSld>
  <p:clrMapOvr>
    <a:masterClrMapping/>
  </p:clrMapOvr>
  <p:transition spd="slow">
    <p:wipe dir="d"/>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47246544"/>
      </p:ext>
    </p:extLst>
  </p:cSld>
  <p:clrMapOvr>
    <a:masterClrMapping/>
  </p:clrMapOvr>
  <p:transition spd="slow">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62863541"/>
      </p:ext>
    </p:extLst>
  </p:cSld>
  <p:clrMapOvr>
    <a:masterClrMapping/>
  </p:clrMapOvr>
  <p:transition spd="slow">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66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4746944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4915328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0766507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4246720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5225909"/>
      </p:ext>
    </p:extLst>
  </p:cSld>
  <p:clrMapOvr>
    <a:masterClrMapping/>
  </p:clrMapOvr>
  <p:transition spd="slow">
    <p:wipe dir="d"/>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633202492"/>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04307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06506152"/>
      </p:ext>
    </p:extLst>
  </p:cSld>
  <p:clrMapOvr>
    <a:masterClrMapping/>
  </p:clrMapOvr>
  <p:transition spd="slow">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153381338"/>
      </p:ext>
    </p:extLst>
  </p:cSld>
  <p:clrMapOvr>
    <a:masterClrMapping/>
  </p:clrMapOvr>
  <p:transition spd="slow">
    <p:wipe dir="d"/>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86235580"/>
      </p:ext>
    </p:extLst>
  </p:cSld>
  <p:clrMapOvr>
    <a:masterClrMapping/>
  </p:clrMapOvr>
  <p:transition spd="slow">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71483154"/>
      </p:ext>
    </p:extLst>
  </p:cSld>
  <p:clrMapOvr>
    <a:masterClrMapping/>
  </p:clrMapOvr>
  <p:transition spd="slow">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739117116"/>
      </p:ext>
    </p:extLst>
  </p:cSld>
  <p:clrMapOvr>
    <a:masterClrMapping/>
  </p:clrMapOvr>
  <p:transition spd="slow">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4622956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761146857"/>
      </p:ext>
    </p:extLst>
  </p:cSld>
  <p:clrMapOvr>
    <a:masterClrMapping/>
  </p:clrMapOvr>
  <p:transition spd="slow">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722004026"/>
      </p:ext>
    </p:extLst>
  </p:cSld>
  <p:clrMapOvr>
    <a:masterClrMapping/>
  </p:clrMapOvr>
  <p:transition spd="slow">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89516694"/>
      </p:ext>
    </p:extLst>
  </p:cSld>
  <p:clrMapOvr>
    <a:masterClrMapping/>
  </p:clrMapOvr>
  <p:transition spd="slow">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84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26744222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593813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485658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40909172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5816547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05469180"/>
      </p:ext>
    </p:extLst>
  </p:cSld>
  <p:clrMapOvr>
    <a:masterClrMapping/>
  </p:clrMapOvr>
  <p:transition spd="slow">
    <p:wipe dir="d"/>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467376211"/>
      </p:ext>
    </p:extLst>
  </p:cSld>
  <p:clrMapOvr>
    <a:masterClrMapping/>
  </p:clrMapOvr>
  <p:transition spd="slow">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04258681"/>
      </p:ext>
    </p:extLst>
  </p:cSld>
  <p:clrMapOvr>
    <a:masterClrMapping/>
  </p:clrMapOvr>
  <p:transition spd="slow">
    <p:wipe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25577040"/>
      </p:ext>
    </p:extLst>
  </p:cSld>
  <p:clrMapOvr>
    <a:masterClrMapping/>
  </p:clrMapOvr>
  <p:transition spd="slow">
    <p:wipe dir="d"/>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96285261"/>
      </p:ext>
    </p:extLst>
  </p:cSld>
  <p:clrMapOvr>
    <a:masterClrMapping/>
  </p:clrMapOvr>
  <p:transition spd="slow">
    <p:wipe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17883284"/>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4982676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81320284"/>
      </p:ext>
    </p:extLst>
  </p:cSld>
  <p:clrMapOvr>
    <a:masterClrMapping/>
  </p:clrMapOvr>
  <p:transition spd="slow">
    <p:wipe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73930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714439949"/>
      </p:ext>
    </p:extLst>
  </p:cSld>
  <p:clrMapOvr>
    <a:masterClrMapping/>
  </p:clrMapOvr>
  <p:transition spd="slow">
    <p:wipe dir="d"/>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700498676"/>
      </p:ext>
    </p:extLst>
  </p:cSld>
  <p:clrMapOvr>
    <a:masterClrMapping/>
  </p:clrMapOvr>
  <p:transition spd="slow">
    <p:wipe dir="d"/>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704246430"/>
      </p:ext>
    </p:extLst>
  </p:cSld>
  <p:clrMapOvr>
    <a:masterClrMapping/>
  </p:clrMapOvr>
  <p:transition spd="slow">
    <p:wipe dir="d"/>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99799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36219446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4576358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5772465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2026281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35007292"/>
      </p:ext>
    </p:extLst>
  </p:cSld>
  <p:clrMapOvr>
    <a:masterClrMapping/>
  </p:clrMapOvr>
  <p:transition spd="slow">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59788803"/>
      </p:ext>
    </p:extLst>
  </p:cSld>
  <p:clrMapOvr>
    <a:masterClrMapping/>
  </p:clrMapOvr>
  <p:transition spd="slow">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555860311"/>
      </p:ext>
    </p:extLst>
  </p:cSld>
  <p:clrMapOvr>
    <a:masterClrMapping/>
  </p:clrMapOvr>
  <p:transition spd="slow">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02055609"/>
      </p:ext>
    </p:extLst>
  </p:cSld>
  <p:clrMapOvr>
    <a:masterClrMapping/>
  </p:clrMapOvr>
  <p:transition spd="slow">
    <p:wipe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64014764"/>
      </p:ext>
    </p:extLst>
  </p:cSld>
  <p:clrMapOvr>
    <a:masterClrMapping/>
  </p:clrMapOvr>
  <p:transition spd="slow">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36588845"/>
      </p:ext>
    </p:extLst>
  </p:cSld>
  <p:clrMapOvr>
    <a:masterClrMapping/>
  </p:clrMapOvr>
  <p:transition spd="slow">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27018111"/>
      </p:ext>
    </p:extLst>
  </p:cSld>
  <p:clrMapOvr>
    <a:masterClrMapping/>
  </p:clrMapOvr>
  <p:transition spd="slow">
    <p:wipe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67547879"/>
      </p:ext>
    </p:extLst>
  </p:cSld>
  <p:clrMapOvr>
    <a:masterClrMapping/>
  </p:clrMapOvr>
  <p:transition spd="slow">
    <p:wipe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318319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65046387"/>
      </p:ext>
    </p:extLst>
  </p:cSld>
  <p:clrMapOvr>
    <a:masterClrMapping/>
  </p:clrMapOvr>
  <p:transition spd="slow">
    <p:wipe dir="d"/>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95735053"/>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77021050"/>
      </p:ext>
    </p:extLst>
  </p:cSld>
  <p:clrMapOvr>
    <a:masterClrMapping/>
  </p:clrMapOvr>
  <p:transition spd="slow">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987513610"/>
      </p:ext>
    </p:extLst>
  </p:cSld>
  <p:clrMapOvr>
    <a:masterClrMapping/>
  </p:clrMapOvr>
  <p:transition spd="slow">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25404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42729702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37450129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4267946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14628103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09172411"/>
      </p:ext>
    </p:extLst>
  </p:cSld>
  <p:clrMapOvr>
    <a:masterClrMapping/>
  </p:clrMapOvr>
  <p:transition spd="slow">
    <p:wipe dir="d"/>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01523783"/>
      </p:ext>
    </p:extLst>
  </p:cSld>
  <p:clrMapOvr>
    <a:masterClrMapping/>
  </p:clrMapOvr>
  <p:transition spd="slow">
    <p:wipe dir="d"/>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849143480"/>
      </p:ext>
    </p:extLst>
  </p:cSld>
  <p:clrMapOvr>
    <a:masterClrMapping/>
  </p:clrMapOvr>
  <p:transition spd="slow">
    <p:wipe dir="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09179238"/>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13033103"/>
      </p:ext>
    </p:extLst>
  </p:cSld>
  <p:clrMapOvr>
    <a:masterClrMapping/>
  </p:clrMapOvr>
  <p:transition spd="slow">
    <p:wipe dir="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6197755"/>
      </p:ext>
    </p:extLst>
  </p:cSld>
  <p:clrMapOvr>
    <a:masterClrMapping/>
  </p:clrMapOvr>
  <p:transition spd="slow">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74334059"/>
      </p:ext>
    </p:extLst>
  </p:cSld>
  <p:clrMapOvr>
    <a:masterClrMapping/>
  </p:clrMapOvr>
  <p:transition spd="slow">
    <p:wipe dir="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52388128"/>
      </p:ext>
    </p:extLst>
  </p:cSld>
  <p:clrMapOvr>
    <a:masterClrMapping/>
  </p:clrMapOvr>
  <p:transition spd="slow">
    <p:wipe dir="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445049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93123427"/>
      </p:ext>
    </p:extLst>
  </p:cSld>
  <p:clrMapOvr>
    <a:masterClrMapping/>
  </p:clrMapOvr>
  <p:transition spd="slow">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99924938"/>
      </p:ext>
    </p:extLst>
  </p:cSld>
  <p:clrMapOvr>
    <a:masterClrMapping/>
  </p:clrMapOvr>
  <p:transition spd="slow">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62849608"/>
      </p:ext>
    </p:extLst>
  </p:cSld>
  <p:clrMapOvr>
    <a:masterClrMapping/>
  </p:clrMapOvr>
  <p:transition spd="slow">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11054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3723247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109472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36330054"/>
      </p:ext>
    </p:extLst>
  </p:cSld>
  <p:clrMapOvr>
    <a:masterClrMapping/>
  </p:clrMapOvr>
  <p:transition spd="slow">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25624684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9688710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60844178"/>
      </p:ext>
    </p:extLst>
  </p:cSld>
  <p:clrMapOvr>
    <a:masterClrMapping/>
  </p:clrMapOvr>
  <p:transition spd="slow">
    <p:wipe dir="d"/>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18729325"/>
      </p:ext>
    </p:extLst>
  </p:cSld>
  <p:clrMapOvr>
    <a:masterClrMapping/>
  </p:clrMapOvr>
  <p:transition spd="slow">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947978197"/>
      </p:ext>
    </p:extLst>
  </p:cSld>
  <p:clrMapOvr>
    <a:masterClrMapping/>
  </p:clrMapOvr>
  <p:transition spd="slow">
    <p:wipe dir="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17334947"/>
      </p:ext>
    </p:extLst>
  </p:cSld>
  <p:clrMapOvr>
    <a:masterClrMapping/>
  </p:clrMapOvr>
  <p:transition spd="slow">
    <p:wipe dir="d"/>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15131845"/>
      </p:ext>
    </p:extLst>
  </p:cSld>
  <p:clrMapOvr>
    <a:masterClrMapping/>
  </p:clrMapOvr>
  <p:transition spd="slow">
    <p:wipe dir="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72607709"/>
      </p:ext>
    </p:extLst>
  </p:cSld>
  <p:clrMapOvr>
    <a:masterClrMapping/>
  </p:clrMapOvr>
  <p:transition spd="slow">
    <p:wipe dir="d"/>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5742968"/>
      </p:ext>
    </p:extLst>
  </p:cSld>
  <p:clrMapOvr>
    <a:masterClrMapping/>
  </p:clrMapOvr>
  <p:transition spd="slow">
    <p:wipe dir="d"/>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0787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a:pPr/>
              <a:t>23/09/2015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12240442"/>
      </p:ext>
    </p:extLst>
  </p:cSld>
  <p:clrMapOvr>
    <a:masterClrMapping/>
  </p:clrMapOvr>
  <p:transition spd="slow">
    <p:wipe dir="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547691660"/>
      </p:ext>
    </p:extLst>
  </p:cSld>
  <p:clrMapOvr>
    <a:masterClrMapping/>
  </p:clrMapOvr>
  <p:transition spd="slow">
    <p:wipe dir="d"/>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70174126"/>
      </p:ext>
    </p:extLst>
  </p:cSld>
  <p:clrMapOvr>
    <a:masterClrMapping/>
  </p:clrMapOvr>
  <p:transition spd="slow">
    <p:wipe dir="d"/>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22339528"/>
      </p:ext>
    </p:extLst>
  </p:cSld>
  <p:clrMapOvr>
    <a:masterClrMapping/>
  </p:clrMapOvr>
  <p:transition spd="slow">
    <p:wipe dir="d"/>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62300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21175400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7254825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33922390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3248184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65877277"/>
      </p:ext>
    </p:extLst>
  </p:cSld>
  <p:clrMapOvr>
    <a:masterClrMapping/>
  </p:clrMapOvr>
  <p:transition spd="slow">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77327079"/>
      </p:ext>
    </p:extLst>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81433435"/>
      </p:ext>
    </p:extLst>
  </p:cSld>
  <p:clrMapOvr>
    <a:masterClrMapping/>
  </p:clrMapOvr>
  <p:transition spd="slow">
    <p:wipe dir="d"/>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744919091"/>
      </p:ext>
    </p:extLst>
  </p:cSld>
  <p:clrMapOvr>
    <a:masterClrMapping/>
  </p:clrMapOvr>
  <p:transition spd="slow">
    <p:wipe dir="d"/>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08308893"/>
      </p:ext>
    </p:extLst>
  </p:cSld>
  <p:clrMapOvr>
    <a:masterClrMapping/>
  </p:clrMapOvr>
  <p:transition spd="slow">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81800773"/>
      </p:ext>
    </p:extLst>
  </p:cSld>
  <p:clrMapOvr>
    <a:masterClrMapping/>
  </p:clrMapOvr>
  <p:transition spd="slow">
    <p:wipe dir="d"/>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336402576"/>
      </p:ext>
    </p:extLst>
  </p:cSld>
  <p:clrMapOvr>
    <a:masterClrMapping/>
  </p:clrMapOvr>
  <p:transition spd="slow">
    <p:wipe dir="d"/>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437448057"/>
      </p:ext>
    </p:extLst>
  </p:cSld>
  <p:clrMapOvr>
    <a:masterClrMapping/>
  </p:clrMapOvr>
  <p:transition spd="slow">
    <p:wipe dir="d"/>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8617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838270233"/>
      </p:ext>
    </p:extLst>
  </p:cSld>
  <p:clrMapOvr>
    <a:masterClrMapping/>
  </p:clrMapOvr>
  <p:transition spd="slow">
    <p:wipe dir="d"/>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30495037"/>
      </p:ext>
    </p:extLst>
  </p:cSld>
  <p:clrMapOvr>
    <a:masterClrMapping/>
  </p:clrMapOvr>
  <p:transition spd="slow">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82368002"/>
      </p:ext>
    </p:extLst>
  </p:cSld>
  <p:clrMapOvr>
    <a:masterClrMapping/>
  </p:clrMapOvr>
  <p:transition spd="slow">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294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90998531"/>
      </p:ext>
    </p:extLst>
  </p:cSld>
  <p:clrMapOvr>
    <a:masterClrMapping/>
  </p:clrMapOvr>
  <p:transition spd="slow">
    <p:wipe dir="d"/>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1354454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3536315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23582476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1524672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44547121"/>
      </p:ext>
    </p:extLst>
  </p:cSld>
  <p:clrMapOvr>
    <a:masterClrMapping/>
  </p:clrMapOvr>
  <p:transition spd="slow">
    <p:wipe dir="d"/>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48105667"/>
      </p:ext>
    </p:extLst>
  </p:cSld>
  <p:clrMapOvr>
    <a:masterClrMapping/>
  </p:clrMapOvr>
  <p:transition spd="slow">
    <p:wipe dir="d"/>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60843304"/>
      </p:ext>
    </p:extLst>
  </p:cSld>
  <p:clrMapOvr>
    <a:masterClrMapping/>
  </p:clrMapOvr>
  <p:transition spd="slow">
    <p:wipe dir="d"/>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22377576"/>
      </p:ext>
    </p:extLst>
  </p:cSld>
  <p:clrMapOvr>
    <a:masterClrMapping/>
  </p:clrMapOvr>
  <p:transition spd="slow">
    <p:wipe dir="d"/>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07804012"/>
      </p:ext>
    </p:extLst>
  </p:cSld>
  <p:clrMapOvr>
    <a:masterClrMapping/>
  </p:clrMapOvr>
  <p:transition spd="slow">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86829064"/>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3058923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70967493"/>
      </p:ext>
    </p:extLst>
  </p:cSld>
  <p:clrMapOvr>
    <a:masterClrMapping/>
  </p:clrMapOvr>
  <p:transition spd="slow">
    <p:wipe dir="d"/>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234060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92286690"/>
      </p:ext>
    </p:extLst>
  </p:cSld>
  <p:clrMapOvr>
    <a:masterClrMapping/>
  </p:clrMapOvr>
  <p:transition spd="slow">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98731359"/>
      </p:ext>
    </p:extLst>
  </p:cSld>
  <p:clrMapOvr>
    <a:masterClrMapping/>
  </p:clrMapOvr>
  <p:transition spd="slow">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54804221"/>
      </p:ext>
    </p:extLst>
  </p:cSld>
  <p:clrMapOvr>
    <a:masterClrMapping/>
  </p:clrMapOvr>
  <p:transition spd="slow">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041441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36377041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16735625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2235683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3223216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95130181"/>
      </p:ext>
    </p:extLst>
  </p:cSld>
  <p:clrMapOvr>
    <a:masterClrMapping/>
  </p:clrMapOvr>
  <p:transition spd="slow">
    <p:wipe dir="d"/>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41976987"/>
      </p:ext>
    </p:extLst>
  </p:cSld>
  <p:clrMapOvr>
    <a:masterClrMapping/>
  </p:clrMapOvr>
  <p:transition spd="slow">
    <p:wipe dir="d"/>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2170308"/>
      </p:ext>
    </p:extLst>
  </p:cSld>
  <p:clrMapOvr>
    <a:masterClrMapping/>
  </p:clrMapOvr>
  <p:transition spd="slow">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31836657"/>
      </p:ext>
    </p:extLst>
  </p:cSld>
  <p:clrMapOvr>
    <a:masterClrMapping/>
  </p:clrMapOvr>
  <p:transition spd="slow">
    <p:wipe dir="d"/>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28941192"/>
      </p:ext>
    </p:extLst>
  </p:cSld>
  <p:clrMapOvr>
    <a:masterClrMapping/>
  </p:clrMapOvr>
  <p:transition spd="slow">
    <p:wipe dir="d"/>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66512512"/>
      </p:ext>
    </p:extLst>
  </p:cSld>
  <p:clrMapOvr>
    <a:masterClrMapping/>
  </p:clrMapOvr>
  <p:transition spd="slow">
    <p:wipe dir="d"/>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4544442"/>
      </p:ext>
    </p:extLst>
  </p:cSld>
  <p:clrMapOvr>
    <a:masterClrMapping/>
  </p:clrMapOvr>
  <p:transition spd="slow">
    <p:wipe dir="d"/>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9939886"/>
      </p:ext>
    </p:extLst>
  </p:cSld>
  <p:clrMapOvr>
    <a:masterClrMapping/>
  </p:clrMapOvr>
  <p:transition spd="slow">
    <p:wipe dir="d"/>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19870067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06318979"/>
      </p:ext>
    </p:extLst>
  </p:cSld>
  <p:clrMapOvr>
    <a:masterClrMapping/>
  </p:clrMapOvr>
  <p:transition spd="slow">
    <p:wipe dir="d"/>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411515"/>
      </p:ext>
    </p:extLst>
  </p:cSld>
  <p:clrMapOvr>
    <a:masterClrMapping/>
  </p:clrMapOvr>
  <p:transition spd="slow">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28755147"/>
      </p:ext>
    </p:extLst>
  </p:cSld>
  <p:clrMapOvr>
    <a:masterClrMapping/>
  </p:clrMapOvr>
  <p:transition spd="slow">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69163451"/>
      </p:ext>
    </p:extLst>
  </p:cSld>
  <p:clrMapOvr>
    <a:masterClrMapping/>
  </p:clrMapOvr>
  <p:transition spd="slow">
    <p:wipe dir="d"/>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29450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6503980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9451230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0583034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7086766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424062976"/>
      </p:ext>
    </p:extLst>
  </p:cSld>
  <p:clrMapOvr>
    <a:masterClrMapping/>
  </p:clrMapOvr>
  <p:transition spd="slow">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45292589"/>
      </p:ext>
    </p:extLst>
  </p:cSld>
  <p:clrMapOvr>
    <a:masterClrMapping/>
  </p:clrMapOvr>
  <p:transition spd="slow">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85953079"/>
      </p:ext>
    </p:extLst>
  </p:cSld>
  <p:clrMapOvr>
    <a:masterClrMapping/>
  </p:clrMapOvr>
  <p:transition spd="slow">
    <p:wipe dir="d"/>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00637719"/>
      </p:ext>
    </p:extLst>
  </p:cSld>
  <p:clrMapOvr>
    <a:masterClrMapping/>
  </p:clrMapOvr>
  <p:transition spd="slow">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66086428"/>
      </p:ext>
    </p:extLst>
  </p:cSld>
  <p:clrMapOvr>
    <a:masterClrMapping/>
  </p:clrMapOvr>
  <p:transition spd="slow">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12620669"/>
      </p:ext>
    </p:extLst>
  </p:cSld>
  <p:clrMapOvr>
    <a:masterClrMapping/>
  </p:clrMapOvr>
  <p:transition spd="slow">
    <p:wipe dir="d"/>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47102732"/>
      </p:ext>
    </p:extLst>
  </p:cSld>
  <p:clrMapOvr>
    <a:masterClrMapping/>
  </p:clrMapOvr>
  <p:transition spd="slow">
    <p:wipe dir="d"/>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51773071"/>
      </p:ext>
    </p:extLst>
  </p:cSld>
  <p:clrMapOvr>
    <a:masterClrMapping/>
  </p:clrMapOvr>
  <p:transition spd="slow">
    <p:wipe dir="d"/>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52843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48156125"/>
      </p:ext>
    </p:extLst>
  </p:cSld>
  <p:clrMapOvr>
    <a:masterClrMapping/>
  </p:clrMapOvr>
  <p:transition spd="slow">
    <p:wipe dir="d"/>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17846769"/>
      </p:ext>
    </p:extLst>
  </p:cSld>
  <p:clrMapOvr>
    <a:masterClrMapping/>
  </p:clrMapOvr>
  <p:transition spd="slow">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97081722"/>
      </p:ext>
    </p:extLst>
  </p:cSld>
  <p:clrMapOvr>
    <a:masterClrMapping/>
  </p:clrMapOvr>
  <p:transition spd="slow">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47574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2753918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388525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775075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640969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17361955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20144010"/>
      </p:ext>
    </p:extLst>
  </p:cSld>
  <p:clrMapOvr>
    <a:masterClrMapping/>
  </p:clrMapOvr>
  <p:transition spd="slow">
    <p:wipe dir="d"/>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45684045"/>
      </p:ext>
    </p:extLst>
  </p:cSld>
  <p:clrMapOvr>
    <a:masterClrMapping/>
  </p:clrMapOvr>
  <p:transition spd="slow">
    <p:wipe dir="d"/>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16626852"/>
      </p:ext>
    </p:extLst>
  </p:cSld>
  <p:clrMapOvr>
    <a:masterClrMapping/>
  </p:clrMapOvr>
  <p:transition spd="slow">
    <p:wipe dir="d"/>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55443596"/>
      </p:ext>
    </p:extLst>
  </p:cSld>
  <p:clrMapOvr>
    <a:masterClrMapping/>
  </p:clrMapOvr>
  <p:transition spd="slow">
    <p:wipe dir="d"/>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89001965"/>
      </p:ext>
    </p:extLst>
  </p:cSld>
  <p:clrMapOvr>
    <a:masterClrMapping/>
  </p:clrMapOvr>
  <p:transition spd="slow">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96306834"/>
      </p:ext>
    </p:extLst>
  </p:cSld>
  <p:clrMapOvr>
    <a:masterClrMapping/>
  </p:clrMapOvr>
  <p:transition spd="slow">
    <p:wipe dir="d"/>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722733604"/>
      </p:ext>
    </p:extLst>
  </p:cSld>
  <p:clrMapOvr>
    <a:masterClrMapping/>
  </p:clrMapOvr>
  <p:transition spd="slow">
    <p:wipe dir="d"/>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3512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67819514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031631259"/>
      </p:ext>
    </p:extLst>
  </p:cSld>
  <p:clrMapOvr>
    <a:masterClrMapping/>
  </p:clrMapOvr>
  <p:transition spd="slow">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61791649"/>
      </p:ext>
    </p:extLst>
  </p:cSld>
  <p:clrMapOvr>
    <a:masterClrMapping/>
  </p:clrMapOvr>
  <p:transition spd="slow">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497904593"/>
      </p:ext>
    </p:extLst>
  </p:cSld>
  <p:clrMapOvr>
    <a:masterClrMapping/>
  </p:clrMapOvr>
  <p:transition spd="slow">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519750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83067587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14815005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4804656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96301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45624127"/>
      </p:ext>
    </p:extLst>
  </p:cSld>
  <p:clrMapOvr>
    <a:masterClrMapping/>
  </p:clrMapOvr>
  <p:transition spd="slow">
    <p:wipe dir="d"/>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29592923"/>
      </p:ext>
    </p:extLst>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339280966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32305910"/>
      </p:ext>
    </p:extLst>
  </p:cSld>
  <p:clrMapOvr>
    <a:masterClrMapping/>
  </p:clrMapOvr>
  <p:transition spd="slow">
    <p:wipe dir="d"/>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0466143"/>
      </p:ext>
    </p:extLst>
  </p:cSld>
  <p:clrMapOvr>
    <a:masterClrMapping/>
  </p:clrMapOvr>
  <p:transition spd="slow">
    <p:wipe dir="d"/>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97650305"/>
      </p:ext>
    </p:extLst>
  </p:cSld>
  <p:clrMapOvr>
    <a:masterClrMapping/>
  </p:clrMapOvr>
  <p:transition spd="slow">
    <p:wipe dir="d"/>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50460565"/>
      </p:ext>
    </p:extLst>
  </p:cSld>
  <p:clrMapOvr>
    <a:masterClrMapping/>
  </p:clrMapOvr>
  <p:transition spd="slow">
    <p:wipe dir="d"/>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25202895"/>
      </p:ext>
    </p:extLst>
  </p:cSld>
  <p:clrMapOvr>
    <a:masterClrMapping/>
  </p:clrMapOvr>
  <p:transition spd="slow">
    <p:wipe dir="d"/>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807009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21902401"/>
      </p:ext>
    </p:extLst>
  </p:cSld>
  <p:clrMapOvr>
    <a:masterClrMapping/>
  </p:clrMapOvr>
  <p:transition spd="slow">
    <p:wipe dir="d"/>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953451705"/>
      </p:ext>
    </p:extLst>
  </p:cSld>
  <p:clrMapOvr>
    <a:masterClrMapping/>
  </p:clrMapOvr>
  <p:transition spd="slow">
    <p:wipe dir="d"/>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41369547"/>
      </p:ext>
    </p:extLst>
  </p:cSld>
  <p:clrMapOvr>
    <a:masterClrMapping/>
  </p:clrMapOvr>
  <p:transition spd="slow">
    <p:wipe dir="d"/>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343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23/09/2015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2947745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48728737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40343177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8899500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1592832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559078641"/>
      </p:ext>
    </p:extLst>
  </p:cSld>
  <p:clrMapOvr>
    <a:masterClrMapping/>
  </p:clrMapOvr>
  <p:transition spd="slow">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34670690"/>
      </p:ext>
    </p:extLst>
  </p:cSld>
  <p:clrMapOvr>
    <a:masterClrMapping/>
  </p:clrMapOvr>
  <p:transition spd="slow">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32388520"/>
      </p:ext>
    </p:extLst>
  </p:cSld>
  <p:clrMapOvr>
    <a:masterClrMapping/>
  </p:clrMapOvr>
  <p:transition spd="slow">
    <p:wipe dir="d"/>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55518901"/>
      </p:ext>
    </p:extLst>
  </p:cSld>
  <p:clrMapOvr>
    <a:masterClrMapping/>
  </p:clrMapOvr>
  <p:transition spd="slow">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58425914"/>
      </p:ext>
    </p:extLst>
  </p:cSld>
  <p:clrMapOvr>
    <a:masterClrMapping/>
  </p:clrMapOvr>
  <p:transition spd="slow">
    <p:wipe dir="d"/>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92367652"/>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18881370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547672829"/>
      </p:ext>
    </p:extLst>
  </p:cSld>
  <p:clrMapOvr>
    <a:masterClrMapping/>
  </p:clrMapOvr>
  <p:transition spd="slow">
    <p:wipe dir="d"/>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064004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93611783"/>
      </p:ext>
    </p:extLst>
  </p:cSld>
  <p:clrMapOvr>
    <a:masterClrMapping/>
  </p:clrMapOvr>
  <p:transition spd="slow">
    <p:wipe dir="d"/>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46538188"/>
      </p:ext>
    </p:extLst>
  </p:cSld>
  <p:clrMapOvr>
    <a:masterClrMapping/>
  </p:clrMapOvr>
  <p:transition spd="slow">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66126912"/>
      </p:ext>
    </p:extLst>
  </p:cSld>
  <p:clrMapOvr>
    <a:masterClrMapping/>
  </p:clrMapOvr>
  <p:transition spd="slow">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359378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427083991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15980869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26128364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4750369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8578323"/>
      </p:ext>
    </p:extLst>
  </p:cSld>
  <p:clrMapOvr>
    <a:masterClrMapping/>
  </p:clrMapOvr>
  <p:transition spd="slow">
    <p:wipe dir="d"/>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61211550"/>
      </p:ext>
    </p:extLst>
  </p:cSld>
  <p:clrMapOvr>
    <a:masterClrMapping/>
  </p:clrMapOvr>
  <p:transition spd="slow">
    <p:wipe dir="d"/>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0408749"/>
      </p:ext>
    </p:extLst>
  </p:cSld>
  <p:clrMapOvr>
    <a:masterClrMapping/>
  </p:clrMapOvr>
  <p:transition spd="slow">
    <p:wipe dir="d"/>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04520955"/>
      </p:ext>
    </p:extLst>
  </p:cSld>
  <p:clrMapOvr>
    <a:masterClrMapping/>
  </p:clrMapOvr>
  <p:transition spd="slow">
    <p:wipe dir="d"/>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66878284"/>
      </p:ext>
    </p:extLst>
  </p:cSld>
  <p:clrMapOvr>
    <a:masterClrMapping/>
  </p:clrMapOvr>
  <p:transition spd="slow">
    <p:wipe dir="d"/>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86750655"/>
      </p:ext>
    </p:extLst>
  </p:cSld>
  <p:clrMapOvr>
    <a:masterClrMapping/>
  </p:clrMapOvr>
  <p:transition spd="slow">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20833023"/>
      </p:ext>
    </p:extLst>
  </p:cSld>
  <p:clrMapOvr>
    <a:masterClrMapping/>
  </p:clrMapOvr>
  <p:transition spd="slow">
    <p:wipe dir="d"/>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81273941"/>
      </p:ext>
    </p:extLst>
  </p:cSld>
  <p:clrMapOvr>
    <a:masterClrMapping/>
  </p:clrMapOvr>
  <p:transition spd="slow">
    <p:wipe dir="d"/>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8784599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50854875"/>
      </p:ext>
    </p:extLst>
  </p:cSld>
  <p:clrMapOvr>
    <a:masterClrMapping/>
  </p:clrMapOvr>
  <p:transition spd="slow">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45591979"/>
      </p:ext>
    </p:extLst>
  </p:cSld>
  <p:clrMapOvr>
    <a:masterClrMapping/>
  </p:clrMapOvr>
  <p:transition spd="slow">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775273197"/>
      </p:ext>
    </p:extLst>
  </p:cSld>
  <p:clrMapOvr>
    <a:masterClrMapping/>
  </p:clrMapOvr>
  <p:transition spd="slow">
    <p:wipe dir="d"/>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62219367"/>
      </p:ext>
    </p:extLst>
  </p:cSld>
  <p:clrMapOvr>
    <a:masterClrMapping/>
  </p:clrMapOvr>
  <p:transition spd="slow">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552190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384506314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98601176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20185251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5289500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9498895"/>
      </p:ext>
    </p:extLst>
  </p:cSld>
  <p:clrMapOvr>
    <a:masterClrMapping/>
  </p:clrMapOvr>
  <p:transition spd="slow">
    <p:wipe dir="d"/>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749229756"/>
      </p:ext>
    </p:extLst>
  </p:cSld>
  <p:clrMapOvr>
    <a:masterClrMapping/>
  </p:clrMapOvr>
  <p:transition spd="slow">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77209939"/>
      </p:ext>
    </p:extLst>
  </p:cSld>
  <p:clrMapOvr>
    <a:masterClrMapping/>
  </p:clrMapOvr>
  <p:transition spd="slow">
    <p:wipe dir="d"/>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405294584"/>
      </p:ext>
    </p:extLst>
  </p:cSld>
  <p:clrMapOvr>
    <a:masterClrMapping/>
  </p:clrMapOvr>
  <p:transition spd="slow">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74052481"/>
      </p:ext>
    </p:extLst>
  </p:cSld>
  <p:clrMapOvr>
    <a:masterClrMapping/>
  </p:clrMapOvr>
  <p:transition spd="slow">
    <p:wipe dir="d"/>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149659005"/>
      </p:ext>
    </p:extLst>
  </p:cSld>
  <p:clrMapOvr>
    <a:masterClrMapping/>
  </p:clrMapOvr>
  <p:transition spd="slow">
    <p:wipe dir="d"/>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32827479"/>
      </p:ext>
    </p:extLst>
  </p:cSld>
  <p:clrMapOvr>
    <a:masterClrMapping/>
  </p:clrMapOvr>
  <p:transition spd="slow">
    <p:wipe dir="d"/>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24371878"/>
      </p:ext>
    </p:extLst>
  </p:cSld>
  <p:clrMapOvr>
    <a:masterClrMapping/>
  </p:clrMapOvr>
  <p:transition spd="slow">
    <p:wipe dir="d"/>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279854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493236419"/>
      </p:ext>
    </p:extLst>
  </p:cSld>
  <p:clrMapOvr>
    <a:masterClrMapping/>
  </p:clrMapOvr>
  <p:transition spd="slow">
    <p:wipe dir="d"/>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87326222"/>
      </p:ext>
    </p:extLst>
  </p:cSld>
  <p:clrMapOvr>
    <a:masterClrMapping/>
  </p:clrMapOvr>
  <p:transition spd="slow">
    <p:wipe dir="d"/>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445244595"/>
      </p:ext>
    </p:extLst>
  </p:cSld>
  <p:clrMapOvr>
    <a:masterClrMapping/>
  </p:clrMapOvr>
  <p:transition spd="slow">
    <p:wipe dir="d"/>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439690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296927438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323467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0705824"/>
      </p:ext>
    </p:extLst>
  </p:cSld>
  <p:clrMapOvr>
    <a:masterClrMapping/>
  </p:clrMapOvr>
  <p:transition spd="slow">
    <p:wipe dir="d"/>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35078253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5324258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13580317"/>
      </p:ext>
    </p:extLst>
  </p:cSld>
  <p:clrMapOvr>
    <a:masterClrMapping/>
  </p:clrMapOvr>
  <p:transition spd="slow">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08325220"/>
      </p:ext>
    </p:extLst>
  </p:cSld>
  <p:clrMapOvr>
    <a:masterClrMapping/>
  </p:clrMapOvr>
  <p:transition spd="slow">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663401077"/>
      </p:ext>
    </p:extLst>
  </p:cSld>
  <p:clrMapOvr>
    <a:masterClrMapping/>
  </p:clrMapOvr>
  <p:transition spd="slow">
    <p:wipe dir="d"/>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35098738"/>
      </p:ext>
    </p:extLst>
  </p:cSld>
  <p:clrMapOvr>
    <a:masterClrMapping/>
  </p:clrMapOvr>
  <p:transition spd="slow">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10060753"/>
      </p:ext>
    </p:extLst>
  </p:cSld>
  <p:clrMapOvr>
    <a:masterClrMapping/>
  </p:clrMapOvr>
  <p:transition spd="slow">
    <p:wipe dir="d"/>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96428724"/>
      </p:ext>
    </p:extLst>
  </p:cSld>
  <p:clrMapOvr>
    <a:masterClrMapping/>
  </p:clrMapOvr>
  <p:transition spd="slow">
    <p:wipe dir="d"/>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0170018"/>
      </p:ext>
    </p:extLst>
  </p:cSld>
  <p:clrMapOvr>
    <a:masterClrMapping/>
  </p:clrMapOvr>
  <p:transition spd="slow">
    <p:wipe dir="d"/>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4269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347076020"/>
      </p:ext>
    </p:extLst>
  </p:cSld>
  <p:clrMapOvr>
    <a:masterClrMapping/>
  </p:clrMapOvr>
  <p:transition spd="slow">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990280876"/>
      </p:ext>
    </p:extLst>
  </p:cSld>
  <p:clrMapOvr>
    <a:masterClrMapping/>
  </p:clrMapOvr>
  <p:transition spd="slow">
    <p:wipe dir="d"/>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026734723"/>
      </p:ext>
    </p:extLst>
  </p:cSld>
  <p:clrMapOvr>
    <a:masterClrMapping/>
  </p:clrMapOvr>
  <p:transition spd="slow">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49503643"/>
      </p:ext>
    </p:extLst>
  </p:cSld>
  <p:clrMapOvr>
    <a:masterClrMapping/>
  </p:clrMapOvr>
  <p:transition spd="slow">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5036894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214963745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0690237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31455905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2172668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95916361"/>
      </p:ext>
    </p:extLst>
  </p:cSld>
  <p:clrMapOvr>
    <a:masterClrMapping/>
  </p:clrMapOvr>
  <p:transition spd="slow">
    <p:wipe dir="d"/>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00861347"/>
      </p:ext>
    </p:extLst>
  </p:cSld>
  <p:clrMapOvr>
    <a:masterClrMapping/>
  </p:clrMapOvr>
  <p:transition spd="slow">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62372338"/>
      </p:ext>
    </p:extLst>
  </p:cSld>
  <p:clrMapOvr>
    <a:masterClrMapping/>
  </p:clrMapOvr>
  <p:transition spd="slow">
    <p:wipe dir="d"/>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79888970"/>
      </p:ext>
    </p:extLst>
  </p:cSld>
  <p:clrMapOvr>
    <a:masterClrMapping/>
  </p:clrMapOvr>
  <p:transition spd="slow">
    <p:wipe dir="d"/>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77630713"/>
      </p:ext>
    </p:extLst>
  </p:cSld>
  <p:clrMapOvr>
    <a:masterClrMapping/>
  </p:clrMapOvr>
  <p:transition spd="slow">
    <p:wipe dir="d"/>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35347177"/>
      </p:ext>
    </p:extLst>
  </p:cSld>
  <p:clrMapOvr>
    <a:masterClrMapping/>
  </p:clrMapOvr>
  <p:transition spd="slow">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01468262"/>
      </p:ext>
    </p:extLst>
  </p:cSld>
  <p:clrMapOvr>
    <a:masterClrMapping/>
  </p:clrMapOvr>
  <p:transition spd="slow">
    <p:wipe dir="d"/>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05284563"/>
      </p:ext>
    </p:extLst>
  </p:cSld>
  <p:clrMapOvr>
    <a:masterClrMapping/>
  </p:clrMapOvr>
  <p:transition spd="slow">
    <p:wipe dir="d"/>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55687543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981742961"/>
      </p:ext>
    </p:extLst>
  </p:cSld>
  <p:clrMapOvr>
    <a:masterClrMapping/>
  </p:clrMapOvr>
  <p:transition spd="slow">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63778367"/>
      </p:ext>
    </p:extLst>
  </p:cSld>
  <p:clrMapOvr>
    <a:masterClrMapping/>
  </p:clrMapOvr>
  <p:transition spd="slow">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583773381"/>
      </p:ext>
    </p:extLst>
  </p:cSld>
  <p:clrMapOvr>
    <a:masterClrMapping/>
  </p:clrMapOvr>
  <p:transition spd="slow">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269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90893992"/>
      </p:ext>
    </p:extLst>
  </p:cSld>
  <p:clrMapOvr>
    <a:masterClrMapping/>
  </p:clrMapOvr>
  <p:transition spd="slow">
    <p:wipe dir="d"/>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21397086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303582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47445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a:pPr/>
              <a:t>23/09/2015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67428657"/>
      </p:ext>
    </p:extLst>
  </p:cSld>
  <p:clrMapOvr>
    <a:masterClrMapping/>
  </p:clrMapOvr>
  <p:transition spd="slow">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03085397"/>
      </p:ext>
    </p:extLst>
  </p:cSld>
  <p:clrMapOvr>
    <a:masterClrMapping/>
  </p:clrMapOvr>
  <p:transition spd="slow">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630343402"/>
      </p:ext>
    </p:extLst>
  </p:cSld>
  <p:clrMapOvr>
    <a:masterClrMapping/>
  </p:clrMapOvr>
  <p:transition spd="slow">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9825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324457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96902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18701295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0063095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427597181"/>
      </p:ext>
    </p:extLst>
  </p:cSld>
  <p:clrMapOvr>
    <a:masterClrMapping/>
  </p:clrMapOvr>
  <p:transition spd="slow">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251964483"/>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a:pPr/>
              <a:t>23/09/2015</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490320743"/>
      </p:ext>
    </p:extLst>
  </p:cSld>
  <p:clrMapOvr>
    <a:masterClrMapping/>
  </p:clrMapOvr>
  <p:transition spd="slow">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268744545"/>
      </p:ext>
    </p:extLst>
  </p:cSld>
  <p:clrMapOvr>
    <a:masterClrMapping/>
  </p:clrMapOvr>
  <p:transition spd="slow">
    <p:wipe dir="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81020515"/>
      </p:ext>
    </p:extLst>
  </p:cSld>
  <p:clrMapOvr>
    <a:masterClrMapping/>
  </p:clrMapOvr>
  <p:transition spd="slow">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31388943"/>
      </p:ext>
    </p:extLst>
  </p:cSld>
  <p:clrMapOvr>
    <a:masterClrMapping/>
  </p:clrMapOvr>
  <p:transition spd="slow">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512146370"/>
      </p:ext>
    </p:extLst>
  </p:cSld>
  <p:clrMapOvr>
    <a:masterClrMapping/>
  </p:clrMapOvr>
  <p:transition spd="slow">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40272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880033673"/>
      </p:ext>
    </p:extLst>
  </p:cSld>
  <p:clrMapOvr>
    <a:masterClrMapping/>
  </p:clrMapOvr>
  <p:transition spd="slow">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79789956"/>
      </p:ext>
    </p:extLst>
  </p:cSld>
  <p:clrMapOvr>
    <a:masterClrMapping/>
  </p:clrMapOvr>
  <p:transition spd="slow">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664632018"/>
      </p:ext>
    </p:extLst>
  </p:cSld>
  <p:clrMapOvr>
    <a:masterClrMapping/>
  </p:clrMapOvr>
  <p:transition spd="slow">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733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a:pPr/>
              <a:t>23/09/2015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964711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539839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562916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35982131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42856127"/>
      </p:ext>
    </p:extLst>
  </p:cSld>
  <p:clrMapOvr>
    <a:masterClrMapping/>
  </p:clrMapOvr>
  <p:transition spd="slow">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44948392"/>
      </p:ext>
    </p:extLst>
  </p:cSld>
  <p:clrMapOvr>
    <a:masterClrMapping/>
  </p:clrMapOvr>
  <p:transition spd="slow">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42222548"/>
      </p:ext>
    </p:extLst>
  </p:cSld>
  <p:clrMapOvr>
    <a:masterClrMapping/>
  </p:clrMapOvr>
  <p:transition spd="slow">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594524912"/>
      </p:ext>
    </p:extLst>
  </p:cSld>
  <p:clrMapOvr>
    <a:masterClrMapping/>
  </p:clrMapOvr>
  <p:transition spd="slow">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793281245"/>
      </p:ext>
    </p:extLst>
  </p:cSld>
  <p:clrMapOvr>
    <a:masterClrMapping/>
  </p:clrMapOvr>
  <p:transition spd="slow">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610396927"/>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a:pPr/>
              <a:t>23/09/2015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830190901"/>
      </p:ext>
    </p:extLst>
  </p:cSld>
  <p:clrMapOvr>
    <a:masterClrMapping/>
  </p:clrMapOvr>
  <p:transition spd="slow">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105551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899526667"/>
      </p:ext>
    </p:extLst>
  </p:cSld>
  <p:clrMapOvr>
    <a:masterClrMapping/>
  </p:clrMapOvr>
  <p:transition spd="slow">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50831900"/>
      </p:ext>
    </p:extLst>
  </p:cSld>
  <p:clrMapOvr>
    <a:masterClrMapping/>
  </p:clrMapOvr>
  <p:transition spd="slow">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30909585"/>
      </p:ext>
    </p:extLst>
  </p:cSld>
  <p:clrMapOvr>
    <a:masterClrMapping/>
  </p:clrMapOvr>
  <p:transition spd="slow">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7888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1716296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5564682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5116660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744702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23/09/2015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14983183"/>
      </p:ext>
    </p:extLst>
  </p:cSld>
  <p:clrMapOvr>
    <a:masterClrMapping/>
  </p:clrMapOvr>
  <p:transition spd="slow">
    <p:wipe dir="d"/>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696863244"/>
      </p:ext>
    </p:extLst>
  </p:cSld>
  <p:clrMapOvr>
    <a:masterClrMapping/>
  </p:clrMapOvr>
  <p:transition spd="slow">
    <p:wipe dir="d"/>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567538133"/>
      </p:ext>
    </p:extLst>
  </p:cSld>
  <p:clrMapOvr>
    <a:masterClrMapping/>
  </p:clrMapOvr>
  <p:transition spd="slow">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19341659"/>
      </p:ext>
    </p:extLst>
  </p:cSld>
  <p:clrMapOvr>
    <a:masterClrMapping/>
  </p:clrMapOvr>
  <p:transition spd="slow">
    <p:wipe dir="d"/>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076918009"/>
      </p:ext>
    </p:extLst>
  </p:cSld>
  <p:clrMapOvr>
    <a:masterClrMapping/>
  </p:clrMapOvr>
  <p:transition spd="slow">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4067681087"/>
      </p:ext>
    </p:extLst>
  </p:cSld>
  <p:clrMapOvr>
    <a:masterClrMapping/>
  </p:clrMapOvr>
  <p:transition spd="slow">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344739076"/>
      </p:ext>
    </p:extLst>
  </p:cSld>
  <p:clrMapOvr>
    <a:masterClrMapping/>
  </p:clrMapOvr>
  <p:transition spd="slow">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x">
  <p:cSld name="Título, contenido y texto">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es-ES" baseline="0"/>
            </a:lvl4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880402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3507301"/>
      </p:ext>
    </p:extLst>
  </p:cSld>
  <p:clrMapOvr>
    <a:masterClrMapping/>
  </p:clrMapOvr>
  <p:transition spd="slow">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859059905"/>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a:pPr/>
              <a:t>23/09/2015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rPr/>
              <a:pPr/>
              <a:t>‹Nº›</a:t>
            </a:fld>
            <a:endParaRPr kumimoji="0" lang="es-ES"/>
          </a:p>
        </p:txBody>
      </p:sp>
    </p:spTree>
  </p:cSld>
  <p:clrMapOvr>
    <a:masterClrMapping/>
  </p:clrMapOvr>
  <p:transition spd="slow">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3264117523"/>
      </p:ext>
    </p:extLst>
  </p:cSld>
  <p:clrMapOvr>
    <a:masterClrMapping/>
  </p:clrMapOvr>
  <p:transition spd="slow">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15473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16" name="4 Marcador de notas"/>
          <p:cNvSpPr>
            <a:spLocks noGrp="1"/>
          </p:cNvSpPr>
          <p:nvPr>
            <p:ph type="body" sz="quarter" idx="3"/>
          </p:nvPr>
        </p:nvSpPr>
        <p:spPr>
          <a:xfrm>
            <a:off x="467544" y="1710001"/>
            <a:ext cx="8136904" cy="4431982"/>
          </a:xfrm>
          <a:prstGeom prst="rect">
            <a:avLst/>
          </a:prstGeom>
        </p:spPr>
        <p:txBody>
          <a:bodyPr rtlCol="0">
            <a:normAutofit/>
          </a:bodyPr>
          <a:lstStyle>
            <a:lvl1pPr>
              <a:buNone/>
              <a:defRPr sz="1200">
                <a:solidFill>
                  <a:schemeClr val="tx1"/>
                </a:solidFill>
                <a:latin typeface="Lucida Sans Unicode" pitchFamily="34" charset="0"/>
                <a:cs typeface="Lucida Sans Unicode" pitchFamily="34" charset="0"/>
              </a:defRPr>
            </a:lvl1pPr>
            <a:lvl2pPr>
              <a:defRPr sz="1200">
                <a:solidFill>
                  <a:schemeClr val="bg1">
                    <a:lumMod val="65000"/>
                  </a:schemeClr>
                </a:solidFill>
                <a:latin typeface="Lucida Sans Unicode" pitchFamily="34" charset="0"/>
                <a:cs typeface="Lucida Sans Unicode" pitchFamily="34" charset="0"/>
              </a:defRPr>
            </a:lvl2pPr>
            <a:lvl3pPr>
              <a:defRPr sz="1200">
                <a:solidFill>
                  <a:schemeClr val="bg1">
                    <a:lumMod val="65000"/>
                  </a:schemeClr>
                </a:solidFill>
                <a:latin typeface="Lucida Sans Unicode" pitchFamily="34" charset="0"/>
                <a:cs typeface="Lucida Sans Unicode" pitchFamily="34" charset="0"/>
              </a:defRPr>
            </a:lvl3pPr>
            <a:lvl4pPr>
              <a:defRPr sz="1200">
                <a:solidFill>
                  <a:schemeClr val="bg1">
                    <a:lumMod val="65000"/>
                  </a:schemeClr>
                </a:solidFill>
                <a:latin typeface="Lucida Sans Unicode" pitchFamily="34" charset="0"/>
                <a:cs typeface="Lucida Sans Unicode" pitchFamily="34" charset="0"/>
              </a:defRPr>
            </a:lvl4pPr>
            <a:lvl5pPr>
              <a:defRPr sz="1200">
                <a:solidFill>
                  <a:schemeClr val="bg1">
                    <a:lumMod val="65000"/>
                  </a:schemeClr>
                </a:solidFill>
                <a:latin typeface="Lucida Sans Unicode" pitchFamily="34" charset="0"/>
                <a:cs typeface="Lucida Sans Unicode" pitchFamily="34" charset="0"/>
              </a:defRPr>
            </a:lvl5pPr>
          </a:lstStyle>
          <a:p>
            <a:pPr lvl="0"/>
            <a:endParaRPr lang="es-ES" dirty="0"/>
          </a:p>
        </p:txBody>
      </p:sp>
    </p:spTree>
    <p:extLst>
      <p:ext uri="{BB962C8B-B14F-4D97-AF65-F5344CB8AC3E}">
        <p14:creationId xmlns:p14="http://schemas.microsoft.com/office/powerpoint/2010/main" xmlns="" val="432362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1 Título"/>
          <p:cNvSpPr>
            <a:spLocks noGrp="1"/>
          </p:cNvSpPr>
          <p:nvPr>
            <p:ph type="title"/>
          </p:nvPr>
        </p:nvSpPr>
        <p:spPr bwMode="auto">
          <a:xfrm>
            <a:off x="1907704" y="535643"/>
            <a:ext cx="5472608" cy="5032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endParaRPr lang="es-ES" sz="1800" b="1" dirty="0" smtClean="0">
              <a:latin typeface="Lucida Sans Unicode" pitchFamily="34" charset="0"/>
              <a:cs typeface="Lucida Sans Unicode" pitchFamily="34" charset="0"/>
            </a:endParaRPr>
          </a:p>
        </p:txBody>
      </p:sp>
      <p:sp>
        <p:nvSpPr>
          <p:cNvPr id="5" name="Marcador de pie de página 4"/>
          <p:cNvSpPr>
            <a:spLocks noGrp="1"/>
          </p:cNvSpPr>
          <p:nvPr>
            <p:ph type="ftr" sz="quarter" idx="3"/>
          </p:nvPr>
        </p:nvSpPr>
        <p:spPr>
          <a:xfrm>
            <a:off x="1854200" y="6578600"/>
            <a:ext cx="4343400" cy="236538"/>
          </a:xfrm>
          <a:prstGeom prst="rect">
            <a:avLst/>
          </a:prstGeom>
          <a:noFill/>
        </p:spPr>
        <p:txBody>
          <a:bodyPr vert="horz" wrap="square" lIns="0" tIns="0" rIns="0" bIns="0" numCol="1" anchor="ctr" anchorCtr="0" compatLnSpc="1">
            <a:prstTxWarp prst="textNoShape">
              <a:avLst/>
            </a:prstTxWarp>
          </a:bodyPr>
          <a:lstStyle>
            <a:lvl1pPr>
              <a:defRPr sz="700">
                <a:solidFill>
                  <a:srgbClr val="BFBFBF"/>
                </a:solidFill>
                <a:latin typeface="Lucida Sans Unicode" pitchFamily="34" charset="0"/>
                <a:ea typeface="Lucida Sans Unicode" pitchFamily="34" charset="0"/>
                <a:cs typeface="Lucida Sans Unicode" pitchFamily="34" charset="0"/>
              </a:defRPr>
            </a:lvl1pPr>
          </a:lstStyle>
          <a:p>
            <a:pPr>
              <a:defRPr/>
            </a:pPr>
            <a:r>
              <a:rPr dirty="0" smtClean="0"/>
              <a:t>Gómez Acebo &amp; Pombo 2012 </a:t>
            </a:r>
            <a:endParaRPr dirty="0"/>
          </a:p>
        </p:txBody>
      </p:sp>
      <p:sp>
        <p:nvSpPr>
          <p:cNvPr id="6" name="Marcador de número de diapositiva 5"/>
          <p:cNvSpPr>
            <a:spLocks noGrp="1"/>
          </p:cNvSpPr>
          <p:nvPr>
            <p:ph type="sldNum" sz="quarter" idx="4"/>
          </p:nvPr>
        </p:nvSpPr>
        <p:spPr>
          <a:xfrm>
            <a:off x="1238250" y="6578600"/>
            <a:ext cx="508000" cy="236538"/>
          </a:xfrm>
          <a:prstGeom prst="rect">
            <a:avLst/>
          </a:prstGeom>
          <a:noFill/>
        </p:spPr>
        <p:txBody>
          <a:bodyPr vert="horz" wrap="square" lIns="0" tIns="0" rIns="0" bIns="0" numCol="1" anchor="ctr" anchorCtr="0" compatLnSpc="1">
            <a:prstTxWarp prst="textNoShape">
              <a:avLst/>
            </a:prstTxWarp>
          </a:bodyPr>
          <a:lstStyle>
            <a:lvl1pPr algn="r">
              <a:defRPr sz="900">
                <a:solidFill>
                  <a:srgbClr val="595959"/>
                </a:solidFill>
                <a:latin typeface="Lucida Sans Unicode" pitchFamily="34" charset="0"/>
                <a:ea typeface="Lucida Sans Unicode" pitchFamily="34" charset="0"/>
                <a:cs typeface="Lucida Sans Unicode" pitchFamily="34" charset="0"/>
              </a:defRPr>
            </a:lvl1pPr>
          </a:lstStyle>
          <a:p>
            <a:pPr>
              <a:defRPr/>
            </a:pPr>
            <a:fld id="{1AF7DBC4-069B-4642-95B7-CE2B5AD523CC}" type="slidenum">
              <a:rPr/>
              <a:pPr>
                <a:defRPr/>
              </a:pPr>
              <a:t>‹Nº›</a:t>
            </a:fld>
            <a:endParaRPr/>
          </a:p>
        </p:txBody>
      </p:sp>
    </p:spTree>
    <p:extLst>
      <p:ext uri="{BB962C8B-B14F-4D97-AF65-F5344CB8AC3E}">
        <p14:creationId xmlns:p14="http://schemas.microsoft.com/office/powerpoint/2010/main" xmlns="" val="204730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extLst>
      <p:ext uri="{BB962C8B-B14F-4D97-AF65-F5344CB8AC3E}">
        <p14:creationId xmlns:p14="http://schemas.microsoft.com/office/powerpoint/2010/main" xmlns="" val="9924684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extLst>
      <p:ext uri="{BB962C8B-B14F-4D97-AF65-F5344CB8AC3E}">
        <p14:creationId xmlns:p14="http://schemas.microsoft.com/office/powerpoint/2010/main" xmlns="" val="23272470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901210773"/>
      </p:ext>
    </p:extLst>
  </p:cSld>
  <p:clrMapOvr>
    <a:masterClrMapping/>
  </p:clrMapOvr>
  <p:transition spd="slow">
    <p:wipe dir="d"/>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715560902"/>
      </p:ext>
    </p:extLst>
  </p:cSld>
  <p:clrMapOvr>
    <a:masterClrMapping/>
  </p:clrMapOvr>
  <p:transition spd="slow">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1701404192"/>
      </p:ext>
    </p:extLst>
  </p:cSld>
  <p:clrMapOvr>
    <a:masterClrMapping/>
  </p:clrMapOvr>
  <p:transition spd="slow">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xmlns="" val="2288818749"/>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image" Target="../media/image1.jpe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theme" Target="../theme/theme10.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image" Target="../media/image2.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1.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theme" Target="../theme/theme11.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image" Target="../media/image2.png"/><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image" Target="../media/image1.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heme" Target="../theme/theme12.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image" Target="../media/image2.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image" Target="../media/image1.jpe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theme" Target="../theme/theme13.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image" Target="../media/image2.png"/><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image" Target="../media/image1.jpe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theme" Target="../theme/theme14.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19" Type="http://schemas.openxmlformats.org/officeDocument/2006/relationships/image" Target="../media/image2.png"/><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image" Target="../media/image1.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theme" Target="../theme/theme15.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19" Type="http://schemas.openxmlformats.org/officeDocument/2006/relationships/image" Target="../media/image2.png"/><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image" Target="../media/image1.jpe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theme" Target="../theme/theme16.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19" Type="http://schemas.openxmlformats.org/officeDocument/2006/relationships/image" Target="../media/image2.png"/><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18"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theme" Target="../theme/theme17.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10" Type="http://schemas.openxmlformats.org/officeDocument/2006/relationships/slideLayout" Target="../slideLayouts/slideLayout263.xml"/><Relationship Id="rId19" Type="http://schemas.openxmlformats.org/officeDocument/2006/relationships/image" Target="../media/image2.png"/><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image" Target="../media/image1.jpeg"/><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theme" Target="../theme/theme18.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10" Type="http://schemas.openxmlformats.org/officeDocument/2006/relationships/slideLayout" Target="../slideLayouts/slideLayout279.xml"/><Relationship Id="rId19" Type="http://schemas.openxmlformats.org/officeDocument/2006/relationships/image" Target="../media/image2.png"/><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image" Target="../media/image1.jpeg"/><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theme" Target="../theme/theme19.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19" Type="http://schemas.openxmlformats.org/officeDocument/2006/relationships/image" Target="../media/image2.png"/><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18"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theme" Target="../theme/theme20.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10" Type="http://schemas.openxmlformats.org/officeDocument/2006/relationships/slideLayout" Target="../slideLayouts/slideLayout311.xml"/><Relationship Id="rId19" Type="http://schemas.openxmlformats.org/officeDocument/2006/relationships/image" Target="../media/image2.png"/><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image" Target="../media/image1.jpeg"/><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theme" Target="../theme/theme21.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19" Type="http://schemas.openxmlformats.org/officeDocument/2006/relationships/image" Target="../media/image2.png"/><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image" Target="../media/image1.jpe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theme" Target="../theme/theme22.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10" Type="http://schemas.openxmlformats.org/officeDocument/2006/relationships/slideLayout" Target="../slideLayouts/slideLayout343.xml"/><Relationship Id="rId19" Type="http://schemas.openxmlformats.org/officeDocument/2006/relationships/image" Target="../media/image2.png"/><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image" Target="../media/image1.jpeg"/><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theme" Target="../theme/theme23.xml"/><Relationship Id="rId2" Type="http://schemas.openxmlformats.org/officeDocument/2006/relationships/slideLayout" Target="../slideLayouts/slideLayout351.xml"/><Relationship Id="rId16" Type="http://schemas.openxmlformats.org/officeDocument/2006/relationships/slideLayout" Target="../slideLayouts/slideLayout365.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slideLayout" Target="../slideLayouts/slideLayout364.xml"/><Relationship Id="rId10" Type="http://schemas.openxmlformats.org/officeDocument/2006/relationships/slideLayout" Target="../slideLayouts/slideLayout359.xml"/><Relationship Id="rId19" Type="http://schemas.openxmlformats.org/officeDocument/2006/relationships/image" Target="../media/image2.png"/><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18" Type="http://schemas.openxmlformats.org/officeDocument/2006/relationships/image" Target="../media/image1.jpe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theme" Target="../theme/theme24.xml"/><Relationship Id="rId2" Type="http://schemas.openxmlformats.org/officeDocument/2006/relationships/slideLayout" Target="../slideLayouts/slideLayout367.xml"/><Relationship Id="rId16" Type="http://schemas.openxmlformats.org/officeDocument/2006/relationships/slideLayout" Target="../slideLayouts/slideLayout381.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10" Type="http://schemas.openxmlformats.org/officeDocument/2006/relationships/slideLayout" Target="../slideLayouts/slideLayout375.xml"/><Relationship Id="rId19" Type="http://schemas.openxmlformats.org/officeDocument/2006/relationships/image" Target="../media/image2.png"/><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2.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6.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7.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2.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image" Target="../media/image1.jpe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heme" Target="../theme/theme8.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image" Target="../media/image2.png"/><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theme" Target="../theme/theme9.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image" Target="../media/image2.pn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a:pPr/>
              <a:t>23/09/2015</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pPr/>
              <a:t>‹Nº›</a:t>
            </a:fld>
            <a:endParaRPr kumimoji="0" lang="es-ES"/>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88039994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6447167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76511704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6015724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410202506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36904593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96660843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5349948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35924502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79237547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3672151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59795215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28304291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405542860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66664653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30928082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6738441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1647022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63245277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1453942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3653932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57144331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rPr lang="es-ES">
                <a:solidFill>
                  <a:prstClr val="black">
                    <a:tint val="75000"/>
                  </a:prstClr>
                </a:solidFill>
              </a:rPr>
              <a:pPr/>
              <a:t>25/09/2015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solidFill>
                  <a:prstClr val="black">
                    <a:tint val="75000"/>
                  </a:prstClr>
                </a:solidFill>
              </a:rPr>
              <a:pPr/>
              <a:t>‹Nº›</a:t>
            </a:fld>
            <a:endParaRPr>
              <a:solidFill>
                <a:prstClr val="black">
                  <a:tint val="75000"/>
                </a:prstClr>
              </a:solidFill>
            </a:endParaRPr>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66159829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100 </a:t>
            </a:r>
            <a:r>
              <a:rPr lang="es-ES" sz="1200" dirty="0" smtClean="0"/>
              <a:t>(más o menos)</a:t>
            </a:r>
            <a:r>
              <a:rPr lang="es-ES" dirty="0" smtClean="0"/>
              <a:t> Sentencias recientes de la Sala Cuarta</a:t>
            </a:r>
            <a:endParaRPr lang="es-ES" dirty="0"/>
          </a:p>
        </p:txBody>
      </p:sp>
      <p:sp>
        <p:nvSpPr>
          <p:cNvPr id="3" name="2 Subtítulo"/>
          <p:cNvSpPr>
            <a:spLocks noGrp="1"/>
          </p:cNvSpPr>
          <p:nvPr>
            <p:ph type="subTitle" idx="1"/>
          </p:nvPr>
        </p:nvSpPr>
        <p:spPr>
          <a:xfrm>
            <a:off x="3962400" y="4670648"/>
            <a:ext cx="4772528" cy="990600"/>
          </a:xfrm>
        </p:spPr>
        <p:txBody>
          <a:bodyPr/>
          <a:lstStyle/>
          <a:p>
            <a:r>
              <a:rPr lang="es-ES" dirty="0" smtClean="0"/>
              <a:t>Valencia, 25 septiembre 2015</a:t>
            </a:r>
          </a:p>
          <a:p>
            <a:r>
              <a:rPr lang="es-ES" dirty="0" smtClean="0"/>
              <a:t>Antonio V. </a:t>
            </a:r>
            <a:r>
              <a:rPr lang="es-ES" dirty="0" err="1" smtClean="0"/>
              <a:t>Sempere</a:t>
            </a:r>
            <a:r>
              <a:rPr lang="es-ES" dirty="0" smtClean="0"/>
              <a:t> Navarro</a:t>
            </a:r>
            <a:endParaRPr lang="es-ES" dirty="0"/>
          </a:p>
        </p:txBody>
      </p:sp>
      <p:sp>
        <p:nvSpPr>
          <p:cNvPr id="4" name="3 Marcador de posición de imagen"/>
          <p:cNvSpPr>
            <a:spLocks noGrp="1"/>
          </p:cNvSpPr>
          <p:nvPr>
            <p:ph type="pic" sz="quarter" idx="13"/>
          </p:nvPr>
        </p:nvSpPr>
        <p:spPr>
          <a:xfrm>
            <a:off x="6804248" y="5595595"/>
            <a:ext cx="1828800" cy="10211"/>
          </a:xfrm>
        </p:spPr>
      </p:sp>
    </p:spTree>
    <p:extLst>
      <p:ext uri="{BB962C8B-B14F-4D97-AF65-F5344CB8AC3E}">
        <p14:creationId xmlns:p14="http://schemas.microsoft.com/office/powerpoint/2010/main" xmlns="" val="3409819816"/>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Agencia Pedro Laín </a:t>
            </a:r>
            <a:r>
              <a:rPr lang="es-ES" altLang="es-ES" sz="2000" dirty="0" err="1" smtClean="0">
                <a:latin typeface="Lucida Sans" panose="020B0602030504020204" pitchFamily="34" charset="0"/>
                <a:cs typeface="Lucida Sans Unicode" pitchFamily="34" charset="0"/>
              </a:rPr>
              <a:t>Entralgo</a:t>
            </a:r>
            <a:r>
              <a:rPr lang="es-ES" altLang="es-ES" sz="2000" dirty="0" smtClean="0">
                <a:latin typeface="Lucida Sans" panose="020B0602030504020204" pitchFamily="34" charset="0"/>
                <a:cs typeface="Lucida Sans Unicode" pitchFamily="34" charset="0"/>
              </a:rPr>
              <a:t> (Ley 12/2001----Ley 2/2012)</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Revoca procedencia 77 despidos (108 plantilla)</a:t>
            </a:r>
          </a:p>
        </p:txBody>
      </p:sp>
      <p:sp>
        <p:nvSpPr>
          <p:cNvPr id="21507" name="2 Marcador de contenido"/>
          <p:cNvSpPr>
            <a:spLocks noGrp="1"/>
          </p:cNvSpPr>
          <p:nvPr>
            <p:ph idx="4294967295"/>
          </p:nvPr>
        </p:nvSpPr>
        <p:spPr>
          <a:xfrm>
            <a:off x="1619672" y="1484784"/>
            <a:ext cx="7345362" cy="5184576"/>
          </a:xfrm>
        </p:spPr>
        <p:txBody>
          <a:bodyPr rtlCol="0">
            <a:normAutofit fontScale="92500" lnSpcReduction="200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23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rc</a:t>
            </a:r>
            <a:r>
              <a:rPr lang="es-ES" sz="2000" b="1" dirty="0" smtClean="0">
                <a:latin typeface="Lucida Sans Unicode" pitchFamily="34" charset="0"/>
                <a:cs typeface="Lucida Sans Unicode" pitchFamily="34" charset="0"/>
              </a:rPr>
              <a:t>. 231/2013)           (VP Segoviano)</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Antonio V. </a:t>
            </a:r>
            <a:r>
              <a:rPr lang="es-ES" sz="2000" b="1" dirty="0" err="1" smtClean="0">
                <a:latin typeface="Lucida Sans Unicode" pitchFamily="34" charset="0"/>
                <a:cs typeface="Lucida Sans Unicode" pitchFamily="34" charset="0"/>
              </a:rPr>
              <a:t>Sempere</a:t>
            </a:r>
            <a:endParaRPr lang="es-ES" sz="2000" b="1" dirty="0" smtClean="0">
              <a:latin typeface="Lucida Sans Unicode" pitchFamily="34" charset="0"/>
              <a:cs typeface="Lucida Sans Unicode" pitchFamily="34" charset="0"/>
            </a:endParaRPr>
          </a:p>
          <a:p>
            <a:pPr marL="0" indent="0" algn="just">
              <a:buNone/>
            </a:pPr>
            <a:r>
              <a:rPr lang="es-ES" sz="2400" dirty="0" smtClean="0"/>
              <a:t>1) Principio </a:t>
            </a:r>
            <a:r>
              <a:rPr lang="es-ES" sz="2400" dirty="0"/>
              <a:t>de igualdad </a:t>
            </a:r>
            <a:r>
              <a:rPr lang="es-ES" sz="2400" dirty="0" smtClean="0"/>
              <a:t>tolera despido solo de temporales</a:t>
            </a:r>
          </a:p>
          <a:p>
            <a:pPr marL="0" indent="0" algn="just">
              <a:buNone/>
            </a:pPr>
            <a:r>
              <a:rPr lang="es-ES" sz="2400" dirty="0" smtClean="0"/>
              <a:t>2</a:t>
            </a:r>
            <a:r>
              <a:rPr lang="es-ES" sz="2400" dirty="0"/>
              <a:t>) Es inadecuado el proceso de </a:t>
            </a:r>
            <a:r>
              <a:rPr lang="es-ES" sz="2400" dirty="0" smtClean="0"/>
              <a:t>DC </a:t>
            </a:r>
            <a:r>
              <a:rPr lang="es-ES" sz="2400" dirty="0"/>
              <a:t>para reclamar la prioridad </a:t>
            </a:r>
            <a:r>
              <a:rPr lang="es-ES" sz="2400" dirty="0" smtClean="0"/>
              <a:t> </a:t>
            </a:r>
            <a:r>
              <a:rPr lang="es-ES" sz="2400" dirty="0"/>
              <a:t>permanencia de los representantes de los </a:t>
            </a:r>
            <a:r>
              <a:rPr lang="es-ES" sz="2400" dirty="0" smtClean="0"/>
              <a:t>trabajadores. </a:t>
            </a:r>
          </a:p>
          <a:p>
            <a:pPr marL="0" indent="0" algn="just">
              <a:buNone/>
            </a:pPr>
            <a:r>
              <a:rPr lang="es-ES" sz="2400" dirty="0" smtClean="0"/>
              <a:t>3</a:t>
            </a:r>
            <a:r>
              <a:rPr lang="es-ES" sz="2400" dirty="0"/>
              <a:t>) </a:t>
            </a:r>
            <a:r>
              <a:rPr lang="es-ES" sz="2400" dirty="0" smtClean="0"/>
              <a:t>Respeto </a:t>
            </a:r>
            <a:r>
              <a:rPr lang="es-ES" sz="2400" dirty="0"/>
              <a:t>libertad sindical </a:t>
            </a:r>
            <a:r>
              <a:rPr lang="es-ES" sz="2400" dirty="0" smtClean="0"/>
              <a:t>y </a:t>
            </a:r>
            <a:r>
              <a:rPr lang="es-ES" sz="2400" dirty="0"/>
              <a:t>negociación colectiva. </a:t>
            </a:r>
            <a:endParaRPr lang="es-ES" sz="2400" dirty="0" smtClean="0"/>
          </a:p>
          <a:p>
            <a:pPr marL="0" indent="0" algn="just">
              <a:buNone/>
            </a:pPr>
            <a:r>
              <a:rPr lang="es-ES" sz="2400" dirty="0" smtClean="0"/>
              <a:t>4</a:t>
            </a:r>
            <a:r>
              <a:rPr lang="es-ES" sz="2400" dirty="0"/>
              <a:t>) No se aprecia mala fe en las negociaciones. Se celebraron seis reuniones y hubo ofertas y contraofertas. </a:t>
            </a:r>
            <a:endParaRPr lang="es-ES" sz="2400" dirty="0" smtClean="0"/>
          </a:p>
          <a:p>
            <a:pPr marL="0" indent="0" algn="just">
              <a:buNone/>
            </a:pPr>
            <a:r>
              <a:rPr lang="es-ES" sz="2400" dirty="0" smtClean="0"/>
              <a:t>5</a:t>
            </a:r>
            <a:r>
              <a:rPr lang="es-ES" sz="2400" dirty="0"/>
              <a:t>) No procede examinar </a:t>
            </a:r>
            <a:r>
              <a:rPr lang="es-ES" sz="2400" dirty="0" smtClean="0"/>
              <a:t>si </a:t>
            </a:r>
            <a:r>
              <a:rPr lang="es-ES" sz="2400" dirty="0"/>
              <a:t>la notificación </a:t>
            </a:r>
            <a:r>
              <a:rPr lang="es-ES" sz="2400" dirty="0" smtClean="0"/>
              <a:t>individual del </a:t>
            </a:r>
            <a:r>
              <a:rPr lang="es-ES" sz="2400" dirty="0"/>
              <a:t>despido </a:t>
            </a:r>
            <a:r>
              <a:rPr lang="es-ES" sz="2400" dirty="0" smtClean="0"/>
              <a:t> </a:t>
            </a:r>
            <a:r>
              <a:rPr lang="es-ES" sz="2400" dirty="0"/>
              <a:t>cumple las exigencias del artículo 53.1 a) ET. </a:t>
            </a:r>
            <a:endParaRPr lang="es-ES" sz="2400" dirty="0" smtClean="0"/>
          </a:p>
          <a:p>
            <a:pPr marL="0" indent="0" algn="just">
              <a:buNone/>
            </a:pPr>
            <a:r>
              <a:rPr lang="es-ES" sz="2400" dirty="0" smtClean="0"/>
              <a:t>6</a:t>
            </a:r>
            <a:r>
              <a:rPr lang="es-ES" sz="2400" dirty="0"/>
              <a:t>) </a:t>
            </a:r>
            <a:r>
              <a:rPr lang="es-ES" sz="2400" dirty="0" smtClean="0"/>
              <a:t>Sucesión </a:t>
            </a:r>
            <a:r>
              <a:rPr lang="es-ES" sz="2400" dirty="0"/>
              <a:t>de empresa </a:t>
            </a:r>
            <a:r>
              <a:rPr lang="es-ES" sz="2400" dirty="0" smtClean="0"/>
              <a:t>(Agencia---</a:t>
            </a:r>
            <a:r>
              <a:rPr lang="es-ES" sz="2400" dirty="0"/>
              <a:t>Consejería de </a:t>
            </a:r>
            <a:r>
              <a:rPr lang="es-ES" sz="2400" dirty="0" smtClean="0"/>
              <a:t>Sanidad) pero </a:t>
            </a:r>
            <a:r>
              <a:rPr lang="es-ES" sz="2400" dirty="0"/>
              <a:t>Ley 4/2012 </a:t>
            </a:r>
            <a:r>
              <a:rPr lang="es-ES" sz="2400" dirty="0" smtClean="0"/>
              <a:t>excluye subrogar </a:t>
            </a:r>
            <a:r>
              <a:rPr lang="es-ES" sz="2400" dirty="0"/>
              <a:t>los contratos temporales, sin que tampoco se aprecie fraude en la decisión. </a:t>
            </a:r>
            <a:endParaRPr lang="es-ES" sz="2400" dirty="0" smtClean="0"/>
          </a:p>
          <a:p>
            <a:pPr marL="0" indent="0" algn="just">
              <a:buNone/>
            </a:pPr>
            <a:r>
              <a:rPr lang="es-ES" sz="2400" dirty="0" smtClean="0"/>
              <a:t>7</a:t>
            </a:r>
            <a:r>
              <a:rPr lang="es-ES" sz="2400" dirty="0"/>
              <a:t>) </a:t>
            </a:r>
            <a:r>
              <a:rPr lang="es-ES" sz="2400" dirty="0" smtClean="0"/>
              <a:t>Los </a:t>
            </a:r>
            <a:r>
              <a:rPr lang="es-ES" sz="2400" dirty="0"/>
              <a:t>problemas económicos no tienen la gravedad necesaria para justificar </a:t>
            </a:r>
            <a:r>
              <a:rPr lang="es-ES" sz="2400" dirty="0" smtClean="0"/>
              <a:t>un DC </a:t>
            </a:r>
            <a:r>
              <a:rPr lang="es-ES" sz="2400" dirty="0"/>
              <a:t>de la inmensa </a:t>
            </a:r>
            <a:r>
              <a:rPr lang="es-ES" sz="2400" dirty="0" smtClean="0"/>
              <a:t>mayoría.</a:t>
            </a:r>
          </a:p>
          <a:p>
            <a:pPr marL="0" indent="0" algn="just">
              <a:buNone/>
            </a:pPr>
            <a:r>
              <a:rPr lang="es-ES" sz="2400" u="sng" dirty="0" smtClean="0"/>
              <a:t>8</a:t>
            </a:r>
            <a:r>
              <a:rPr lang="es-ES" sz="2400" dirty="0" smtClean="0"/>
              <a:t>) Censura a tesis del TSJ sobre imposible fiscalización-</a:t>
            </a:r>
            <a:endParaRPr lang="es-ES" sz="2400" u="sng" dirty="0"/>
          </a:p>
          <a:p>
            <a:pPr marL="0" indent="0" algn="just">
              <a:buNone/>
            </a:pPr>
            <a:endParaRPr lang="es-ES" sz="2400" u="sng" dirty="0" smtClean="0"/>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09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6813165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Carta de despido en el colectivo</a:t>
            </a:r>
          </a:p>
        </p:txBody>
      </p:sp>
      <p:sp>
        <p:nvSpPr>
          <p:cNvPr id="21507" name="2 Marcador de contenido"/>
          <p:cNvSpPr>
            <a:spLocks noGrp="1"/>
          </p:cNvSpPr>
          <p:nvPr>
            <p:ph idx="4294967295"/>
          </p:nvPr>
        </p:nvSpPr>
        <p:spPr>
          <a:xfrm>
            <a:off x="1439926" y="1340769"/>
            <a:ext cx="7523646" cy="5400600"/>
          </a:xfrm>
        </p:spPr>
        <p:txBody>
          <a:bodyPr wrap="square" bIns="0" rtlCol="0">
            <a:normAutofit fontScale="92500" lnSpcReduction="10000"/>
          </a:bodyPr>
          <a:lstStyle/>
          <a:p>
            <a:pPr marL="0" indent="0" algn="ctr">
              <a:buNone/>
            </a:pPr>
            <a:r>
              <a:rPr lang="es-ES" sz="2400" b="1" dirty="0" smtClean="0">
                <a:solidFill>
                  <a:srgbClr val="FF0000"/>
                </a:solidFill>
              </a:rPr>
              <a:t>STS 12 mayo 2015 </a:t>
            </a:r>
            <a:r>
              <a:rPr lang="es-ES" sz="2400" b="1" dirty="0" smtClean="0"/>
              <a:t>(</a:t>
            </a:r>
            <a:r>
              <a:rPr lang="es-ES" sz="2400" b="1" dirty="0" err="1" smtClean="0">
                <a:solidFill>
                  <a:srgbClr val="FF0000"/>
                </a:solidFill>
              </a:rPr>
              <a:t>rec.</a:t>
            </a:r>
            <a:r>
              <a:rPr lang="es-ES" sz="2400" b="1" dirty="0" smtClean="0">
                <a:solidFill>
                  <a:srgbClr val="FF0000"/>
                </a:solidFill>
              </a:rPr>
              <a:t> 1731/2014</a:t>
            </a:r>
            <a:r>
              <a:rPr lang="es-ES" sz="2400" b="1" dirty="0" smtClean="0"/>
              <a:t>) Caso Solera</a:t>
            </a:r>
          </a:p>
          <a:p>
            <a:pPr marL="0" indent="0" algn="r">
              <a:buNone/>
            </a:pPr>
            <a:r>
              <a:rPr lang="es-ES" sz="2400" dirty="0" smtClean="0"/>
              <a:t>Fernando Salinas Molina</a:t>
            </a:r>
            <a:r>
              <a:rPr lang="es-ES" sz="2400" u="sng" dirty="0" smtClean="0"/>
              <a:t> </a:t>
            </a:r>
            <a:endParaRPr lang="es-ES" sz="2400" dirty="0"/>
          </a:p>
          <a:p>
            <a:pPr algn="just"/>
            <a:r>
              <a:rPr lang="es-ES" sz="2400" dirty="0" smtClean="0"/>
              <a:t>«</a:t>
            </a:r>
            <a:r>
              <a:rPr lang="es-ES" sz="2400" i="1" dirty="0" smtClean="0"/>
              <a:t>De </a:t>
            </a:r>
            <a:r>
              <a:rPr lang="es-ES" sz="2400" i="1" dirty="0"/>
              <a:t>acuerdo con lo expuesto en el acta de la reunión final con </a:t>
            </a:r>
            <a:r>
              <a:rPr lang="es-ES" sz="2400" i="1" dirty="0" smtClean="0"/>
              <a:t>acuerdo. La </a:t>
            </a:r>
            <a:r>
              <a:rPr lang="es-ES" sz="2400" i="1" dirty="0"/>
              <a:t>Empresa se encuentra en una situación muy difícil y complicada, tanto económica como productiva. A tal punto que, nos obliga a amortizar su puesto de trabajo pasando sus funciones a ser desempeñadas por el resto de trabajadores de la empresa, ya que de nos ser así, no se podría garantizar la futura viabilidad de la misma, tal como se indica y prueba en la documentación correspondiente al Expediente de Regulación de Empleo </a:t>
            </a:r>
            <a:r>
              <a:rPr lang="es-ES" sz="2400" i="1" dirty="0" smtClean="0"/>
              <a:t>presentado</a:t>
            </a:r>
            <a:r>
              <a:rPr lang="es-ES" sz="2400" dirty="0" smtClean="0"/>
              <a:t>».</a:t>
            </a:r>
          </a:p>
          <a:p>
            <a:pPr algn="just"/>
            <a:r>
              <a:rPr lang="es-ES_tradnl" sz="2400" dirty="0" smtClean="0"/>
              <a:t>STS: </a:t>
            </a:r>
            <a:r>
              <a:rPr lang="es-ES" sz="2400" dirty="0"/>
              <a:t>la carta de despido objetivo no se ajusta a lo prevenido en el art. 53.1.a) del ET, aplicable también a los despidos individuales derivados de un despido colectivo por imperativo del art. 124.11.I </a:t>
            </a:r>
            <a:r>
              <a:rPr lang="es-ES" sz="2400" dirty="0" smtClean="0"/>
              <a:t>LRJS.</a:t>
            </a:r>
          </a:p>
          <a:p>
            <a:pPr algn="just"/>
            <a:r>
              <a:rPr lang="es-ES_tradnl" sz="2400" dirty="0" smtClean="0"/>
              <a:t>RECAPITULACIÓN JURISPRUDENCIA importante.</a:t>
            </a:r>
            <a:endParaRPr lang="es-ES" sz="2400" dirty="0" smtClean="0"/>
          </a:p>
          <a:p>
            <a:pPr algn="just"/>
            <a:endParaRPr lang="es-ES" sz="2400" dirty="0" smtClean="0"/>
          </a:p>
          <a:p>
            <a:pPr algn="just"/>
            <a:endParaRPr lang="es-ES" sz="2400" dirty="0"/>
          </a:p>
        </p:txBody>
      </p:sp>
      <p:sp>
        <p:nvSpPr>
          <p:cNvPr id="21508" name="4 CuadroTexto"/>
          <p:cNvSpPr txBox="1">
            <a:spLocks noChangeArrowheads="1"/>
          </p:cNvSpPr>
          <p:nvPr/>
        </p:nvSpPr>
        <p:spPr bwMode="auto">
          <a:xfrm>
            <a:off x="323528" y="260648"/>
            <a:ext cx="223224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100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8484699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Subsidio desempleo y cultivo finca propia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just">
              <a:buNone/>
            </a:pPr>
            <a:r>
              <a:rPr lang="es-ES" sz="2400" b="1" dirty="0" smtClean="0">
                <a:solidFill>
                  <a:srgbClr val="FF0000"/>
                </a:solidFill>
              </a:rPr>
              <a:t>STS 12 mayo 2015 </a:t>
            </a:r>
            <a:r>
              <a:rPr lang="es-ES" sz="2400" b="1" dirty="0" smtClean="0"/>
              <a:t>(</a:t>
            </a:r>
            <a:r>
              <a:rPr lang="es-ES" sz="2400" b="1" dirty="0" err="1" smtClean="0">
                <a:solidFill>
                  <a:srgbClr val="FF0000"/>
                </a:solidFill>
              </a:rPr>
              <a:t>rec.</a:t>
            </a:r>
            <a:r>
              <a:rPr lang="es-ES" sz="2400" b="1" dirty="0" smtClean="0">
                <a:solidFill>
                  <a:srgbClr val="FF0000"/>
                </a:solidFill>
              </a:rPr>
              <a:t> 2683/2014</a:t>
            </a:r>
            <a:r>
              <a:rPr lang="es-ES" sz="2400" b="1" dirty="0" smtClean="0"/>
              <a:t>) </a:t>
            </a:r>
          </a:p>
          <a:p>
            <a:pPr marL="0" indent="0" algn="r">
              <a:buNone/>
            </a:pPr>
            <a:r>
              <a:rPr lang="es-ES" sz="2400" dirty="0" smtClean="0"/>
              <a:t>Jesús Gullón Rodríguez</a:t>
            </a:r>
            <a:r>
              <a:rPr lang="es-ES" sz="2400" u="sng" dirty="0" smtClean="0"/>
              <a:t> </a:t>
            </a:r>
            <a:endParaRPr lang="es-ES" sz="2400" dirty="0"/>
          </a:p>
          <a:p>
            <a:pPr algn="just"/>
            <a:r>
              <a:rPr lang="es-ES" sz="2400" dirty="0" err="1" smtClean="0"/>
              <a:t>Sdh</a:t>
            </a:r>
            <a:r>
              <a:rPr lang="es-ES" sz="2400" dirty="0" smtClean="0"/>
              <a:t>.- Beneficiario </a:t>
            </a:r>
            <a:r>
              <a:rPr lang="es-ES" sz="2400" dirty="0"/>
              <a:t>de subsidio </a:t>
            </a:r>
            <a:r>
              <a:rPr lang="es-ES" sz="2400" dirty="0" smtClean="0"/>
              <a:t>que </a:t>
            </a:r>
            <a:r>
              <a:rPr lang="es-ES" sz="2400" dirty="0"/>
              <a:t>en </a:t>
            </a:r>
            <a:r>
              <a:rPr lang="es-ES" sz="2400" dirty="0" smtClean="0"/>
              <a:t>IRPF </a:t>
            </a:r>
            <a:r>
              <a:rPr lang="es-ES" sz="2400" dirty="0"/>
              <a:t>declara ingresos por </a:t>
            </a:r>
            <a:r>
              <a:rPr lang="es-ES" sz="2400" dirty="0" smtClean="0"/>
              <a:t>venta </a:t>
            </a:r>
            <a:r>
              <a:rPr lang="es-ES" sz="2400" dirty="0"/>
              <a:t>de </a:t>
            </a:r>
            <a:r>
              <a:rPr lang="es-ES" sz="2400" dirty="0" smtClean="0"/>
              <a:t>almendra (285,66 €). </a:t>
            </a:r>
          </a:p>
          <a:p>
            <a:pPr algn="just"/>
            <a:r>
              <a:rPr lang="es-ES" sz="2400" dirty="0" smtClean="0"/>
              <a:t>El </a:t>
            </a:r>
            <a:r>
              <a:rPr lang="es-ES" sz="2400" dirty="0"/>
              <a:t>SPEE suprime el subsidio por incompatibilidad.</a:t>
            </a:r>
          </a:p>
          <a:p>
            <a:pPr algn="just"/>
            <a:r>
              <a:rPr lang="es-ES" sz="2400" dirty="0" smtClean="0"/>
              <a:t>Caso de autoconsumo y pequeña venta es diverso a realizar actividad </a:t>
            </a:r>
            <a:r>
              <a:rPr lang="es-ES" sz="2400" dirty="0"/>
              <a:t>por cuenta </a:t>
            </a:r>
            <a:r>
              <a:rPr lang="es-ES" sz="2400" dirty="0" smtClean="0"/>
              <a:t>propia</a:t>
            </a:r>
          </a:p>
          <a:p>
            <a:pPr algn="just"/>
            <a:r>
              <a:rPr lang="es-ES" sz="2400" dirty="0" smtClean="0"/>
              <a:t>Sentencia contraste: titular 150 con rendimientos </a:t>
            </a:r>
            <a:r>
              <a:rPr lang="es-ES" sz="2400" dirty="0"/>
              <a:t>anuales </a:t>
            </a:r>
            <a:r>
              <a:rPr lang="es-ES" sz="2400" dirty="0" smtClean="0"/>
              <a:t>elevados (755.939 ptas.; 1.946.577 ptas.; 478.502 </a:t>
            </a:r>
            <a:r>
              <a:rPr lang="es-ES" sz="2400" dirty="0" err="1" smtClean="0"/>
              <a:t>ptas</a:t>
            </a:r>
            <a:r>
              <a:rPr lang="es-ES" sz="2400" dirty="0" smtClean="0"/>
              <a:t>)</a:t>
            </a:r>
          </a:p>
          <a:p>
            <a:pPr algn="just"/>
            <a:r>
              <a:rPr lang="es-ES" sz="2400" dirty="0" smtClean="0"/>
              <a:t>No contradicción y doctrina sentada.</a:t>
            </a:r>
            <a:endParaRPr lang="es-ES" sz="2400" dirty="0"/>
          </a:p>
        </p:txBody>
      </p:sp>
      <p:sp>
        <p:nvSpPr>
          <p:cNvPr id="21508" name="4 CuadroTexto"/>
          <p:cNvSpPr txBox="1">
            <a:spLocks noChangeArrowheads="1"/>
          </p:cNvSpPr>
          <p:nvPr/>
        </p:nvSpPr>
        <p:spPr bwMode="auto">
          <a:xfrm>
            <a:off x="251520" y="260647"/>
            <a:ext cx="208823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5665943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Desempleado sorprendido trabajando</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just">
              <a:buNone/>
            </a:pPr>
            <a:r>
              <a:rPr lang="es-ES" sz="2400" b="1" dirty="0" smtClean="0">
                <a:solidFill>
                  <a:srgbClr val="FF0000"/>
                </a:solidFill>
              </a:rPr>
              <a:t>STS 13 mayo 2015 </a:t>
            </a:r>
            <a:r>
              <a:rPr lang="es-ES" sz="2400" b="1" dirty="0" smtClean="0"/>
              <a:t>(</a:t>
            </a:r>
            <a:r>
              <a:rPr lang="es-ES" sz="2400" b="1" dirty="0" err="1" smtClean="0">
                <a:solidFill>
                  <a:srgbClr val="FF0000"/>
                </a:solidFill>
              </a:rPr>
              <a:t>rec.</a:t>
            </a:r>
            <a:r>
              <a:rPr lang="es-ES" sz="2400" b="1" dirty="0" smtClean="0">
                <a:solidFill>
                  <a:srgbClr val="FF0000"/>
                </a:solidFill>
              </a:rPr>
              <a:t> 2683/2014</a:t>
            </a:r>
            <a:r>
              <a:rPr lang="es-ES" sz="2400" b="1" dirty="0" smtClean="0"/>
              <a:t>) </a:t>
            </a:r>
          </a:p>
          <a:p>
            <a:pPr marL="0" indent="0" algn="r">
              <a:buNone/>
            </a:pPr>
            <a:r>
              <a:rPr lang="es-ES" sz="2000" b="1" dirty="0" smtClean="0"/>
              <a:t>Antonio  V. </a:t>
            </a:r>
            <a:r>
              <a:rPr lang="es-ES" sz="2000" b="1" dirty="0" err="1" smtClean="0"/>
              <a:t>Sempere</a:t>
            </a:r>
            <a:r>
              <a:rPr lang="es-ES" sz="2000" b="1" dirty="0" smtClean="0"/>
              <a:t> Navarro</a:t>
            </a:r>
            <a:r>
              <a:rPr lang="es-ES" sz="2400" b="1" u="sng" dirty="0" smtClean="0"/>
              <a:t> </a:t>
            </a:r>
            <a:endParaRPr lang="es-ES" sz="2400" b="1" dirty="0"/>
          </a:p>
          <a:p>
            <a:pPr algn="just"/>
            <a:r>
              <a:rPr lang="es-ES" sz="2400" dirty="0" err="1" smtClean="0"/>
              <a:t>Sdh</a:t>
            </a:r>
            <a:r>
              <a:rPr lang="es-ES" sz="2400" dirty="0" smtClean="0"/>
              <a:t>.- desempleado descubierto sábado trabajando en Restaurante, lo que comunica el lunes. </a:t>
            </a:r>
          </a:p>
          <a:p>
            <a:pPr algn="just"/>
            <a:r>
              <a:rPr lang="es-ES" sz="2400" dirty="0" smtClean="0"/>
              <a:t>Respeto a los </a:t>
            </a:r>
            <a:r>
              <a:rPr lang="es-ES" sz="2400" dirty="0"/>
              <a:t>criterios de Derecho Sancionador Público: legalidad, tipicidad, evitación de la analogía. </a:t>
            </a:r>
            <a:endParaRPr lang="es-ES" sz="2400" dirty="0" smtClean="0"/>
          </a:p>
          <a:p>
            <a:pPr algn="just"/>
            <a:r>
              <a:rPr lang="es-ES" sz="2400" dirty="0" smtClean="0"/>
              <a:t>Trabaja </a:t>
            </a:r>
            <a:r>
              <a:rPr lang="es-ES" sz="2400" dirty="0"/>
              <a:t>sin </a:t>
            </a:r>
            <a:r>
              <a:rPr lang="es-ES" sz="2400" dirty="0" smtClean="0"/>
              <a:t>comunicarlo antes </a:t>
            </a:r>
            <a:r>
              <a:rPr lang="es-ES" sz="2400" dirty="0"/>
              <a:t>pero no llega a simultanear salario y prestación </a:t>
            </a:r>
            <a:r>
              <a:rPr lang="es-ES" sz="2400" dirty="0" smtClean="0"/>
              <a:t>(SPEE suspende). </a:t>
            </a:r>
          </a:p>
          <a:p>
            <a:pPr algn="just"/>
            <a:r>
              <a:rPr lang="es-ES" sz="2400" dirty="0" smtClean="0"/>
              <a:t>Alcance </a:t>
            </a:r>
            <a:r>
              <a:rPr lang="es-ES" sz="2400" dirty="0"/>
              <a:t>de los arts. 25.3 y 26.2 LISOS: no se compatibilizan ambas percepciones (art. 26.2) pero sí se infringe el deber de comunicar (art. 25.3</a:t>
            </a:r>
            <a:r>
              <a:rPr lang="es-ES" sz="2400" dirty="0" smtClean="0"/>
              <a:t>).</a:t>
            </a:r>
          </a:p>
          <a:p>
            <a:pPr algn="just"/>
            <a:r>
              <a:rPr lang="es-ES" sz="2400" dirty="0" smtClean="0"/>
              <a:t>Ausencia causa justificada de la pasividad informativa</a:t>
            </a:r>
            <a:endParaRPr lang="es-ES" sz="2400" dirty="0"/>
          </a:p>
        </p:txBody>
      </p:sp>
      <p:sp>
        <p:nvSpPr>
          <p:cNvPr id="21508" name="4 CuadroTexto"/>
          <p:cNvSpPr txBox="1">
            <a:spLocks noChangeArrowheads="1"/>
          </p:cNvSpPr>
          <p:nvPr/>
        </p:nvSpPr>
        <p:spPr bwMode="auto">
          <a:xfrm>
            <a:off x="323528" y="260648"/>
            <a:ext cx="216024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7851658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Despido  Colectivo </a:t>
            </a:r>
            <a:r>
              <a:rPr lang="es-ES" altLang="es-ES" sz="2400" dirty="0" err="1" smtClean="0">
                <a:effectLst>
                  <a:outerShdw blurRad="38100" dist="38100" dir="2700000" algn="tl">
                    <a:srgbClr val="000000">
                      <a:alpha val="43137"/>
                    </a:srgbClr>
                  </a:outerShdw>
                </a:effectLst>
                <a:cs typeface="Lucida Sans Unicode" pitchFamily="34" charset="0"/>
              </a:rPr>
              <a:t>Sargadelos</a:t>
            </a:r>
            <a:endParaRPr lang="es-ES" altLang="es-ES" sz="2400" dirty="0" smtClean="0">
              <a:effectLst>
                <a:outerShdw blurRad="38100" dist="38100" dir="2700000" algn="tl">
                  <a:srgbClr val="000000">
                    <a:alpha val="43137"/>
                  </a:srgbClr>
                </a:outerShdw>
              </a:effectLst>
              <a:cs typeface="Lucida Sans Unicode" pitchFamily="34" charset="0"/>
            </a:endParaRP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just">
              <a:buNone/>
            </a:pPr>
            <a:r>
              <a:rPr lang="es-ES" sz="2400" b="1" dirty="0" smtClean="0">
                <a:solidFill>
                  <a:srgbClr val="FF0000"/>
                </a:solidFill>
              </a:rPr>
              <a:t>STS 19 mayo 2015 </a:t>
            </a:r>
            <a:r>
              <a:rPr lang="es-ES" sz="2400" b="1" dirty="0" smtClean="0"/>
              <a:t>(</a:t>
            </a:r>
            <a:r>
              <a:rPr lang="es-ES" sz="2400" b="1" dirty="0" err="1" smtClean="0">
                <a:solidFill>
                  <a:srgbClr val="FF0000"/>
                </a:solidFill>
              </a:rPr>
              <a:t>rec.</a:t>
            </a:r>
            <a:r>
              <a:rPr lang="es-ES" sz="2400" b="1" dirty="0" smtClean="0">
                <a:solidFill>
                  <a:srgbClr val="FF0000"/>
                </a:solidFill>
              </a:rPr>
              <a:t> 286/2014</a:t>
            </a:r>
            <a:r>
              <a:rPr lang="es-ES" sz="2400" b="1" dirty="0" smtClean="0"/>
              <a:t>) </a:t>
            </a:r>
          </a:p>
          <a:p>
            <a:pPr marL="0" indent="0" algn="r">
              <a:buNone/>
            </a:pPr>
            <a:r>
              <a:rPr lang="es-ES" sz="2000" b="1" dirty="0" smtClean="0"/>
              <a:t>José L. </a:t>
            </a:r>
            <a:r>
              <a:rPr lang="es-ES" sz="2000" b="1" dirty="0" err="1" smtClean="0"/>
              <a:t>Gilolmo</a:t>
            </a:r>
            <a:r>
              <a:rPr lang="es-ES" sz="2000" b="1" dirty="0" smtClean="0"/>
              <a:t> López</a:t>
            </a:r>
            <a:r>
              <a:rPr lang="es-ES" sz="2400" b="1" u="sng" dirty="0" smtClean="0"/>
              <a:t> </a:t>
            </a:r>
            <a:endParaRPr lang="es-ES" sz="2400" b="1" dirty="0"/>
          </a:p>
          <a:p>
            <a:pPr algn="just"/>
            <a:endParaRPr lang="es-ES" sz="2400" smtClean="0"/>
          </a:p>
          <a:p>
            <a:pPr algn="just"/>
            <a:r>
              <a:rPr lang="es-ES" sz="2400" smtClean="0"/>
              <a:t>"</a:t>
            </a:r>
            <a:r>
              <a:rPr lang="es-ES" sz="2400" dirty="0"/>
              <a:t>Fabrica Cerámica de Castro SL" y "Fábrica Cerámica </a:t>
            </a:r>
            <a:r>
              <a:rPr lang="es-ES" sz="2400" dirty="0" err="1"/>
              <a:t>Sagardelos</a:t>
            </a:r>
            <a:r>
              <a:rPr lang="es-ES" sz="2400" dirty="0"/>
              <a:t> </a:t>
            </a:r>
            <a:r>
              <a:rPr lang="es-ES" sz="2400" dirty="0" smtClean="0"/>
              <a:t>SL» se reconocen como grupo laboral</a:t>
            </a:r>
          </a:p>
          <a:p>
            <a:pPr algn="just"/>
            <a:r>
              <a:rPr lang="es-ES" sz="2400" dirty="0" smtClean="0"/>
              <a:t>STSJ Galicia: causas económicas probadas.</a:t>
            </a:r>
          </a:p>
          <a:p>
            <a:pPr algn="just"/>
            <a:r>
              <a:rPr lang="es-ES" sz="2400" dirty="0" smtClean="0"/>
              <a:t>Recurso: aún </a:t>
            </a:r>
            <a:r>
              <a:rPr lang="es-ES" sz="2400" dirty="0"/>
              <a:t>estaba en vigor un acuerdo de suspensión de contratos y de reducción de jornada. </a:t>
            </a:r>
            <a:endParaRPr lang="es-ES" sz="2400" dirty="0" smtClean="0"/>
          </a:p>
          <a:p>
            <a:pPr algn="just"/>
            <a:r>
              <a:rPr lang="es-ES" sz="2400" dirty="0" smtClean="0"/>
              <a:t>STS.- si hay agravamiento problemas que motivaron la suspensión inicial es posible acudir al DC.</a:t>
            </a:r>
            <a:endParaRPr lang="es-ES" sz="2400" dirty="0"/>
          </a:p>
        </p:txBody>
      </p:sp>
      <p:sp>
        <p:nvSpPr>
          <p:cNvPr id="21508" name="4 CuadroTexto"/>
          <p:cNvSpPr txBox="1">
            <a:spLocks noChangeArrowheads="1"/>
          </p:cNvSpPr>
          <p:nvPr/>
        </p:nvSpPr>
        <p:spPr bwMode="auto">
          <a:xfrm>
            <a:off x="395536" y="260648"/>
            <a:ext cx="216024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103</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0452996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Cese contrata de empleador público</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19 mayo 2015 </a:t>
            </a:r>
            <a:r>
              <a:rPr lang="es-ES" sz="2400" b="1" dirty="0" smtClean="0"/>
              <a:t>(</a:t>
            </a:r>
            <a:r>
              <a:rPr lang="es-ES" sz="2400" b="1" dirty="0" err="1" smtClean="0">
                <a:solidFill>
                  <a:srgbClr val="FF0000"/>
                </a:solidFill>
              </a:rPr>
              <a:t>rec.</a:t>
            </a:r>
            <a:r>
              <a:rPr lang="es-ES" sz="2400" b="1" dirty="0" smtClean="0">
                <a:solidFill>
                  <a:srgbClr val="FF0000"/>
                </a:solidFill>
              </a:rPr>
              <a:t> 358/2014</a:t>
            </a:r>
            <a:r>
              <a:rPr lang="es-ES" sz="2400" b="1" dirty="0" smtClean="0"/>
              <a:t>) </a:t>
            </a:r>
          </a:p>
          <a:p>
            <a:pPr marL="0" indent="0" algn="r">
              <a:buNone/>
            </a:pPr>
            <a:r>
              <a:rPr lang="es-ES" sz="2000" b="1" dirty="0" smtClean="0"/>
              <a:t>Luis Fernando De Castro </a:t>
            </a:r>
            <a:r>
              <a:rPr lang="es-ES" sz="2000" b="1" dirty="0" err="1" smtClean="0"/>
              <a:t>Fernandez</a:t>
            </a:r>
            <a:r>
              <a:rPr lang="es-ES" sz="2000" b="1" dirty="0" smtClean="0"/>
              <a:t> </a:t>
            </a:r>
            <a:endParaRPr lang="es-ES" sz="2000" dirty="0" smtClean="0"/>
          </a:p>
          <a:p>
            <a:pPr algn="just"/>
            <a:r>
              <a:rPr lang="es-ES" sz="2000" dirty="0" smtClean="0"/>
              <a:t>Contrata Cafetería Palacio de Congresos.</a:t>
            </a:r>
          </a:p>
          <a:p>
            <a:pPr algn="just"/>
            <a:r>
              <a:rPr lang="es-ES" sz="2000" dirty="0" smtClean="0"/>
              <a:t>Cierre temporal (más de un año del Palacio)</a:t>
            </a:r>
          </a:p>
          <a:p>
            <a:pPr algn="just"/>
            <a:endParaRPr lang="es-ES" sz="2000" dirty="0" smtClean="0"/>
          </a:p>
          <a:p>
            <a:pPr algn="just"/>
            <a:r>
              <a:rPr lang="es-ES" sz="2000" dirty="0" smtClean="0"/>
              <a:t>Criterios: si empresa principal decide asumir con personal propio la actividad, NO hay subrogación ni tiene responsabilidad.</a:t>
            </a:r>
          </a:p>
          <a:p>
            <a:pPr algn="just"/>
            <a:r>
              <a:rPr lang="es-ES" sz="2000" dirty="0" smtClean="0"/>
              <a:t>Reversión de servicio público, continuando infraestructura y plantilla: hay subrogación.</a:t>
            </a:r>
          </a:p>
          <a:p>
            <a:pPr algn="just"/>
            <a:endParaRPr lang="es-ES" sz="2000" dirty="0" smtClean="0"/>
          </a:p>
          <a:p>
            <a:pPr algn="just"/>
            <a:r>
              <a:rPr lang="es-ES" sz="2000" dirty="0" smtClean="0"/>
              <a:t>Atención a Ley Contratos Sector Público (art. 304.1): extinción contratos servicios no puede comportar consolidación de las personas que lo han prestado como parte del ente.</a:t>
            </a:r>
          </a:p>
          <a:p>
            <a:pPr algn="just"/>
            <a:r>
              <a:rPr lang="es-ES" sz="2000" dirty="0" smtClean="0"/>
              <a:t>(A mayor abundancia: pliego de condiciones)</a:t>
            </a:r>
            <a:endParaRPr lang="es-ES" sz="2000" dirty="0"/>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104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9930956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Reclamación por INSS de pago delegado </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20 mayo 2015 </a:t>
            </a:r>
            <a:r>
              <a:rPr lang="es-ES" sz="2400" b="1" dirty="0" smtClean="0"/>
              <a:t>(</a:t>
            </a:r>
            <a:r>
              <a:rPr lang="es-ES" sz="2400" b="1" dirty="0" err="1" smtClean="0">
                <a:solidFill>
                  <a:srgbClr val="FF0000"/>
                </a:solidFill>
              </a:rPr>
              <a:t>rec.</a:t>
            </a:r>
            <a:r>
              <a:rPr lang="es-ES" sz="2400" b="1" dirty="0" smtClean="0">
                <a:solidFill>
                  <a:srgbClr val="FF0000"/>
                </a:solidFill>
              </a:rPr>
              <a:t> 2675/2014</a:t>
            </a:r>
            <a:r>
              <a:rPr lang="es-ES" sz="2400" b="1" dirty="0" smtClean="0"/>
              <a:t>) </a:t>
            </a:r>
          </a:p>
          <a:p>
            <a:pPr marL="0" indent="0" algn="r">
              <a:buNone/>
            </a:pPr>
            <a:r>
              <a:rPr lang="es-ES" sz="2000" b="1" dirty="0" smtClean="0"/>
              <a:t>José Luis </a:t>
            </a:r>
            <a:r>
              <a:rPr lang="es-ES" sz="2000" b="1" dirty="0" err="1" smtClean="0"/>
              <a:t>Gilolmo</a:t>
            </a:r>
            <a:r>
              <a:rPr lang="es-ES" sz="2000" b="1" dirty="0" smtClean="0"/>
              <a:t> López</a:t>
            </a:r>
            <a:r>
              <a:rPr lang="es-ES" sz="2400" u="sng" dirty="0" smtClean="0"/>
              <a:t> </a:t>
            </a:r>
            <a:endParaRPr lang="es-ES" sz="2400" dirty="0"/>
          </a:p>
          <a:p>
            <a:pPr algn="just"/>
            <a:r>
              <a:rPr lang="es-ES" sz="2400" dirty="0" smtClean="0"/>
              <a:t>SUPUESTO.- empresa ha abonado subsidio de IT a una empleada, en régimen de pago delegado, compensándolo con las liquidaciones.</a:t>
            </a:r>
          </a:p>
          <a:p>
            <a:pPr algn="just"/>
            <a:r>
              <a:rPr lang="es-ES" sz="2400" dirty="0" smtClean="0"/>
              <a:t>El </a:t>
            </a:r>
            <a:r>
              <a:rPr lang="es-ES" sz="2400" dirty="0"/>
              <a:t>INSS </a:t>
            </a:r>
            <a:r>
              <a:rPr lang="es-ES" sz="2400" dirty="0" smtClean="0"/>
              <a:t>dicta Resolución y reclama al empleador (</a:t>
            </a:r>
            <a:r>
              <a:rPr lang="es-ES" sz="2400" dirty="0"/>
              <a:t>SERMAS) </a:t>
            </a:r>
            <a:r>
              <a:rPr lang="es-ES" sz="2400" dirty="0" smtClean="0"/>
              <a:t>el </a:t>
            </a:r>
            <a:r>
              <a:rPr lang="es-ES" sz="2400" dirty="0"/>
              <a:t>importe de las </a:t>
            </a:r>
            <a:r>
              <a:rPr lang="es-ES" sz="2400" dirty="0" smtClean="0"/>
              <a:t>deducciones (39000 €).</a:t>
            </a:r>
          </a:p>
          <a:p>
            <a:pPr algn="just"/>
            <a:r>
              <a:rPr lang="es-ES" sz="2400" dirty="0" smtClean="0"/>
              <a:t>DEBATE.- si está en juego la recaudación de recursos del sistema, a efectos competencia jurisdiccional.</a:t>
            </a:r>
          </a:p>
          <a:p>
            <a:pPr algn="just"/>
            <a:r>
              <a:rPr lang="es-ES" sz="2400" dirty="0" smtClean="0"/>
              <a:t>STS.- corresponde a jurisdicción social, no hay afectación de aspectos recaudatorios.</a:t>
            </a:r>
            <a:endParaRPr lang="es-ES" sz="2400" dirty="0"/>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2557565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Despido  Colectivo fraudulento</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20 mayo 2015 </a:t>
            </a:r>
            <a:r>
              <a:rPr lang="es-ES" sz="2400" b="1" dirty="0" smtClean="0"/>
              <a:t>(</a:t>
            </a:r>
            <a:r>
              <a:rPr lang="es-ES" sz="2400" b="1" dirty="0" err="1" smtClean="0">
                <a:solidFill>
                  <a:srgbClr val="FF0000"/>
                </a:solidFill>
              </a:rPr>
              <a:t>rec.</a:t>
            </a:r>
            <a:r>
              <a:rPr lang="es-ES" sz="2400" b="1" dirty="0" smtClean="0">
                <a:solidFill>
                  <a:srgbClr val="FF0000"/>
                </a:solidFill>
              </a:rPr>
              <a:t> 128/2014</a:t>
            </a:r>
            <a:r>
              <a:rPr lang="es-ES" sz="2400" b="1" dirty="0" smtClean="0"/>
              <a:t>) </a:t>
            </a:r>
          </a:p>
          <a:p>
            <a:pPr marL="0" indent="0" algn="r">
              <a:buNone/>
            </a:pPr>
            <a:r>
              <a:rPr lang="es-ES" sz="2000" b="1" dirty="0" smtClean="0"/>
              <a:t>Lourdes </a:t>
            </a:r>
            <a:r>
              <a:rPr lang="es-ES" sz="2000" b="1" dirty="0" err="1" smtClean="0"/>
              <a:t>Arastey</a:t>
            </a:r>
            <a:r>
              <a:rPr lang="es-ES" sz="2000" b="1" dirty="0" smtClean="0"/>
              <a:t> </a:t>
            </a:r>
            <a:r>
              <a:rPr lang="es-ES" sz="2000" b="1" dirty="0" err="1" smtClean="0"/>
              <a:t>Sahún</a:t>
            </a:r>
            <a:r>
              <a:rPr lang="es-ES" sz="2400" b="1" u="sng" dirty="0" smtClean="0"/>
              <a:t> </a:t>
            </a:r>
            <a:endParaRPr lang="es-ES" sz="2400" b="1" dirty="0"/>
          </a:p>
          <a:p>
            <a:endParaRPr lang="es-ES" sz="2400" b="1" dirty="0" smtClean="0"/>
          </a:p>
          <a:p>
            <a:pPr algn="just"/>
            <a:r>
              <a:rPr lang="es-ES" sz="2400" dirty="0" smtClean="0"/>
              <a:t>SDH.- Centro </a:t>
            </a:r>
            <a:r>
              <a:rPr lang="es-ES" sz="2400" dirty="0"/>
              <a:t>Especial de </a:t>
            </a:r>
            <a:r>
              <a:rPr lang="es-ES" sz="2400" dirty="0" smtClean="0"/>
              <a:t>Empleo, con bonificaciones y subvenciones.</a:t>
            </a:r>
          </a:p>
          <a:p>
            <a:pPr algn="just"/>
            <a:r>
              <a:rPr lang="es-ES" sz="2400" dirty="0" smtClean="0"/>
              <a:t>Tres años inactivo, con suspensiones  contractuales y venta de maquinaria</a:t>
            </a:r>
          </a:p>
          <a:p>
            <a:pPr algn="just"/>
            <a:r>
              <a:rPr lang="es-ES" sz="2400" dirty="0" smtClean="0"/>
              <a:t>Despido colectivo por </a:t>
            </a:r>
            <a:r>
              <a:rPr lang="es-ES" sz="2400" dirty="0"/>
              <a:t>causas productivas y organizativas que afecta a toda la </a:t>
            </a:r>
            <a:r>
              <a:rPr lang="es-ES" sz="2400" dirty="0" smtClean="0"/>
              <a:t>plantilla y que se pacta.</a:t>
            </a:r>
          </a:p>
          <a:p>
            <a:pPr algn="just"/>
            <a:r>
              <a:rPr lang="es-ES" sz="2400" dirty="0" smtClean="0"/>
              <a:t>Demanda de oficio.</a:t>
            </a:r>
          </a:p>
          <a:p>
            <a:pPr algn="just"/>
            <a:r>
              <a:rPr lang="es-ES" sz="2400" dirty="0" smtClean="0"/>
              <a:t>STS: fraude, porque no están vivas las relaciones laborales cuya extinción se pacta.</a:t>
            </a:r>
            <a:endParaRPr lang="es-ES" sz="2400" dirty="0"/>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592670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Despido  Colectivo Bureau Veritas (</a:t>
            </a:r>
            <a:r>
              <a:rPr lang="es-ES" altLang="es-ES" sz="2400" dirty="0" err="1" smtClean="0">
                <a:effectLst>
                  <a:outerShdw blurRad="38100" dist="38100" dir="2700000" algn="tl">
                    <a:srgbClr val="000000">
                      <a:alpha val="43137"/>
                    </a:srgbClr>
                  </a:outerShdw>
                </a:effectLst>
                <a:cs typeface="Lucida Sans Unicode" pitchFamily="34" charset="0"/>
              </a:rPr>
              <a:t>Servicontrol</a:t>
            </a:r>
            <a:r>
              <a:rPr lang="es-ES" altLang="es-ES" sz="2400" dirty="0" smtClean="0">
                <a:effectLst>
                  <a:outerShdw blurRad="38100" dist="38100" dir="2700000" algn="tl">
                    <a:srgbClr val="000000">
                      <a:alpha val="43137"/>
                    </a:srgbClr>
                  </a:outerShdw>
                </a:effectLst>
                <a:cs typeface="Lucida Sans Unicode" pitchFamily="34" charset="0"/>
              </a:rPr>
              <a:t>)</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21 mayo 2015 </a:t>
            </a:r>
            <a:r>
              <a:rPr lang="es-ES" sz="2400" b="1" dirty="0" smtClean="0"/>
              <a:t>(</a:t>
            </a:r>
            <a:r>
              <a:rPr lang="es-ES" sz="2400" b="1" dirty="0" err="1" smtClean="0">
                <a:solidFill>
                  <a:srgbClr val="FF0000"/>
                </a:solidFill>
              </a:rPr>
              <a:t>rec.</a:t>
            </a:r>
            <a:r>
              <a:rPr lang="es-ES" sz="2400" b="1" dirty="0" smtClean="0">
                <a:solidFill>
                  <a:srgbClr val="FF0000"/>
                </a:solidFill>
              </a:rPr>
              <a:t> 257/2014</a:t>
            </a:r>
            <a:r>
              <a:rPr lang="es-ES" sz="2400" b="1" dirty="0" smtClean="0"/>
              <a:t>) </a:t>
            </a:r>
          </a:p>
          <a:p>
            <a:pPr marL="0" indent="0" algn="r">
              <a:buNone/>
            </a:pPr>
            <a:r>
              <a:rPr lang="es-ES" sz="2000" b="1" dirty="0" smtClean="0"/>
              <a:t>Antonio V </a:t>
            </a:r>
            <a:r>
              <a:rPr lang="es-ES" sz="2000" b="1" dirty="0" err="1" smtClean="0"/>
              <a:t>Sempere</a:t>
            </a:r>
            <a:r>
              <a:rPr lang="es-ES" sz="2000" b="1" dirty="0" smtClean="0"/>
              <a:t> Navarro</a:t>
            </a:r>
            <a:r>
              <a:rPr lang="es-ES" sz="2400" u="sng" dirty="0" smtClean="0"/>
              <a:t> </a:t>
            </a:r>
            <a:endParaRPr lang="es-ES" sz="2400" dirty="0"/>
          </a:p>
          <a:p>
            <a:pPr lvl="0" algn="just"/>
            <a:r>
              <a:rPr lang="es-ES" sz="2400" dirty="0" smtClean="0"/>
              <a:t>Grupo </a:t>
            </a:r>
            <a:r>
              <a:rPr lang="es-ES" sz="2400" dirty="0"/>
              <a:t>de empresas </a:t>
            </a:r>
            <a:r>
              <a:rPr lang="es-ES" sz="2400" dirty="0" smtClean="0"/>
              <a:t>laboral de tres </a:t>
            </a:r>
            <a:r>
              <a:rPr lang="es-ES" sz="2400" dirty="0"/>
              <a:t>de las </a:t>
            </a:r>
            <a:r>
              <a:rPr lang="es-ES" sz="2400" dirty="0" smtClean="0"/>
              <a:t>integradas </a:t>
            </a:r>
            <a:r>
              <a:rPr lang="es-ES" sz="2400" dirty="0"/>
              <a:t>en el conglomerado societario BUREAU VERITAS. </a:t>
            </a:r>
            <a:endParaRPr lang="es-ES" sz="2400" dirty="0" smtClean="0"/>
          </a:p>
          <a:p>
            <a:pPr lvl="0" algn="just"/>
            <a:r>
              <a:rPr lang="es-ES" sz="2400" dirty="0" smtClean="0"/>
              <a:t>Aplicación </a:t>
            </a:r>
            <a:r>
              <a:rPr lang="es-ES" sz="2400" dirty="0"/>
              <a:t>de doctrina de la Sala.</a:t>
            </a:r>
          </a:p>
          <a:p>
            <a:pPr lvl="0" algn="just"/>
            <a:r>
              <a:rPr lang="es-ES" sz="2400" dirty="0" err="1"/>
              <a:t>Servicontrol</a:t>
            </a:r>
            <a:r>
              <a:rPr lang="es-ES" sz="2400" dirty="0"/>
              <a:t> como empresa formal pero sin dirección propia, transformada en una parte de ECA, </a:t>
            </a:r>
            <a:r>
              <a:rPr lang="es-ES" sz="2400" dirty="0" smtClean="0"/>
              <a:t>controladas </a:t>
            </a:r>
            <a:r>
              <a:rPr lang="es-ES" sz="2400" dirty="0"/>
              <a:t>por la sociedad de cabecera del Grupo Mercantil.</a:t>
            </a:r>
          </a:p>
          <a:p>
            <a:pPr lvl="0" algn="just"/>
            <a:r>
              <a:rPr lang="es-ES" sz="2400" dirty="0"/>
              <a:t>Nulidad del despido colectivo por no haberse presentado el grupo de empresas como tal, sin necesidad de que se acredite perjuicio específico y adicional</a:t>
            </a:r>
            <a:r>
              <a:rPr lang="es-ES" sz="2400" dirty="0" smtClean="0"/>
              <a:t>.</a:t>
            </a:r>
            <a:endParaRPr lang="es-ES" sz="2400" dirty="0"/>
          </a:p>
        </p:txBody>
      </p:sp>
      <p:sp>
        <p:nvSpPr>
          <p:cNvPr id="21508" name="4 CuadroTexto"/>
          <p:cNvSpPr txBox="1">
            <a:spLocks noChangeArrowheads="1"/>
          </p:cNvSpPr>
          <p:nvPr/>
        </p:nvSpPr>
        <p:spPr bwMode="auto">
          <a:xfrm>
            <a:off x="684114" y="260648"/>
            <a:ext cx="194367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0601494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Deficiente retención impositiva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21 mayo 2015 </a:t>
            </a:r>
            <a:r>
              <a:rPr lang="es-ES" sz="2400" b="1" dirty="0" smtClean="0"/>
              <a:t>(</a:t>
            </a:r>
            <a:r>
              <a:rPr lang="es-ES" sz="2400" b="1" dirty="0" err="1" smtClean="0">
                <a:solidFill>
                  <a:srgbClr val="FF0000"/>
                </a:solidFill>
              </a:rPr>
              <a:t>rec.</a:t>
            </a:r>
            <a:r>
              <a:rPr lang="es-ES" sz="2400" b="1" dirty="0" smtClean="0">
                <a:solidFill>
                  <a:srgbClr val="FF0000"/>
                </a:solidFill>
              </a:rPr>
              <a:t> 257/2014</a:t>
            </a:r>
            <a:r>
              <a:rPr lang="es-ES" sz="2400" b="1" dirty="0" smtClean="0"/>
              <a:t>) </a:t>
            </a:r>
          </a:p>
          <a:p>
            <a:pPr marL="0" indent="0" algn="r">
              <a:buNone/>
            </a:pPr>
            <a:r>
              <a:rPr lang="es-ES" sz="2000" b="1" dirty="0" smtClean="0"/>
              <a:t>Milagros Calvo </a:t>
            </a:r>
            <a:r>
              <a:rPr lang="es-ES" sz="2000" b="1" dirty="0" err="1" smtClean="0"/>
              <a:t>Ibarlucea</a:t>
            </a:r>
            <a:r>
              <a:rPr lang="es-ES" sz="2400" u="sng" dirty="0" smtClean="0"/>
              <a:t> </a:t>
            </a:r>
            <a:endParaRPr lang="es-ES" sz="2400" dirty="0"/>
          </a:p>
          <a:p>
            <a:pPr algn="just"/>
            <a:r>
              <a:rPr lang="es-ES" sz="2400" dirty="0" smtClean="0"/>
              <a:t>Trabajador despedido y empresa que retiene fiscalmente como renta irregular.</a:t>
            </a:r>
          </a:p>
          <a:p>
            <a:pPr algn="just"/>
            <a:r>
              <a:rPr lang="es-ES" sz="2400" dirty="0" smtClean="0"/>
              <a:t>Hacienda reclama al trabajador ingreso impositivo y advierte deficiente retención.</a:t>
            </a:r>
          </a:p>
          <a:p>
            <a:pPr algn="just"/>
            <a:r>
              <a:rPr lang="es-ES" sz="2400" dirty="0" smtClean="0"/>
              <a:t>Trabajador ingresa en Hacienda y repite pago frente empleador, que alegra prescripción.</a:t>
            </a:r>
          </a:p>
          <a:p>
            <a:pPr algn="just"/>
            <a:r>
              <a:rPr lang="es-ES" sz="2400" dirty="0" smtClean="0"/>
              <a:t>STS:- </a:t>
            </a:r>
            <a:r>
              <a:rPr lang="es-ES" sz="2400" dirty="0" err="1" smtClean="0"/>
              <a:t>dies</a:t>
            </a:r>
            <a:r>
              <a:rPr lang="es-ES" sz="2400" dirty="0" smtClean="0"/>
              <a:t> </a:t>
            </a:r>
            <a:r>
              <a:rPr lang="es-ES" sz="2400" dirty="0"/>
              <a:t>a quo es la fecha del ingreso </a:t>
            </a:r>
            <a:r>
              <a:rPr lang="es-ES" sz="2400" dirty="0" smtClean="0"/>
              <a:t>por parte del trabajador, no </a:t>
            </a:r>
            <a:r>
              <a:rPr lang="es-ES" sz="2400" dirty="0"/>
              <a:t>de la firmeza de la resolución de Hacienda.</a:t>
            </a:r>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8807825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Accidente tras recoger el alta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25 mayo 2015 </a:t>
            </a:r>
            <a:r>
              <a:rPr lang="es-ES" sz="2400" b="1" dirty="0" smtClean="0"/>
              <a:t>(</a:t>
            </a:r>
            <a:r>
              <a:rPr lang="es-ES" sz="2400" b="1" dirty="0" err="1" smtClean="0">
                <a:solidFill>
                  <a:srgbClr val="FF0000"/>
                </a:solidFill>
              </a:rPr>
              <a:t>rec.</a:t>
            </a:r>
            <a:r>
              <a:rPr lang="es-ES" sz="2400" b="1" dirty="0" smtClean="0">
                <a:solidFill>
                  <a:srgbClr val="FF0000"/>
                </a:solidFill>
              </a:rPr>
              <a:t> 2163/2014</a:t>
            </a:r>
            <a:r>
              <a:rPr lang="es-ES" sz="2400" b="1" dirty="0" smtClean="0"/>
              <a:t>) </a:t>
            </a:r>
          </a:p>
          <a:p>
            <a:pPr marL="0" indent="0" algn="r">
              <a:buNone/>
            </a:pPr>
            <a:r>
              <a:rPr lang="es-ES" sz="2000" b="1" dirty="0" smtClean="0"/>
              <a:t>José Manuel López García de la Serrana</a:t>
            </a:r>
            <a:r>
              <a:rPr lang="es-ES" sz="2400" u="sng" dirty="0" smtClean="0"/>
              <a:t> </a:t>
            </a:r>
            <a:endParaRPr lang="es-ES" sz="2400" dirty="0"/>
          </a:p>
          <a:p>
            <a:pPr algn="just"/>
            <a:r>
              <a:rPr lang="es-ES" sz="2400" dirty="0" smtClean="0"/>
              <a:t>SUPUESTO.- Accidente de tráfico, un viernes por la tarde, tras recoger el parte de alta en Centro Salud.</a:t>
            </a:r>
          </a:p>
          <a:p>
            <a:pPr algn="just"/>
            <a:r>
              <a:rPr lang="es-ES" sz="2400" dirty="0" smtClean="0"/>
              <a:t>DEBATE.- determinar si es accidente </a:t>
            </a:r>
            <a:r>
              <a:rPr lang="es-ES" sz="2400" dirty="0"/>
              <a:t>in </a:t>
            </a:r>
            <a:r>
              <a:rPr lang="es-ES" sz="2400" dirty="0" err="1"/>
              <a:t>itinere</a:t>
            </a:r>
            <a:r>
              <a:rPr lang="es-ES" sz="2400" dirty="0"/>
              <a:t>. </a:t>
            </a:r>
            <a:endParaRPr lang="es-ES" sz="2400" dirty="0" smtClean="0"/>
          </a:p>
          <a:p>
            <a:pPr algn="just"/>
            <a:r>
              <a:rPr lang="es-ES" sz="2400" dirty="0" smtClean="0"/>
              <a:t>No consta </a:t>
            </a:r>
            <a:r>
              <a:rPr lang="es-ES" sz="2400" dirty="0"/>
              <a:t>a </a:t>
            </a:r>
            <a:r>
              <a:rPr lang="es-ES" sz="2400" dirty="0" smtClean="0"/>
              <a:t>dónde </a:t>
            </a:r>
            <a:r>
              <a:rPr lang="es-ES" sz="2400" dirty="0"/>
              <a:t>se dirigía el trabajador cuando ocurrió el </a:t>
            </a:r>
            <a:r>
              <a:rPr lang="es-ES" sz="2400" dirty="0" smtClean="0"/>
              <a:t>siniestro.</a:t>
            </a:r>
          </a:p>
          <a:p>
            <a:pPr algn="just"/>
            <a:r>
              <a:rPr lang="es-ES" sz="2400" dirty="0" smtClean="0"/>
              <a:t>STS.- aunque exista </a:t>
            </a:r>
            <a:r>
              <a:rPr lang="es-ES" sz="2400" dirty="0"/>
              <a:t>relación remota con </a:t>
            </a:r>
            <a:r>
              <a:rPr lang="es-ES" sz="2400" dirty="0" smtClean="0"/>
              <a:t>el trabajo </a:t>
            </a:r>
            <a:r>
              <a:rPr lang="es-ES" sz="2400" dirty="0"/>
              <a:t>(recogida parte de baja) </a:t>
            </a:r>
            <a:r>
              <a:rPr lang="es-ES" sz="2400" dirty="0" smtClean="0"/>
              <a:t>NO puede considerase in </a:t>
            </a:r>
            <a:r>
              <a:rPr lang="es-ES" sz="2400" dirty="0" err="1" smtClean="0"/>
              <a:t>itinere</a:t>
            </a:r>
            <a:r>
              <a:rPr lang="es-ES" sz="2400" dirty="0" smtClean="0"/>
              <a:t> por ausencia </a:t>
            </a:r>
            <a:r>
              <a:rPr lang="es-ES" sz="2400" smtClean="0"/>
              <a:t>de un destino </a:t>
            </a:r>
            <a:r>
              <a:rPr lang="es-ES" sz="2400" dirty="0"/>
              <a:t>laboral </a:t>
            </a:r>
            <a:r>
              <a:rPr lang="es-ES" sz="2400" dirty="0" smtClean="0"/>
              <a:t>concreto</a:t>
            </a:r>
            <a:r>
              <a:rPr lang="es-ES" sz="2400" dirty="0"/>
              <a:t>.</a:t>
            </a:r>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68182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Ámbito aplicativo convenio sectorial limpieza</a:t>
            </a:r>
          </a:p>
        </p:txBody>
      </p:sp>
      <p:sp>
        <p:nvSpPr>
          <p:cNvPr id="21507" name="2 Marcador de contenido"/>
          <p:cNvSpPr>
            <a:spLocks noGrp="1"/>
          </p:cNvSpPr>
          <p:nvPr>
            <p:ph idx="4294967295"/>
          </p:nvPr>
        </p:nvSpPr>
        <p:spPr>
          <a:xfrm>
            <a:off x="1835696" y="1628775"/>
            <a:ext cx="7127875" cy="5112593"/>
          </a:xfrm>
        </p:spPr>
        <p:txBody>
          <a:bodyPr wrap="square" bIns="0" rtlCol="0">
            <a:normAutofit fontScale="92500" lnSpcReduction="10000"/>
          </a:bodyPr>
          <a:lstStyle/>
          <a:p>
            <a:pPr marL="0" indent="0">
              <a:buNone/>
            </a:pPr>
            <a:r>
              <a:rPr lang="es-ES" b="1" dirty="0">
                <a:solidFill>
                  <a:srgbClr val="FF0000"/>
                </a:solidFill>
              </a:rPr>
              <a:t>STS </a:t>
            </a:r>
            <a:r>
              <a:rPr lang="es-ES" b="1" dirty="0" smtClean="0">
                <a:solidFill>
                  <a:srgbClr val="FF0000"/>
                </a:solidFill>
              </a:rPr>
              <a:t>23 septiembre 2014 </a:t>
            </a:r>
            <a:r>
              <a:rPr lang="es-ES" b="1" dirty="0">
                <a:solidFill>
                  <a:srgbClr val="FF0000"/>
                </a:solidFill>
              </a:rPr>
              <a:t>RC </a:t>
            </a:r>
            <a:r>
              <a:rPr lang="es-ES" b="1" dirty="0" smtClean="0">
                <a:solidFill>
                  <a:srgbClr val="FF0000"/>
                </a:solidFill>
              </a:rPr>
              <a:t>50/2013</a:t>
            </a:r>
          </a:p>
          <a:p>
            <a:pPr marL="0" indent="0" algn="r">
              <a:buNone/>
            </a:pPr>
            <a:r>
              <a:rPr lang="es-ES" sz="2400" b="1" dirty="0" smtClean="0"/>
              <a:t>Luis F. de Castro</a:t>
            </a:r>
            <a:endParaRPr lang="es-ES" sz="2400" dirty="0"/>
          </a:p>
          <a:p>
            <a:pPr algn="just"/>
            <a:r>
              <a:rPr lang="es-ES_tradnl" sz="2400" dirty="0" smtClean="0"/>
              <a:t>Jurisprudencia sobre subrogación en sector limpieza: expansión del </a:t>
            </a:r>
            <a:r>
              <a:rPr lang="es-ES_tradnl" sz="2400" dirty="0" err="1" smtClean="0"/>
              <a:t>Ccol</a:t>
            </a:r>
            <a:r>
              <a:rPr lang="es-ES_tradnl" sz="2400" dirty="0" smtClean="0"/>
              <a:t> sectorial </a:t>
            </a:r>
            <a:endParaRPr lang="es-ES" sz="2400" dirty="0" smtClean="0"/>
          </a:p>
          <a:p>
            <a:pPr algn="just"/>
            <a:r>
              <a:rPr lang="es-ES" sz="2400" dirty="0" smtClean="0"/>
              <a:t>Negociación NUEVO CC para Cataluña: incluye en </a:t>
            </a:r>
            <a:r>
              <a:rPr lang="es-ES" sz="2400" dirty="0"/>
              <a:t>su ámbito de aplicación a los centros especiales de trabajadores discapacitados, que tienen convenio propio en vigor. </a:t>
            </a:r>
            <a:endParaRPr lang="es-ES" sz="2400" dirty="0" smtClean="0"/>
          </a:p>
          <a:p>
            <a:pPr marL="0" indent="0" algn="just">
              <a:buNone/>
            </a:pPr>
            <a:r>
              <a:rPr lang="es-ES_tradnl" sz="2400" dirty="0" smtClean="0"/>
              <a:t>DOCTRINA</a:t>
            </a:r>
            <a:endParaRPr lang="es-ES" sz="2400" dirty="0" smtClean="0"/>
          </a:p>
          <a:p>
            <a:pPr algn="just"/>
            <a:r>
              <a:rPr lang="es-ES" sz="2400" dirty="0" smtClean="0"/>
              <a:t>Imposibilidad </a:t>
            </a:r>
            <a:r>
              <a:rPr lang="es-ES" sz="2400" dirty="0"/>
              <a:t>de extender la doctrina sobre la aplicación del convenio de limpieza en lo que se refiere a la sucesión </a:t>
            </a:r>
            <a:r>
              <a:rPr lang="es-ES" sz="2400" dirty="0" smtClean="0"/>
              <a:t>empresarial</a:t>
            </a:r>
          </a:p>
          <a:p>
            <a:pPr algn="just"/>
            <a:r>
              <a:rPr lang="es-ES" sz="2400" dirty="0" smtClean="0"/>
              <a:t>Atención al mantenimiento de la relación </a:t>
            </a:r>
            <a:r>
              <a:rPr lang="es-ES" sz="2400" dirty="0"/>
              <a:t>laboral </a:t>
            </a:r>
            <a:r>
              <a:rPr lang="es-ES" sz="2400" dirty="0" smtClean="0"/>
              <a:t>especial, con </a:t>
            </a:r>
            <a:r>
              <a:rPr lang="es-ES" sz="2400" dirty="0" err="1" smtClean="0"/>
              <a:t>múltilpes</a:t>
            </a:r>
            <a:r>
              <a:rPr lang="es-ES" sz="2400" dirty="0" smtClean="0"/>
              <a:t> peculiaridades contempladas en su convenio.</a:t>
            </a:r>
            <a:endParaRPr lang="es-ES" sz="2400" dirty="0"/>
          </a:p>
        </p:txBody>
      </p:sp>
      <p:sp>
        <p:nvSpPr>
          <p:cNvPr id="21508" name="4 CuadroTexto"/>
          <p:cNvSpPr txBox="1">
            <a:spLocks noChangeArrowheads="1"/>
          </p:cNvSpPr>
          <p:nvPr/>
        </p:nvSpPr>
        <p:spPr bwMode="auto">
          <a:xfrm>
            <a:off x="251520" y="1700213"/>
            <a:ext cx="158363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5616187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Alterar causa suspensión colectiva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25 mayo 2015 </a:t>
            </a:r>
            <a:r>
              <a:rPr lang="es-ES" sz="2400" b="1" dirty="0" smtClean="0"/>
              <a:t>(</a:t>
            </a:r>
            <a:r>
              <a:rPr lang="es-ES" sz="2400" b="1" dirty="0" err="1" smtClean="0">
                <a:solidFill>
                  <a:srgbClr val="FF0000"/>
                </a:solidFill>
              </a:rPr>
              <a:t>rec.</a:t>
            </a:r>
            <a:r>
              <a:rPr lang="es-ES" sz="2400" b="1" dirty="0" smtClean="0">
                <a:solidFill>
                  <a:srgbClr val="FF0000"/>
                </a:solidFill>
              </a:rPr>
              <a:t> 72/2014</a:t>
            </a:r>
            <a:r>
              <a:rPr lang="es-ES" sz="2400" b="1" dirty="0" smtClean="0"/>
              <a:t>) </a:t>
            </a:r>
          </a:p>
          <a:p>
            <a:pPr marL="0" indent="0" algn="r">
              <a:buNone/>
            </a:pPr>
            <a:r>
              <a:rPr lang="es-ES" sz="2000" b="1" dirty="0" err="1" smtClean="0"/>
              <a:t>Lus</a:t>
            </a:r>
            <a:r>
              <a:rPr lang="es-ES" sz="2000" b="1" dirty="0" smtClean="0"/>
              <a:t> Fernando De Castro Fernández</a:t>
            </a:r>
            <a:r>
              <a:rPr lang="es-ES" sz="2400" u="sng" dirty="0" smtClean="0"/>
              <a:t> </a:t>
            </a:r>
            <a:endParaRPr lang="es-ES" sz="2400" dirty="0"/>
          </a:p>
          <a:p>
            <a:pPr algn="just"/>
            <a:r>
              <a:rPr lang="es-ES" sz="2400" dirty="0" smtClean="0"/>
              <a:t>Demanda </a:t>
            </a:r>
            <a:r>
              <a:rPr lang="es-ES" sz="2400" dirty="0"/>
              <a:t>de oficio. Suspensión colectiva </a:t>
            </a:r>
            <a:r>
              <a:rPr lang="es-ES" sz="2400" dirty="0" smtClean="0"/>
              <a:t>contratos.</a:t>
            </a:r>
          </a:p>
          <a:p>
            <a:pPr algn="just"/>
            <a:r>
              <a:rPr lang="es-ES" sz="2400" dirty="0" smtClean="0"/>
              <a:t>Hotel Playa Verde: pérdidas del 208% respecto año anterior y bajada ocupación 1,08%</a:t>
            </a:r>
          </a:p>
          <a:p>
            <a:pPr algn="just"/>
            <a:r>
              <a:rPr lang="es-ES" sz="2400" dirty="0" smtClean="0"/>
              <a:t>Empresa y trabajadores pactan causas </a:t>
            </a:r>
            <a:r>
              <a:rPr lang="es-ES" sz="2400" dirty="0"/>
              <a:t>productivas limitada a un hotel</a:t>
            </a:r>
            <a:r>
              <a:rPr lang="es-ES" sz="2400" dirty="0" smtClean="0"/>
              <a:t>,  </a:t>
            </a:r>
            <a:r>
              <a:rPr lang="es-ES" sz="2400" dirty="0"/>
              <a:t>cuando la motivación es </a:t>
            </a:r>
            <a:r>
              <a:rPr lang="es-ES" sz="2400" dirty="0" smtClean="0"/>
              <a:t>económica y de todo el Grupo.</a:t>
            </a:r>
            <a:endParaRPr lang="es-ES" sz="2400" dirty="0"/>
          </a:p>
          <a:p>
            <a:pPr algn="just"/>
            <a:r>
              <a:rPr lang="es-ES" sz="2400" dirty="0" smtClean="0"/>
              <a:t>STS: hay causa económica, pero para evitar su compleja documentación se enmascara en la productiva.</a:t>
            </a:r>
            <a:endParaRPr lang="es-ES" sz="2400" dirty="0"/>
          </a:p>
        </p:txBody>
      </p:sp>
      <p:sp>
        <p:nvSpPr>
          <p:cNvPr id="21508" name="4 CuadroTexto"/>
          <p:cNvSpPr txBox="1">
            <a:spLocks noChangeArrowheads="1"/>
          </p:cNvSpPr>
          <p:nvPr/>
        </p:nvSpPr>
        <p:spPr bwMode="auto">
          <a:xfrm>
            <a:off x="684114" y="260648"/>
            <a:ext cx="208768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5540060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Retribución variable con maternidad</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27 mayo 2015 </a:t>
            </a:r>
            <a:r>
              <a:rPr lang="es-ES" sz="2400" b="1" dirty="0" smtClean="0"/>
              <a:t>(</a:t>
            </a:r>
            <a:r>
              <a:rPr lang="es-ES" sz="2400" b="1" dirty="0" err="1" smtClean="0">
                <a:solidFill>
                  <a:srgbClr val="FF0000"/>
                </a:solidFill>
              </a:rPr>
              <a:t>rec.</a:t>
            </a:r>
            <a:r>
              <a:rPr lang="es-ES" sz="2400" b="1" dirty="0" smtClean="0">
                <a:solidFill>
                  <a:srgbClr val="FF0000"/>
                </a:solidFill>
              </a:rPr>
              <a:t> 103/2014</a:t>
            </a:r>
            <a:r>
              <a:rPr lang="es-ES" sz="2400" b="1" dirty="0" smtClean="0"/>
              <a:t>) </a:t>
            </a:r>
          </a:p>
          <a:p>
            <a:pPr marL="0" indent="0" algn="r">
              <a:buNone/>
            </a:pPr>
            <a:r>
              <a:rPr lang="es-ES" sz="2000" b="1" dirty="0" smtClean="0"/>
              <a:t>Jordi Agustí </a:t>
            </a:r>
            <a:r>
              <a:rPr lang="es-ES" sz="2000" b="1" dirty="0" err="1" smtClean="0"/>
              <a:t>Juliè</a:t>
            </a:r>
            <a:r>
              <a:rPr lang="es-ES" sz="2400" u="sng" dirty="0" smtClean="0"/>
              <a:t> </a:t>
            </a:r>
            <a:endParaRPr lang="es-ES" sz="2400" dirty="0"/>
          </a:p>
          <a:p>
            <a:pPr algn="just"/>
            <a:r>
              <a:rPr lang="es-ES" sz="2400" dirty="0" smtClean="0"/>
              <a:t>Recurso </a:t>
            </a:r>
            <a:r>
              <a:rPr lang="es-ES" sz="2400" dirty="0"/>
              <a:t>de casación ordinaria. Conflicto colectivo</a:t>
            </a:r>
            <a:r>
              <a:rPr lang="es-ES" sz="2400" dirty="0" smtClean="0"/>
              <a:t>.</a:t>
            </a:r>
          </a:p>
          <a:p>
            <a:pPr algn="just"/>
            <a:r>
              <a:rPr lang="es-ES" sz="2400" dirty="0" smtClean="0"/>
              <a:t>Cuestión </a:t>
            </a:r>
            <a:r>
              <a:rPr lang="es-ES" sz="2400" dirty="0"/>
              <a:t>debatida: </a:t>
            </a:r>
            <a:r>
              <a:rPr lang="es-ES" sz="2400" dirty="0" smtClean="0"/>
              <a:t> incentivos, retribución </a:t>
            </a:r>
            <a:r>
              <a:rPr lang="es-ES" sz="2400" dirty="0"/>
              <a:t>variable. </a:t>
            </a:r>
            <a:endParaRPr lang="es-ES" sz="2400" dirty="0" smtClean="0"/>
          </a:p>
          <a:p>
            <a:pPr algn="just"/>
            <a:r>
              <a:rPr lang="es-ES" sz="2400" dirty="0" smtClean="0"/>
              <a:t>Derecho </a:t>
            </a:r>
            <a:r>
              <a:rPr lang="es-ES" sz="2400" dirty="0"/>
              <a:t>de las trabajadoras a la percepción íntegra de dicha retribución sin la toma en consideración del permiso obligatorio por maternidad por afectar al derecho a la igualdad y no discriminación</a:t>
            </a:r>
            <a:r>
              <a:rPr lang="es-ES" sz="2400" dirty="0" smtClean="0"/>
              <a:t>.</a:t>
            </a:r>
          </a:p>
          <a:p>
            <a:pPr algn="just"/>
            <a:r>
              <a:rPr lang="es-ES" sz="2400" dirty="0" smtClean="0"/>
              <a:t>NO puede equipararse a permiso remunerado (ajustando </a:t>
            </a:r>
            <a:r>
              <a:rPr lang="es-ES" sz="2400" dirty="0" err="1" smtClean="0"/>
              <a:t>bonus</a:t>
            </a:r>
            <a:r>
              <a:rPr lang="es-ES" sz="2400" dirty="0" smtClean="0"/>
              <a:t> proporcionalmente a lo trabajado). </a:t>
            </a:r>
          </a:p>
          <a:p>
            <a:pPr algn="just"/>
            <a:r>
              <a:rPr lang="es-ES" sz="2400" dirty="0" smtClean="0"/>
              <a:t>Se </a:t>
            </a:r>
            <a:r>
              <a:rPr lang="es-ES" sz="2400" dirty="0"/>
              <a:t>desestima el recurso empresarial</a:t>
            </a:r>
            <a:r>
              <a:rPr lang="es-ES" sz="2400" dirty="0" smtClean="0"/>
              <a:t>.</a:t>
            </a:r>
          </a:p>
          <a:p>
            <a:pPr marL="0" indent="0" algn="just">
              <a:buNone/>
            </a:pPr>
            <a:r>
              <a:rPr lang="es-ES" sz="2400" dirty="0" smtClean="0"/>
              <a:t>(Duda: ¿proporción en objetivos, no en €?)</a:t>
            </a:r>
            <a:endParaRPr lang="es-ES" sz="2400" dirty="0"/>
          </a:p>
        </p:txBody>
      </p:sp>
      <p:sp>
        <p:nvSpPr>
          <p:cNvPr id="21508" name="4 CuadroTexto"/>
          <p:cNvSpPr txBox="1">
            <a:spLocks noChangeArrowheads="1"/>
          </p:cNvSpPr>
          <p:nvPr/>
        </p:nvSpPr>
        <p:spPr bwMode="auto">
          <a:xfrm>
            <a:off x="684114" y="260648"/>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151436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fontScale="90000"/>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Adhesión del personal pasivo a convenio </a:t>
            </a:r>
            <a:r>
              <a:rPr lang="es-ES" altLang="es-ES" sz="2400" dirty="0" err="1" smtClean="0">
                <a:effectLst>
                  <a:outerShdw blurRad="38100" dist="38100" dir="2700000" algn="tl">
                    <a:srgbClr val="000000">
                      <a:alpha val="43137"/>
                    </a:srgbClr>
                  </a:outerShdw>
                </a:effectLst>
                <a:cs typeface="Lucida Sans Unicode" pitchFamily="34" charset="0"/>
              </a:rPr>
              <a:t>extraestatutario</a:t>
            </a:r>
            <a:endParaRPr lang="es-ES" altLang="es-ES" sz="2400" dirty="0" smtClean="0">
              <a:effectLst>
                <a:outerShdw blurRad="38100" dist="38100" dir="2700000" algn="tl">
                  <a:srgbClr val="000000">
                    <a:alpha val="43137"/>
                  </a:srgbClr>
                </a:outerShdw>
              </a:effectLst>
              <a:cs typeface="Lucida Sans Unicode" pitchFamily="34" charset="0"/>
            </a:endParaRP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8 junio 2015 </a:t>
            </a:r>
            <a:r>
              <a:rPr lang="es-ES" sz="2400" b="1" dirty="0" smtClean="0"/>
              <a:t>(</a:t>
            </a:r>
            <a:r>
              <a:rPr lang="es-ES" sz="2400" b="1" dirty="0" err="1" smtClean="0">
                <a:solidFill>
                  <a:srgbClr val="FF0000"/>
                </a:solidFill>
              </a:rPr>
              <a:t>rec.</a:t>
            </a:r>
            <a:r>
              <a:rPr lang="es-ES" sz="2400" b="1" dirty="0" smtClean="0">
                <a:solidFill>
                  <a:srgbClr val="FF0000"/>
                </a:solidFill>
              </a:rPr>
              <a:t> 246/2013</a:t>
            </a:r>
            <a:r>
              <a:rPr lang="es-ES" sz="2400" b="1" dirty="0" smtClean="0"/>
              <a:t>) </a:t>
            </a:r>
          </a:p>
          <a:p>
            <a:pPr marL="0" indent="0" algn="r">
              <a:buNone/>
            </a:pPr>
            <a:r>
              <a:rPr lang="es-ES" sz="2000" b="1" dirty="0" smtClean="0"/>
              <a:t>Jesús </a:t>
            </a:r>
            <a:r>
              <a:rPr lang="es-ES" sz="2000" b="1" dirty="0" err="1" smtClean="0"/>
              <a:t>Souto</a:t>
            </a:r>
            <a:r>
              <a:rPr lang="es-ES" sz="2000" b="1" dirty="0" smtClean="0"/>
              <a:t> Prieto</a:t>
            </a:r>
            <a:r>
              <a:rPr lang="es-ES" sz="2400" u="sng" dirty="0" smtClean="0"/>
              <a:t> </a:t>
            </a:r>
            <a:endParaRPr lang="es-ES" sz="2400" dirty="0"/>
          </a:p>
          <a:p>
            <a:pPr algn="just"/>
            <a:r>
              <a:rPr lang="es-ES" sz="2400" dirty="0" smtClean="0"/>
              <a:t>Conflicto </a:t>
            </a:r>
            <a:r>
              <a:rPr lang="es-ES" sz="2400" dirty="0"/>
              <a:t>colectivo. Grupo Gas Natural. </a:t>
            </a:r>
            <a:endParaRPr lang="es-ES" sz="2400" dirty="0" smtClean="0"/>
          </a:p>
          <a:p>
            <a:pPr algn="just"/>
            <a:r>
              <a:rPr lang="es-ES" sz="2400" dirty="0" smtClean="0"/>
              <a:t>III Convenio (firma USO) prevé subida complementos pensiones y regula tarifa eléctrica.</a:t>
            </a:r>
          </a:p>
          <a:p>
            <a:pPr algn="just"/>
            <a:r>
              <a:rPr lang="es-ES" sz="2400" dirty="0" smtClean="0"/>
              <a:t>Se permite a los pasivos adherirse</a:t>
            </a:r>
          </a:p>
          <a:p>
            <a:pPr algn="just"/>
            <a:endParaRPr lang="es-ES" sz="2400" dirty="0" smtClean="0"/>
          </a:p>
          <a:p>
            <a:pPr algn="just"/>
            <a:r>
              <a:rPr lang="es-ES" sz="2400" dirty="0" smtClean="0"/>
              <a:t>Finalizada vigencia del convenio (carece de ultra actividad) hay pasivos que piden adherirse</a:t>
            </a:r>
          </a:p>
          <a:p>
            <a:pPr algn="just"/>
            <a:endParaRPr lang="es-ES" sz="2400" dirty="0" smtClean="0"/>
          </a:p>
          <a:p>
            <a:pPr algn="just"/>
            <a:r>
              <a:rPr lang="es-ES" sz="2400" dirty="0" smtClean="0"/>
              <a:t>STS: Imposibilidad </a:t>
            </a:r>
            <a:r>
              <a:rPr lang="es-ES" sz="2400" dirty="0"/>
              <a:t>de adherirse a un convenio colectivo </a:t>
            </a:r>
            <a:r>
              <a:rPr lang="es-ES" sz="2400" dirty="0" err="1"/>
              <a:t>extraestatutario</a:t>
            </a:r>
            <a:r>
              <a:rPr lang="es-ES" sz="2400" dirty="0"/>
              <a:t> ya vencido</a:t>
            </a:r>
          </a:p>
        </p:txBody>
      </p:sp>
      <p:sp>
        <p:nvSpPr>
          <p:cNvPr id="21508" name="4 CuadroTexto"/>
          <p:cNvSpPr txBox="1">
            <a:spLocks noChangeArrowheads="1"/>
          </p:cNvSpPr>
          <p:nvPr/>
        </p:nvSpPr>
        <p:spPr bwMode="auto">
          <a:xfrm>
            <a:off x="684114" y="260648"/>
            <a:ext cx="194367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5535958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Indemnización de contratado administrativo</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8 junio 2015 </a:t>
            </a:r>
            <a:r>
              <a:rPr lang="es-ES" sz="2400" b="1" dirty="0" smtClean="0"/>
              <a:t>(</a:t>
            </a:r>
            <a:r>
              <a:rPr lang="es-ES" sz="2400" b="1" dirty="0" err="1" smtClean="0">
                <a:solidFill>
                  <a:srgbClr val="FF0000"/>
                </a:solidFill>
              </a:rPr>
              <a:t>rec.</a:t>
            </a:r>
            <a:r>
              <a:rPr lang="es-ES" sz="2400" b="1" dirty="0" smtClean="0">
                <a:solidFill>
                  <a:srgbClr val="FF0000"/>
                </a:solidFill>
              </a:rPr>
              <a:t> 657/2014</a:t>
            </a:r>
            <a:r>
              <a:rPr lang="es-ES" sz="2400" b="1" dirty="0" smtClean="0"/>
              <a:t>) </a:t>
            </a:r>
          </a:p>
          <a:p>
            <a:pPr marL="0" indent="0" algn="r">
              <a:buNone/>
            </a:pPr>
            <a:r>
              <a:rPr lang="es-ES" sz="2000" b="1" dirty="0" smtClean="0"/>
              <a:t>Jesús Gullón Rodríguez</a:t>
            </a:r>
            <a:r>
              <a:rPr lang="es-ES" sz="2400" u="sng" dirty="0" smtClean="0"/>
              <a:t> </a:t>
            </a:r>
            <a:endParaRPr lang="es-ES" sz="2400" dirty="0"/>
          </a:p>
          <a:p>
            <a:pPr algn="just"/>
            <a:r>
              <a:rPr lang="es-ES" sz="2400" dirty="0" smtClean="0"/>
              <a:t>Trabajador </a:t>
            </a:r>
            <a:r>
              <a:rPr lang="es-ES" sz="2400" dirty="0"/>
              <a:t>de la </a:t>
            </a:r>
            <a:r>
              <a:rPr lang="es-ES" sz="2400" dirty="0" smtClean="0"/>
              <a:t>CH </a:t>
            </a:r>
            <a:r>
              <a:rPr lang="es-ES" sz="2400" dirty="0"/>
              <a:t>del </a:t>
            </a:r>
            <a:r>
              <a:rPr lang="es-ES" sz="2400" dirty="0" smtClean="0"/>
              <a:t>Guadalquivir, como </a:t>
            </a:r>
            <a:r>
              <a:rPr lang="es-ES" sz="2400" dirty="0"/>
              <a:t>contratado administrativo de asistencia </a:t>
            </a:r>
            <a:r>
              <a:rPr lang="es-ES" sz="2400" dirty="0" smtClean="0"/>
              <a:t>técnica.</a:t>
            </a:r>
          </a:p>
          <a:p>
            <a:pPr algn="just"/>
            <a:r>
              <a:rPr lang="es-ES" sz="2400" dirty="0" smtClean="0"/>
              <a:t>Criterio 1º.- se </a:t>
            </a:r>
            <a:r>
              <a:rPr lang="es-ES" sz="2400" dirty="0" err="1" smtClean="0"/>
              <a:t>extrasvasa</a:t>
            </a:r>
            <a:r>
              <a:rPr lang="es-ES" sz="2400" dirty="0" smtClean="0"/>
              <a:t> el marco administrativo; estamos ante relación indefinida </a:t>
            </a:r>
            <a:r>
              <a:rPr lang="es-ES" sz="2400" dirty="0"/>
              <a:t>y laboral. </a:t>
            </a:r>
            <a:endParaRPr lang="es-ES" sz="2400" dirty="0" smtClean="0"/>
          </a:p>
          <a:p>
            <a:pPr algn="just"/>
            <a:r>
              <a:rPr lang="es-ES" sz="2400" dirty="0" smtClean="0"/>
              <a:t>Criterio 2º.- Despido improcedente.</a:t>
            </a:r>
          </a:p>
          <a:p>
            <a:pPr algn="just"/>
            <a:r>
              <a:rPr lang="es-ES" sz="2400" dirty="0" smtClean="0"/>
              <a:t>Criterio 3º.- Indemnización: conforme Convenio Colectivo aplicable (no según monto de la </a:t>
            </a:r>
            <a:r>
              <a:rPr lang="es-ES" sz="2400" dirty="0"/>
              <a:t>contratación </a:t>
            </a:r>
            <a:r>
              <a:rPr lang="es-ES" sz="2400" dirty="0" smtClean="0"/>
              <a:t>administrativa).</a:t>
            </a:r>
            <a:endParaRPr lang="es-ES" sz="2400" dirty="0"/>
          </a:p>
        </p:txBody>
      </p:sp>
      <p:sp>
        <p:nvSpPr>
          <p:cNvPr id="21508" name="4 CuadroTexto"/>
          <p:cNvSpPr txBox="1">
            <a:spLocks noChangeArrowheads="1"/>
          </p:cNvSpPr>
          <p:nvPr/>
        </p:nvSpPr>
        <p:spPr bwMode="auto">
          <a:xfrm>
            <a:off x="684114" y="260648"/>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113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5563195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Eliminación cesta navideña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8 junio 2015 </a:t>
            </a:r>
            <a:r>
              <a:rPr lang="es-ES" sz="2400" b="1" dirty="0" smtClean="0"/>
              <a:t>(</a:t>
            </a:r>
            <a:r>
              <a:rPr lang="es-ES" sz="2400" b="1" dirty="0" err="1" smtClean="0">
                <a:solidFill>
                  <a:srgbClr val="FF0000"/>
                </a:solidFill>
              </a:rPr>
              <a:t>rec.</a:t>
            </a:r>
            <a:r>
              <a:rPr lang="es-ES" sz="2400" b="1" dirty="0" smtClean="0">
                <a:solidFill>
                  <a:srgbClr val="FF0000"/>
                </a:solidFill>
              </a:rPr>
              <a:t>  45/2014</a:t>
            </a:r>
            <a:r>
              <a:rPr lang="es-ES" sz="2400" b="1" dirty="0" smtClean="0"/>
              <a:t>) </a:t>
            </a:r>
          </a:p>
          <a:p>
            <a:pPr marL="0" indent="0" algn="r">
              <a:buNone/>
            </a:pPr>
            <a:r>
              <a:rPr lang="es-ES" sz="2000" b="1" dirty="0" smtClean="0"/>
              <a:t>José M. López García de la Serrana</a:t>
            </a:r>
            <a:r>
              <a:rPr lang="es-ES" sz="2400" u="sng" dirty="0" smtClean="0"/>
              <a:t> </a:t>
            </a:r>
            <a:endParaRPr lang="es-ES" sz="2400" dirty="0"/>
          </a:p>
          <a:p>
            <a:pPr algn="just"/>
            <a:r>
              <a:rPr lang="es-ES" sz="2400" dirty="0"/>
              <a:t>Supresión del lote de Navidad en aplicación del art. 33.1 Ley 1/2012, de Presupuestos de </a:t>
            </a:r>
            <a:r>
              <a:rPr lang="es-ES" sz="2400" dirty="0" smtClean="0"/>
              <a:t>Cataluña.</a:t>
            </a:r>
          </a:p>
          <a:p>
            <a:pPr algn="just"/>
            <a:endParaRPr lang="es-ES" sz="2400" dirty="0"/>
          </a:p>
          <a:p>
            <a:pPr algn="just"/>
            <a:r>
              <a:rPr lang="es-ES" sz="2400" dirty="0" smtClean="0"/>
              <a:t>La CMB puede ser salarial o </a:t>
            </a:r>
            <a:r>
              <a:rPr lang="es-ES" sz="2400" dirty="0" err="1" smtClean="0"/>
              <a:t>extrasalarial</a:t>
            </a:r>
            <a:r>
              <a:rPr lang="es-ES" sz="2400" dirty="0" smtClean="0"/>
              <a:t>, pero en ambos casos puede verse afectada por previsiones legales.</a:t>
            </a:r>
          </a:p>
          <a:p>
            <a:pPr algn="just"/>
            <a:endParaRPr lang="es-ES" sz="2400" dirty="0"/>
          </a:p>
          <a:p>
            <a:pPr algn="just"/>
            <a:r>
              <a:rPr lang="es-ES" sz="2400" smtClean="0"/>
              <a:t>En </a:t>
            </a:r>
            <a:r>
              <a:rPr lang="es-ES" sz="2400" dirty="0"/>
              <a:t>aplicación del principio de jerarquía normativa por tratarse de condición más beneficiosa.</a:t>
            </a:r>
          </a:p>
        </p:txBody>
      </p:sp>
      <p:sp>
        <p:nvSpPr>
          <p:cNvPr id="21508" name="4 CuadroTexto"/>
          <p:cNvSpPr txBox="1">
            <a:spLocks noChangeArrowheads="1"/>
          </p:cNvSpPr>
          <p:nvPr/>
        </p:nvSpPr>
        <p:spPr bwMode="auto">
          <a:xfrm>
            <a:off x="684114" y="260648"/>
            <a:ext cx="215969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114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2751111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 mono a poli céntrica…..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10 junio 2015 </a:t>
            </a:r>
            <a:r>
              <a:rPr lang="es-ES" sz="2400" b="1" dirty="0" smtClean="0"/>
              <a:t>(</a:t>
            </a:r>
            <a:r>
              <a:rPr lang="es-ES" sz="2400" b="1" dirty="0" err="1" smtClean="0">
                <a:solidFill>
                  <a:srgbClr val="FF0000"/>
                </a:solidFill>
              </a:rPr>
              <a:t>rec.</a:t>
            </a:r>
            <a:r>
              <a:rPr lang="es-ES" sz="2400" b="1" dirty="0" smtClean="0">
                <a:solidFill>
                  <a:srgbClr val="FF0000"/>
                </a:solidFill>
              </a:rPr>
              <a:t>  175/2014</a:t>
            </a:r>
            <a:r>
              <a:rPr lang="es-ES" sz="2400" b="1" dirty="0" smtClean="0"/>
              <a:t>) </a:t>
            </a:r>
          </a:p>
          <a:p>
            <a:pPr marL="0" indent="0" algn="r">
              <a:buNone/>
            </a:pPr>
            <a:r>
              <a:rPr lang="es-ES" sz="2000" b="1" dirty="0" smtClean="0"/>
              <a:t>Mª Lourdes </a:t>
            </a:r>
            <a:r>
              <a:rPr lang="es-ES" sz="2000" b="1" dirty="0" err="1" smtClean="0"/>
              <a:t>Arastey</a:t>
            </a:r>
            <a:r>
              <a:rPr lang="es-ES" sz="2000" b="1" dirty="0" smtClean="0"/>
              <a:t> </a:t>
            </a:r>
            <a:r>
              <a:rPr lang="es-ES" sz="2000" b="1" dirty="0" err="1" smtClean="0"/>
              <a:t>Sahún</a:t>
            </a:r>
            <a:r>
              <a:rPr lang="es-ES" sz="2400" u="sng" dirty="0" smtClean="0"/>
              <a:t> </a:t>
            </a:r>
            <a:endParaRPr lang="es-ES" sz="2400" dirty="0"/>
          </a:p>
          <a:p>
            <a:pPr algn="just"/>
            <a:r>
              <a:rPr lang="es-ES" sz="2400" dirty="0" smtClean="0"/>
              <a:t>SDH.- Impugnación </a:t>
            </a:r>
            <a:r>
              <a:rPr lang="es-ES" sz="2400" dirty="0"/>
              <a:t>de convenio colectivo de </a:t>
            </a:r>
            <a:r>
              <a:rPr lang="es-ES" sz="2400" dirty="0" smtClean="0"/>
              <a:t>empresa con </a:t>
            </a:r>
            <a:r>
              <a:rPr lang="es-ES" sz="2400" dirty="0"/>
              <a:t>un único centro de trabajo. </a:t>
            </a:r>
            <a:endParaRPr lang="es-ES" sz="2400" dirty="0" smtClean="0"/>
          </a:p>
          <a:p>
            <a:pPr algn="just"/>
            <a:r>
              <a:rPr lang="es-ES" sz="2400" dirty="0" smtClean="0"/>
              <a:t>Problema.- negociación con comité empresa y establecimiento convenio de ámbito </a:t>
            </a:r>
            <a:r>
              <a:rPr lang="es-ES" sz="2400" dirty="0"/>
              <a:t>territorial </a:t>
            </a:r>
            <a:r>
              <a:rPr lang="es-ES" sz="2400" dirty="0" smtClean="0"/>
              <a:t>estatal.</a:t>
            </a:r>
          </a:p>
          <a:p>
            <a:pPr algn="just"/>
            <a:r>
              <a:rPr lang="es-ES" sz="2400" dirty="0" smtClean="0"/>
              <a:t>Posterior aparición de numerosos centros… </a:t>
            </a:r>
          </a:p>
          <a:p>
            <a:pPr algn="just"/>
            <a:r>
              <a:rPr lang="es-ES" sz="2400" dirty="0" smtClean="0"/>
              <a:t>STS: No </a:t>
            </a:r>
            <a:r>
              <a:rPr lang="es-ES" sz="2400" dirty="0"/>
              <a:t>se cumple con el principio de correspondencia entre </a:t>
            </a:r>
            <a:r>
              <a:rPr lang="es-ES" sz="2400" dirty="0" smtClean="0"/>
              <a:t>RLT y </a:t>
            </a:r>
            <a:r>
              <a:rPr lang="es-ES" sz="2400" dirty="0"/>
              <a:t>el ámbito del convenio. </a:t>
            </a:r>
            <a:endParaRPr lang="es-ES" sz="2400" dirty="0" smtClean="0"/>
          </a:p>
          <a:p>
            <a:pPr algn="just"/>
            <a:r>
              <a:rPr lang="es-ES" sz="2400" dirty="0" smtClean="0"/>
              <a:t>FALLO: Nulidad </a:t>
            </a:r>
            <a:r>
              <a:rPr lang="es-ES" sz="2400" dirty="0"/>
              <a:t>del mismo</a:t>
            </a:r>
            <a:r>
              <a:rPr lang="es-ES" sz="2400" dirty="0" smtClean="0"/>
              <a:t>.</a:t>
            </a:r>
          </a:p>
          <a:p>
            <a:pPr marL="0" indent="0" algn="just">
              <a:buNone/>
            </a:pPr>
            <a:endParaRPr lang="es-ES" sz="2400" dirty="0" smtClean="0"/>
          </a:p>
          <a:p>
            <a:pPr marL="0" indent="0" algn="just">
              <a:buNone/>
            </a:pPr>
            <a:r>
              <a:rPr lang="es-ES" sz="2400" dirty="0" smtClean="0"/>
              <a:t>(Duda: ¿válido para el centro inicial?)</a:t>
            </a:r>
            <a:endParaRPr lang="es-ES" sz="2400" dirty="0"/>
          </a:p>
        </p:txBody>
      </p:sp>
      <p:sp>
        <p:nvSpPr>
          <p:cNvPr id="21508" name="4 CuadroTexto"/>
          <p:cNvSpPr txBox="1">
            <a:spLocks noChangeArrowheads="1"/>
          </p:cNvSpPr>
          <p:nvPr/>
        </p:nvSpPr>
        <p:spPr bwMode="auto">
          <a:xfrm>
            <a:off x="684114" y="260648"/>
            <a:ext cx="208768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93383163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Reconocimiento médico en TRAGSA </a:t>
            </a:r>
          </a:p>
        </p:txBody>
      </p:sp>
      <p:sp>
        <p:nvSpPr>
          <p:cNvPr id="21507" name="2 Marcador de contenido"/>
          <p:cNvSpPr>
            <a:spLocks noGrp="1"/>
          </p:cNvSpPr>
          <p:nvPr>
            <p:ph idx="4294967295"/>
          </p:nvPr>
        </p:nvSpPr>
        <p:spPr>
          <a:xfrm>
            <a:off x="1439926" y="1340769"/>
            <a:ext cx="7523646" cy="5400600"/>
          </a:xfrm>
        </p:spPr>
        <p:txBody>
          <a:bodyPr wrap="square" bIns="0" rtlCol="0">
            <a:normAutofit fontScale="92500"/>
          </a:bodyPr>
          <a:lstStyle/>
          <a:p>
            <a:pPr marL="0" indent="0" algn="ctr">
              <a:buNone/>
            </a:pPr>
            <a:r>
              <a:rPr lang="es-ES" sz="2400" b="1" dirty="0" smtClean="0">
                <a:solidFill>
                  <a:srgbClr val="FF0000"/>
                </a:solidFill>
              </a:rPr>
              <a:t>STS 10 junio 2015 </a:t>
            </a:r>
            <a:r>
              <a:rPr lang="es-ES" sz="2400" b="1" dirty="0" smtClean="0"/>
              <a:t>(</a:t>
            </a:r>
            <a:r>
              <a:rPr lang="es-ES" sz="2400" b="1" dirty="0" err="1" smtClean="0">
                <a:solidFill>
                  <a:srgbClr val="FF0000"/>
                </a:solidFill>
              </a:rPr>
              <a:t>rec.</a:t>
            </a:r>
            <a:r>
              <a:rPr lang="es-ES" sz="2400" b="1" dirty="0" smtClean="0">
                <a:solidFill>
                  <a:srgbClr val="FF0000"/>
                </a:solidFill>
              </a:rPr>
              <a:t>  178/2014</a:t>
            </a:r>
            <a:r>
              <a:rPr lang="es-ES" sz="2400" b="1" dirty="0" smtClean="0"/>
              <a:t>) </a:t>
            </a:r>
          </a:p>
          <a:p>
            <a:pPr marL="0" indent="0" algn="r">
              <a:buNone/>
            </a:pPr>
            <a:r>
              <a:rPr lang="es-ES" sz="2000" b="1" dirty="0" smtClean="0"/>
              <a:t>Antonio V. </a:t>
            </a:r>
            <a:r>
              <a:rPr lang="es-ES" sz="2000" b="1" dirty="0" err="1" smtClean="0"/>
              <a:t>Sempere</a:t>
            </a:r>
            <a:r>
              <a:rPr lang="es-ES" sz="2000" b="1" dirty="0" smtClean="0"/>
              <a:t> Navarro</a:t>
            </a:r>
            <a:r>
              <a:rPr lang="es-ES" sz="2400" u="sng" dirty="0" smtClean="0"/>
              <a:t> </a:t>
            </a:r>
            <a:endParaRPr lang="es-ES" sz="2400" dirty="0"/>
          </a:p>
          <a:p>
            <a:pPr algn="just"/>
            <a:r>
              <a:rPr lang="es-ES" sz="2400" dirty="0" smtClean="0"/>
              <a:t>Conflicto </a:t>
            </a:r>
            <a:r>
              <a:rPr lang="es-ES" sz="2400" dirty="0"/>
              <a:t>colectivo en TRAGSA sobre obligatoriedad de reconocimientos médicos. </a:t>
            </a:r>
            <a:endParaRPr lang="es-ES" sz="2400" dirty="0" smtClean="0"/>
          </a:p>
          <a:p>
            <a:pPr algn="just"/>
            <a:r>
              <a:rPr lang="es-ES" sz="2400" dirty="0" smtClean="0"/>
              <a:t>Interpretación </a:t>
            </a:r>
            <a:r>
              <a:rPr lang="es-ES" sz="2400" dirty="0"/>
              <a:t>del art. 22.1 LPRL: intimidad y salud laboral. </a:t>
            </a:r>
            <a:endParaRPr lang="es-ES" sz="2400" dirty="0" smtClean="0"/>
          </a:p>
          <a:p>
            <a:pPr algn="just"/>
            <a:r>
              <a:rPr lang="es-ES" sz="2400" dirty="0" smtClean="0"/>
              <a:t>La </a:t>
            </a:r>
            <a:r>
              <a:rPr lang="es-ES" sz="2400" dirty="0"/>
              <a:t>voluntariedad como regla general. </a:t>
            </a:r>
            <a:endParaRPr lang="es-ES" sz="2400" dirty="0" smtClean="0"/>
          </a:p>
          <a:p>
            <a:pPr algn="just"/>
            <a:r>
              <a:rPr lang="es-ES" sz="2400" dirty="0" smtClean="0"/>
              <a:t>Imposibilidad </a:t>
            </a:r>
            <a:r>
              <a:rPr lang="es-ES" sz="2400" dirty="0"/>
              <a:t>de que el convenio colectivo amplíe los supuestos en que proceden </a:t>
            </a:r>
            <a:r>
              <a:rPr lang="es-ES" sz="2400" dirty="0" smtClean="0"/>
              <a:t>estos reconocimientos</a:t>
            </a:r>
            <a:r>
              <a:rPr lang="es-ES" sz="2400" dirty="0"/>
              <a:t>. </a:t>
            </a:r>
            <a:endParaRPr lang="es-ES" sz="2400" dirty="0" smtClean="0"/>
          </a:p>
          <a:p>
            <a:pPr algn="just"/>
            <a:r>
              <a:rPr lang="es-ES" sz="2400" dirty="0" smtClean="0"/>
              <a:t>Necesidad </a:t>
            </a:r>
            <a:r>
              <a:rPr lang="es-ES" sz="2400" dirty="0"/>
              <a:t>de proteger la vida de </a:t>
            </a:r>
            <a:r>
              <a:rPr lang="es-ES" sz="2400" dirty="0" smtClean="0"/>
              <a:t>trabajadores </a:t>
            </a:r>
            <a:r>
              <a:rPr lang="es-ES" sz="2400" dirty="0"/>
              <a:t>o </a:t>
            </a:r>
            <a:r>
              <a:rPr lang="es-ES" sz="2400" dirty="0" smtClean="0"/>
              <a:t>terceros </a:t>
            </a:r>
            <a:r>
              <a:rPr lang="es-ES" sz="2400" dirty="0"/>
              <a:t>como fundamento de la excepcional </a:t>
            </a:r>
            <a:r>
              <a:rPr lang="es-ES" sz="2400" dirty="0" smtClean="0"/>
              <a:t>obligatoriedad. </a:t>
            </a:r>
          </a:p>
          <a:p>
            <a:pPr algn="just"/>
            <a:r>
              <a:rPr lang="es-ES" sz="2400" dirty="0" smtClean="0"/>
              <a:t>Apreciación </a:t>
            </a:r>
            <a:r>
              <a:rPr lang="es-ES" sz="2400" dirty="0"/>
              <a:t>de circunstancias excepcionales, que amparan la obligatoriedad, en las Brigadas para extinción de incendios</a:t>
            </a:r>
            <a:r>
              <a:rPr lang="es-ES" sz="2400" dirty="0" smtClean="0"/>
              <a:t>.</a:t>
            </a:r>
          </a:p>
          <a:p>
            <a:pPr algn="just"/>
            <a:r>
              <a:rPr lang="es-ES" sz="2400" dirty="0" smtClean="0"/>
              <a:t> </a:t>
            </a:r>
            <a:r>
              <a:rPr lang="es-ES" sz="2400" dirty="0"/>
              <a:t>FALLO: Confirma la </a:t>
            </a:r>
            <a:r>
              <a:rPr lang="es-ES" sz="2400" dirty="0" smtClean="0"/>
              <a:t>STSJ </a:t>
            </a:r>
            <a:r>
              <a:rPr lang="es-ES" sz="2400" dirty="0"/>
              <a:t>Comunidad Valenciana).</a:t>
            </a:r>
          </a:p>
        </p:txBody>
      </p:sp>
      <p:sp>
        <p:nvSpPr>
          <p:cNvPr id="21508" name="4 CuadroTexto"/>
          <p:cNvSpPr txBox="1">
            <a:spLocks noChangeArrowheads="1"/>
          </p:cNvSpPr>
          <p:nvPr/>
        </p:nvSpPr>
        <p:spPr bwMode="auto">
          <a:xfrm>
            <a:off x="684114" y="260648"/>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744028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18864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Replanteamiento  sujeto responsable EP</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15 junio 2015 </a:t>
            </a:r>
            <a:r>
              <a:rPr lang="es-ES" sz="2400" b="1" dirty="0" smtClean="0"/>
              <a:t>(</a:t>
            </a:r>
            <a:r>
              <a:rPr lang="es-ES" sz="2400" b="1" dirty="0" err="1" smtClean="0">
                <a:solidFill>
                  <a:srgbClr val="FF0000"/>
                </a:solidFill>
              </a:rPr>
              <a:t>rec.</a:t>
            </a:r>
            <a:r>
              <a:rPr lang="es-ES" sz="2400" b="1" dirty="0" smtClean="0">
                <a:solidFill>
                  <a:srgbClr val="FF0000"/>
                </a:solidFill>
              </a:rPr>
              <a:t>  2648/2014</a:t>
            </a:r>
            <a:r>
              <a:rPr lang="es-ES" sz="2400" b="1" dirty="0" smtClean="0"/>
              <a:t>) </a:t>
            </a:r>
          </a:p>
          <a:p>
            <a:pPr marL="0" indent="0" algn="r">
              <a:buNone/>
            </a:pPr>
            <a:r>
              <a:rPr lang="es-ES" sz="2000" b="1" dirty="0" smtClean="0"/>
              <a:t>Luis F. De Castro Fernández</a:t>
            </a:r>
            <a:r>
              <a:rPr lang="es-ES" sz="2400" u="sng" dirty="0" smtClean="0"/>
              <a:t> </a:t>
            </a:r>
            <a:endParaRPr lang="es-ES" sz="2400" dirty="0"/>
          </a:p>
          <a:p>
            <a:pPr marL="457200" indent="-457200" algn="just">
              <a:buFont typeface="+mj-lt"/>
              <a:buAutoNum type="arabicPeriod"/>
            </a:pPr>
            <a:r>
              <a:rPr lang="es-ES" sz="2400" dirty="0" smtClean="0"/>
              <a:t>SDH.- INSS declara responsabilidad </a:t>
            </a:r>
            <a:r>
              <a:rPr lang="es-ES" sz="2400" dirty="0"/>
              <a:t>de </a:t>
            </a:r>
            <a:r>
              <a:rPr lang="es-ES" sz="2400" dirty="0" smtClean="0"/>
              <a:t>la </a:t>
            </a:r>
            <a:r>
              <a:rPr lang="es-ES" sz="2400" dirty="0"/>
              <a:t>Mutua </a:t>
            </a:r>
            <a:r>
              <a:rPr lang="es-ES" sz="2400" dirty="0" smtClean="0"/>
              <a:t>en prestaciones </a:t>
            </a:r>
            <a:r>
              <a:rPr lang="es-ES" sz="2400" dirty="0"/>
              <a:t>por </a:t>
            </a:r>
            <a:r>
              <a:rPr lang="es-ES" sz="2400" dirty="0" smtClean="0"/>
              <a:t>EP y la misma se aquieta</a:t>
            </a:r>
          </a:p>
          <a:p>
            <a:pPr marL="457200" indent="-457200" algn="just">
              <a:buFont typeface="+mj-lt"/>
              <a:buAutoNum type="arabicPeriod"/>
            </a:pPr>
            <a:r>
              <a:rPr lang="es-ES" sz="2400" dirty="0" smtClean="0"/>
              <a:t>Posterior cambo jurisprudencial imponiendo al INSS la responsabilidad en esos casos</a:t>
            </a:r>
          </a:p>
          <a:p>
            <a:pPr marL="457200" indent="-457200" algn="just">
              <a:buFont typeface="+mj-lt"/>
              <a:buAutoNum type="arabicPeriod"/>
            </a:pPr>
            <a:r>
              <a:rPr lang="es-ES" sz="2400" dirty="0" smtClean="0"/>
              <a:t>Tres años después Mutua reinicia </a:t>
            </a:r>
            <a:r>
              <a:rPr lang="es-ES" sz="2400" dirty="0"/>
              <a:t>el procedimiento </a:t>
            </a:r>
            <a:r>
              <a:rPr lang="es-ES" sz="2400" dirty="0" smtClean="0"/>
              <a:t>por la vía reclamación previa art</a:t>
            </a:r>
            <a:r>
              <a:rPr lang="es-ES" sz="2400" dirty="0"/>
              <a:t>. 71 </a:t>
            </a:r>
            <a:r>
              <a:rPr lang="es-ES" sz="2400" dirty="0" smtClean="0"/>
              <a:t>LRJS-</a:t>
            </a:r>
          </a:p>
          <a:p>
            <a:pPr marL="457200" indent="-457200" algn="just">
              <a:buFont typeface="+mj-lt"/>
              <a:buAutoNum type="arabicPeriod"/>
            </a:pPr>
            <a:r>
              <a:rPr lang="es-ES" sz="2400" dirty="0" smtClean="0"/>
              <a:t>STS.- la figura solo vale para reconocimiento de </a:t>
            </a:r>
            <a:r>
              <a:rPr lang="es-ES" sz="2400" dirty="0"/>
              <a:t>prestaciones y </a:t>
            </a:r>
            <a:r>
              <a:rPr lang="es-ES" sz="2400" dirty="0" smtClean="0"/>
              <a:t>sus beneficiarios, </a:t>
            </a:r>
            <a:r>
              <a:rPr lang="es-ES" sz="2400" dirty="0"/>
              <a:t>no </a:t>
            </a:r>
            <a:r>
              <a:rPr lang="es-ES" sz="2400" dirty="0" smtClean="0"/>
              <a:t>para entidades </a:t>
            </a:r>
            <a:r>
              <a:rPr lang="es-ES" sz="2400" dirty="0"/>
              <a:t>colaboradoras </a:t>
            </a:r>
            <a:r>
              <a:rPr lang="es-ES" sz="2400" dirty="0" smtClean="0"/>
              <a:t>e imputación </a:t>
            </a:r>
            <a:r>
              <a:rPr lang="es-ES" sz="2400" dirty="0"/>
              <a:t>de responsabilidad</a:t>
            </a:r>
            <a:r>
              <a:rPr lang="es-ES" sz="2400" dirty="0" smtClean="0"/>
              <a:t>.</a:t>
            </a:r>
          </a:p>
          <a:p>
            <a:pPr marL="457200" indent="-457200" algn="just">
              <a:buFont typeface="+mj-lt"/>
              <a:buAutoNum type="arabicPeriod"/>
            </a:pPr>
            <a:r>
              <a:rPr lang="es-ES" sz="2400" dirty="0" smtClean="0"/>
              <a:t>Conclusión: causó estado la pasividad</a:t>
            </a:r>
            <a:endParaRPr lang="es-ES" sz="2400" dirty="0"/>
          </a:p>
        </p:txBody>
      </p:sp>
      <p:sp>
        <p:nvSpPr>
          <p:cNvPr id="21508" name="4 CuadroTexto"/>
          <p:cNvSpPr txBox="1">
            <a:spLocks noChangeArrowheads="1"/>
          </p:cNvSpPr>
          <p:nvPr/>
        </p:nvSpPr>
        <p:spPr bwMode="auto">
          <a:xfrm>
            <a:off x="684114" y="260648"/>
            <a:ext cx="194367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3049146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18864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Cosa juzgada en RCUD</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SSTS 16 (2) junio 2015 </a:t>
            </a:r>
            <a:r>
              <a:rPr lang="es-ES" sz="2400" b="1" dirty="0" smtClean="0"/>
              <a:t>(</a:t>
            </a:r>
            <a:r>
              <a:rPr lang="es-ES" sz="2400" b="1" dirty="0" err="1" smtClean="0">
                <a:solidFill>
                  <a:srgbClr val="FF0000"/>
                </a:solidFill>
              </a:rPr>
              <a:t>rec.</a:t>
            </a:r>
            <a:r>
              <a:rPr lang="es-ES" sz="2400" b="1" dirty="0" smtClean="0">
                <a:solidFill>
                  <a:srgbClr val="FF0000"/>
                </a:solidFill>
              </a:rPr>
              <a:t>  608, 609/2014</a:t>
            </a:r>
            <a:r>
              <a:rPr lang="es-ES" sz="2400" b="1" dirty="0" smtClean="0"/>
              <a:t>) </a:t>
            </a:r>
          </a:p>
          <a:p>
            <a:pPr marL="0" indent="0" algn="r">
              <a:buNone/>
            </a:pPr>
            <a:r>
              <a:rPr lang="es-ES" sz="2000" b="1" dirty="0" smtClean="0"/>
              <a:t>Jesús Gullón, José M. López</a:t>
            </a:r>
            <a:endParaRPr lang="es-ES" sz="2400" dirty="0"/>
          </a:p>
          <a:p>
            <a:pPr algn="just"/>
            <a:r>
              <a:rPr lang="es-ES" sz="2400" dirty="0" smtClean="0"/>
              <a:t>Las sentencias </a:t>
            </a:r>
            <a:r>
              <a:rPr lang="es-ES" sz="2400" dirty="0"/>
              <a:t>de conflicto </a:t>
            </a:r>
            <a:r>
              <a:rPr lang="es-ES" sz="2400" dirty="0" smtClean="0"/>
              <a:t>colectivo (aunque sean de instancia) generan </a:t>
            </a:r>
            <a:r>
              <a:rPr lang="es-ES" sz="2400" dirty="0"/>
              <a:t>cosa juzgada en los posteriores procesos </a:t>
            </a:r>
            <a:r>
              <a:rPr lang="es-ES" sz="2400" dirty="0" smtClean="0"/>
              <a:t>individuales.</a:t>
            </a:r>
          </a:p>
          <a:p>
            <a:pPr algn="just"/>
            <a:r>
              <a:rPr lang="es-ES" sz="2400" dirty="0" smtClean="0"/>
              <a:t>En el RCUD, </a:t>
            </a:r>
            <a:r>
              <a:rPr lang="es-ES" sz="2400" dirty="0"/>
              <a:t>sin necesidad de </a:t>
            </a:r>
            <a:r>
              <a:rPr lang="es-ES" sz="2400" dirty="0" smtClean="0"/>
              <a:t>contradicción (preferencia 160.5 sobre 219 LRJS.</a:t>
            </a:r>
          </a:p>
          <a:p>
            <a:pPr algn="just"/>
            <a:r>
              <a:rPr lang="es-ES" sz="2400" dirty="0" smtClean="0"/>
              <a:t>Corolario: esas sentencias pueden </a:t>
            </a:r>
            <a:r>
              <a:rPr lang="es-ES" sz="2400" dirty="0"/>
              <a:t>aportarse después de la interposición del recurso</a:t>
            </a:r>
            <a:r>
              <a:rPr lang="es-ES" sz="2400" dirty="0" smtClean="0"/>
              <a:t>.</a:t>
            </a:r>
          </a:p>
          <a:p>
            <a:pPr algn="just"/>
            <a:r>
              <a:rPr lang="es-ES" sz="2400" dirty="0" smtClean="0"/>
              <a:t>Especialidad </a:t>
            </a:r>
            <a:r>
              <a:rPr lang="es-ES" sz="2400" dirty="0"/>
              <a:t>de la cosa juzgada </a:t>
            </a:r>
            <a:r>
              <a:rPr lang="es-ES" sz="2400" dirty="0" smtClean="0"/>
              <a:t>positiva: el </a:t>
            </a:r>
            <a:r>
              <a:rPr lang="es-ES" sz="2400" dirty="0"/>
              <a:t>específico efecto que produce en el pleito individual </a:t>
            </a:r>
            <a:r>
              <a:rPr lang="es-ES" sz="2400" dirty="0" smtClean="0"/>
              <a:t>es </a:t>
            </a:r>
            <a:r>
              <a:rPr lang="es-ES" sz="2400" dirty="0"/>
              <a:t>de carácter directo y ex </a:t>
            </a:r>
            <a:r>
              <a:rPr lang="es-ES" sz="2400" dirty="0" err="1"/>
              <a:t>lege</a:t>
            </a:r>
            <a:r>
              <a:rPr lang="es-ES" sz="2400" dirty="0"/>
              <a:t>, siempre que concurran los requisitos que exige esa norma para </a:t>
            </a:r>
            <a:r>
              <a:rPr lang="es-ES" sz="2400" dirty="0" smtClean="0"/>
              <a:t>ello.</a:t>
            </a:r>
            <a:endParaRPr lang="es-ES" sz="2400" dirty="0"/>
          </a:p>
        </p:txBody>
      </p:sp>
      <p:sp>
        <p:nvSpPr>
          <p:cNvPr id="21508" name="4 CuadroTexto"/>
          <p:cNvSpPr txBox="1">
            <a:spLocks noChangeArrowheads="1"/>
          </p:cNvSpPr>
          <p:nvPr/>
        </p:nvSpPr>
        <p:spPr bwMode="auto">
          <a:xfrm>
            <a:off x="323528" y="260648"/>
            <a:ext cx="194421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5906335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18864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Denegación de prueba por Secretaria TSJ</a:t>
            </a:r>
          </a:p>
        </p:txBody>
      </p:sp>
      <p:sp>
        <p:nvSpPr>
          <p:cNvPr id="21507" name="2 Marcador de contenido"/>
          <p:cNvSpPr>
            <a:spLocks noGrp="1"/>
          </p:cNvSpPr>
          <p:nvPr>
            <p:ph idx="4294967295"/>
          </p:nvPr>
        </p:nvSpPr>
        <p:spPr>
          <a:xfrm>
            <a:off x="1439926" y="1340769"/>
            <a:ext cx="7523646" cy="5400600"/>
          </a:xfrm>
        </p:spPr>
        <p:txBody>
          <a:bodyPr wrap="square" bIns="0" rtlCol="0">
            <a:normAutofit lnSpcReduction="10000"/>
          </a:bodyPr>
          <a:lstStyle/>
          <a:p>
            <a:pPr marL="0" indent="0" algn="ctr">
              <a:buNone/>
            </a:pPr>
            <a:r>
              <a:rPr lang="es-ES" sz="2400" b="1" dirty="0" smtClean="0">
                <a:solidFill>
                  <a:srgbClr val="FF0000"/>
                </a:solidFill>
              </a:rPr>
              <a:t>SSTS 16 junio 2015 </a:t>
            </a:r>
            <a:r>
              <a:rPr lang="es-ES" sz="2400" b="1" dirty="0" smtClean="0"/>
              <a:t>(</a:t>
            </a:r>
            <a:r>
              <a:rPr lang="es-ES" sz="2400" b="1" dirty="0" err="1" smtClean="0">
                <a:solidFill>
                  <a:srgbClr val="FF0000"/>
                </a:solidFill>
              </a:rPr>
              <a:t>rec.</a:t>
            </a:r>
            <a:r>
              <a:rPr lang="es-ES" sz="2400" b="1" dirty="0" smtClean="0">
                <a:solidFill>
                  <a:srgbClr val="FF0000"/>
                </a:solidFill>
              </a:rPr>
              <a:t>  324/2014</a:t>
            </a:r>
            <a:r>
              <a:rPr lang="es-ES" sz="2400" b="1" dirty="0" smtClean="0"/>
              <a:t>) </a:t>
            </a:r>
          </a:p>
          <a:p>
            <a:pPr marL="0" indent="0" algn="r">
              <a:buNone/>
            </a:pPr>
            <a:r>
              <a:rPr lang="es-ES" sz="2000" b="1" dirty="0" smtClean="0"/>
              <a:t>Antonio V. </a:t>
            </a:r>
            <a:r>
              <a:rPr lang="es-ES" sz="2000" b="1" dirty="0" err="1" smtClean="0"/>
              <a:t>Sempere</a:t>
            </a:r>
            <a:endParaRPr lang="es-ES" sz="2400" dirty="0"/>
          </a:p>
          <a:p>
            <a:pPr algn="just"/>
            <a:r>
              <a:rPr lang="es-ES" sz="2400" dirty="0" smtClean="0"/>
              <a:t>Despido </a:t>
            </a:r>
            <a:r>
              <a:rPr lang="es-ES" sz="2400" dirty="0"/>
              <a:t>Colectivo y Grupo patológico de empresas. Debate exclusivo sobre anomalías procesales. </a:t>
            </a:r>
            <a:endParaRPr lang="es-ES" sz="2400" dirty="0" smtClean="0"/>
          </a:p>
          <a:p>
            <a:pPr algn="just"/>
            <a:r>
              <a:rPr lang="es-ES" sz="2400" dirty="0" smtClean="0"/>
              <a:t>Para </a:t>
            </a:r>
            <a:r>
              <a:rPr lang="es-ES" sz="2400" dirty="0"/>
              <a:t>que prospere la casación por razones procesales es necesario que las anomalías denunciadas se hayan protestado y que haya indefensión. </a:t>
            </a:r>
            <a:endParaRPr lang="es-ES" sz="2400" dirty="0" smtClean="0"/>
          </a:p>
          <a:p>
            <a:pPr algn="just"/>
            <a:r>
              <a:rPr lang="es-ES" sz="2400" dirty="0" smtClean="0"/>
              <a:t>La </a:t>
            </a:r>
            <a:r>
              <a:rPr lang="es-ES" sz="2400" dirty="0"/>
              <a:t>denegación de una prueba solicitada no compete a la Secretaría del órgano judicial, siendo nula de pleno Derecho su resolución, pero tal infracción no genera de forma automática la nulidad de actuaciones. </a:t>
            </a:r>
            <a:endParaRPr lang="es-ES" sz="2400" dirty="0" smtClean="0"/>
          </a:p>
          <a:p>
            <a:pPr algn="just"/>
            <a:r>
              <a:rPr lang="es-ES" sz="2400" dirty="0" smtClean="0"/>
              <a:t>Desestimación </a:t>
            </a:r>
            <a:r>
              <a:rPr lang="es-ES" sz="2400" dirty="0"/>
              <a:t>del recurso, porque las anomalías denunciadas no poseen las características exigidas por el artículo 207.c LRJS. </a:t>
            </a:r>
            <a:endParaRPr lang="es-ES" sz="2400" dirty="0" smtClean="0"/>
          </a:p>
        </p:txBody>
      </p:sp>
      <p:sp>
        <p:nvSpPr>
          <p:cNvPr id="21508" name="4 CuadroTexto"/>
          <p:cNvSpPr txBox="1">
            <a:spLocks noChangeArrowheads="1"/>
          </p:cNvSpPr>
          <p:nvPr/>
        </p:nvSpPr>
        <p:spPr bwMode="auto">
          <a:xfrm>
            <a:off x="684114" y="260648"/>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14559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331118"/>
            <a:ext cx="6516687" cy="1009650"/>
          </a:xfrm>
        </p:spPr>
        <p:txBody>
          <a:bodyPr anchor="t">
            <a:normAutofit fontScale="90000"/>
          </a:bodyPr>
          <a:lstStyle/>
          <a:p>
            <a:pPr algn="r"/>
            <a:r>
              <a:rPr lang="es-ES" altLang="es-ES" sz="2400" b="1" dirty="0" smtClean="0"/>
              <a:t>HOTELES NH (Ajustado a Derecho, confirmando)</a:t>
            </a:r>
            <a:r>
              <a:rPr lang="es-ES" altLang="es-ES" sz="2400" dirty="0" smtClean="0"/>
              <a:t/>
            </a:r>
            <a:br>
              <a:rPr lang="es-ES" altLang="es-ES" sz="2400" dirty="0" smtClean="0"/>
            </a:br>
            <a:r>
              <a:rPr lang="es-ES" altLang="es-ES" sz="2400" dirty="0" smtClean="0"/>
              <a:t>410 despidos (y otras medidas)</a:t>
            </a:r>
            <a:br>
              <a:rPr lang="es-ES" altLang="es-ES" sz="2400" dirty="0" smtClean="0"/>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700808"/>
            <a:ext cx="7127875" cy="4895850"/>
          </a:xfrm>
        </p:spPr>
        <p:txBody>
          <a:bodyPr rtlCol="0">
            <a:normAutofit/>
          </a:bodyPr>
          <a:lstStyle/>
          <a:p>
            <a:pPr marL="0" indent="0" algn="ctr">
              <a:buNone/>
              <a:defRPr/>
            </a:pPr>
            <a:r>
              <a:rPr lang="es-ES" sz="2600" b="1" dirty="0" smtClean="0">
                <a:solidFill>
                  <a:srgbClr val="FF0000"/>
                </a:solidFill>
                <a:latin typeface="+mj-lt"/>
                <a:cs typeface="Lucida Sans Unicode" pitchFamily="34" charset="0"/>
              </a:rPr>
              <a:t>          STS 23 septiembre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66/2014)</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Navarro </a:t>
            </a:r>
            <a:endParaRPr lang="es-ES" sz="2000" dirty="0">
              <a:latin typeface="+mj-lt"/>
            </a:endParaRPr>
          </a:p>
          <a:p>
            <a:pPr marL="0" indent="0" algn="just">
              <a:buNone/>
              <a:defRPr/>
            </a:pPr>
            <a:r>
              <a:rPr lang="es-ES_tradnl" sz="2000" dirty="0" smtClean="0"/>
              <a:t>Recurso interpuesto por CGT vs DC pactado (63% RLT)</a:t>
            </a:r>
          </a:p>
          <a:p>
            <a:pPr algn="just"/>
            <a:r>
              <a:rPr lang="es-ES" sz="2000" dirty="0" smtClean="0"/>
              <a:t>No separa </a:t>
            </a:r>
            <a:r>
              <a:rPr lang="es-ES" sz="2000" dirty="0"/>
              <a:t>cada uno de los motivos de casación; </a:t>
            </a:r>
            <a:endParaRPr lang="es-ES" sz="2000" dirty="0" smtClean="0"/>
          </a:p>
          <a:p>
            <a:pPr algn="just"/>
            <a:r>
              <a:rPr lang="es-ES" sz="2000" dirty="0" smtClean="0"/>
              <a:t>No redactado </a:t>
            </a:r>
            <a:r>
              <a:rPr lang="es-ES" sz="2000" dirty="0"/>
              <a:t>con el necesario rigor y claridad las causas de impugnación de la sentencia; </a:t>
            </a:r>
            <a:endParaRPr lang="es-ES" sz="2000" dirty="0" smtClean="0"/>
          </a:p>
          <a:p>
            <a:pPr algn="just"/>
            <a:r>
              <a:rPr lang="es-ES" sz="2000" dirty="0" smtClean="0"/>
              <a:t>No sigue </a:t>
            </a:r>
            <a:r>
              <a:rPr lang="es-ES" sz="2000" dirty="0"/>
              <a:t>orden expositivo de los motivos del artículo 207 LRJS; </a:t>
            </a:r>
            <a:endParaRPr lang="es-ES" sz="2000" dirty="0" smtClean="0"/>
          </a:p>
          <a:p>
            <a:pPr algn="just"/>
            <a:r>
              <a:rPr lang="es-ES" sz="2000" dirty="0" smtClean="0"/>
              <a:t>No razonado </a:t>
            </a:r>
            <a:r>
              <a:rPr lang="es-ES" sz="2000" dirty="0"/>
              <a:t>la pertinencia y fundamentación de cada motivo; </a:t>
            </a:r>
            <a:endParaRPr lang="es-ES" sz="2000" dirty="0" smtClean="0"/>
          </a:p>
          <a:p>
            <a:pPr algn="just"/>
            <a:r>
              <a:rPr lang="es-ES" sz="2000" dirty="0" smtClean="0"/>
              <a:t>No explicita </a:t>
            </a:r>
            <a:r>
              <a:rPr lang="es-ES" sz="2000" dirty="0"/>
              <a:t>la infracción o vulneración cometidas; </a:t>
            </a:r>
            <a:endParaRPr lang="es-ES" sz="2000" dirty="0" smtClean="0"/>
          </a:p>
          <a:p>
            <a:pPr algn="just"/>
            <a:r>
              <a:rPr lang="es-ES" sz="2000" dirty="0" smtClean="0"/>
              <a:t>Omite mención normas </a:t>
            </a:r>
            <a:r>
              <a:rPr lang="es-ES" sz="2000" dirty="0"/>
              <a:t>sustantivas o procesales infringidas; </a:t>
            </a:r>
            <a:endParaRPr lang="es-ES" sz="2000" dirty="0" smtClean="0"/>
          </a:p>
          <a:p>
            <a:pPr algn="just"/>
            <a:r>
              <a:rPr lang="es-ES" sz="2000" dirty="0" smtClean="0"/>
              <a:t>La </a:t>
            </a:r>
            <a:r>
              <a:rPr lang="es-ES" sz="2000" dirty="0"/>
              <a:t>rectificación de hechos interesada no señala de modo preciso uno o varios documentos en que se fundamente.</a:t>
            </a:r>
          </a:p>
          <a:p>
            <a:pPr marL="0" indent="0" algn="just">
              <a:buNone/>
              <a:defRPr/>
            </a:pPr>
            <a:r>
              <a:rPr lang="es-ES_tradnl" sz="2000" dirty="0" smtClean="0"/>
              <a:t>DESESTIMACIÓN sin examinar el fondo del despido.</a:t>
            </a:r>
          </a:p>
        </p:txBody>
      </p:sp>
      <p:sp>
        <p:nvSpPr>
          <p:cNvPr id="21508" name="4 CuadroTexto"/>
          <p:cNvSpPr txBox="1">
            <a:spLocks noChangeArrowheads="1"/>
          </p:cNvSpPr>
          <p:nvPr/>
        </p:nvSpPr>
        <p:spPr bwMode="auto">
          <a:xfrm>
            <a:off x="323528" y="1700213"/>
            <a:ext cx="151162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9340095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18864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Indemnización para </a:t>
            </a:r>
            <a:r>
              <a:rPr lang="es-ES" altLang="es-ES" sz="2400" dirty="0" err="1" smtClean="0">
                <a:effectLst>
                  <a:outerShdw blurRad="38100" dist="38100" dir="2700000" algn="tl">
                    <a:srgbClr val="000000">
                      <a:alpha val="43137"/>
                    </a:srgbClr>
                  </a:outerShdw>
                </a:effectLst>
                <a:cs typeface="Lucida Sans Unicode" pitchFamily="34" charset="0"/>
              </a:rPr>
              <a:t>impatriado</a:t>
            </a:r>
            <a:endParaRPr lang="es-ES" altLang="es-ES" sz="2400" dirty="0" smtClean="0">
              <a:effectLst>
                <a:outerShdw blurRad="38100" dist="38100" dir="2700000" algn="tl">
                  <a:srgbClr val="000000">
                    <a:alpha val="43137"/>
                  </a:srgbClr>
                </a:outerShdw>
              </a:effectLst>
              <a:cs typeface="Lucida Sans Unicode" pitchFamily="34" charset="0"/>
            </a:endParaRP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17 junio 2015 </a:t>
            </a:r>
            <a:r>
              <a:rPr lang="es-ES" sz="2400" b="1" dirty="0" smtClean="0"/>
              <a:t>(</a:t>
            </a:r>
            <a:r>
              <a:rPr lang="es-ES" sz="2400" b="1" dirty="0" err="1" smtClean="0">
                <a:solidFill>
                  <a:srgbClr val="FF0000"/>
                </a:solidFill>
              </a:rPr>
              <a:t>rec.</a:t>
            </a:r>
            <a:r>
              <a:rPr lang="es-ES" sz="2400" b="1" dirty="0" smtClean="0">
                <a:solidFill>
                  <a:srgbClr val="FF0000"/>
                </a:solidFill>
              </a:rPr>
              <a:t>  156/2014</a:t>
            </a:r>
            <a:r>
              <a:rPr lang="es-ES" sz="2400" b="1" dirty="0" smtClean="0"/>
              <a:t>) </a:t>
            </a:r>
          </a:p>
          <a:p>
            <a:pPr marL="0" indent="0" algn="r">
              <a:buNone/>
            </a:pPr>
            <a:r>
              <a:rPr lang="es-ES" sz="2000" b="1" dirty="0" smtClean="0"/>
              <a:t>José L. </a:t>
            </a:r>
            <a:r>
              <a:rPr lang="es-ES" sz="2000" b="1" dirty="0" err="1" smtClean="0"/>
              <a:t>Gilolmo</a:t>
            </a:r>
            <a:r>
              <a:rPr lang="es-ES" sz="2000" b="1" dirty="0" smtClean="0"/>
              <a:t> López</a:t>
            </a:r>
            <a:endParaRPr lang="es-ES" sz="2400" dirty="0"/>
          </a:p>
          <a:p>
            <a:pPr algn="just"/>
            <a:r>
              <a:rPr lang="es-ES" sz="2400" dirty="0" smtClean="0"/>
              <a:t>SDH.- contratado para Venezuela, con importante complemento de expatriado.</a:t>
            </a:r>
          </a:p>
          <a:p>
            <a:pPr algn="just"/>
            <a:r>
              <a:rPr lang="es-ES" sz="2400" dirty="0" smtClean="0"/>
              <a:t>Empresa lo repatría y a los cinco días lo despide en el seno de ERE</a:t>
            </a:r>
          </a:p>
          <a:p>
            <a:pPr algn="just"/>
            <a:endParaRPr lang="es-ES" sz="2400" dirty="0" smtClean="0"/>
          </a:p>
          <a:p>
            <a:pPr algn="just"/>
            <a:r>
              <a:rPr lang="es-ES" sz="2400" dirty="0" smtClean="0"/>
              <a:t>Doctrina.- salario </a:t>
            </a:r>
            <a:r>
              <a:rPr lang="es-ES" sz="2400" dirty="0"/>
              <a:t>regulador de la indemnización por </a:t>
            </a:r>
            <a:r>
              <a:rPr lang="es-ES" sz="2400" dirty="0" smtClean="0"/>
              <a:t>despido</a:t>
            </a:r>
            <a:r>
              <a:rPr lang="es-ES" sz="2400" dirty="0"/>
              <a:t> </a:t>
            </a:r>
            <a:r>
              <a:rPr lang="es-ES" sz="2400" dirty="0" smtClean="0"/>
              <a:t>es el que </a:t>
            </a:r>
            <a:r>
              <a:rPr lang="es-ES" sz="2400" dirty="0"/>
              <a:t>percibía el trabajador desde que fue </a:t>
            </a:r>
            <a:r>
              <a:rPr lang="es-ES" sz="2400" dirty="0" smtClean="0"/>
              <a:t>destinado </a:t>
            </a:r>
            <a:r>
              <a:rPr lang="es-ES" sz="2400" dirty="0"/>
              <a:t>a Venezuela en noviembre de </a:t>
            </a:r>
            <a:r>
              <a:rPr lang="es-ES" sz="2400" dirty="0" smtClean="0"/>
              <a:t>2011.</a:t>
            </a:r>
          </a:p>
          <a:p>
            <a:pPr algn="just"/>
            <a:r>
              <a:rPr lang="es-ES" sz="2400" dirty="0" smtClean="0"/>
              <a:t>NO salario válido para España</a:t>
            </a:r>
          </a:p>
          <a:p>
            <a:pPr algn="just"/>
            <a:endParaRPr lang="es-ES" sz="2400" dirty="0"/>
          </a:p>
        </p:txBody>
      </p:sp>
      <p:sp>
        <p:nvSpPr>
          <p:cNvPr id="21508" name="4 CuadroTexto"/>
          <p:cNvSpPr txBox="1">
            <a:spLocks noChangeArrowheads="1"/>
          </p:cNvSpPr>
          <p:nvPr/>
        </p:nvSpPr>
        <p:spPr bwMode="auto">
          <a:xfrm>
            <a:off x="684114" y="260648"/>
            <a:ext cx="194367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120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3442817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188640"/>
            <a:ext cx="6516687"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Garantía de indemnidad</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17 junio 2015 </a:t>
            </a:r>
            <a:r>
              <a:rPr lang="es-ES" sz="2400" b="1" dirty="0" smtClean="0"/>
              <a:t>(</a:t>
            </a:r>
            <a:r>
              <a:rPr lang="es-ES" sz="2400" b="1" dirty="0" err="1" smtClean="0">
                <a:solidFill>
                  <a:srgbClr val="FF0000"/>
                </a:solidFill>
              </a:rPr>
              <a:t>rec.</a:t>
            </a:r>
            <a:r>
              <a:rPr lang="es-ES" sz="2400" b="1" dirty="0" smtClean="0">
                <a:solidFill>
                  <a:srgbClr val="FF0000"/>
                </a:solidFill>
              </a:rPr>
              <a:t>  2217/2014</a:t>
            </a:r>
            <a:r>
              <a:rPr lang="es-ES" sz="2400" b="1" dirty="0" smtClean="0"/>
              <a:t>) </a:t>
            </a:r>
          </a:p>
          <a:p>
            <a:pPr marL="0" indent="0" algn="r">
              <a:buNone/>
            </a:pPr>
            <a:r>
              <a:rPr lang="es-ES" sz="2000" b="1" dirty="0" smtClean="0"/>
              <a:t>Fernando Salinas Molina</a:t>
            </a:r>
            <a:endParaRPr lang="es-ES" sz="2400" dirty="0"/>
          </a:p>
          <a:p>
            <a:pPr algn="just"/>
            <a:endParaRPr lang="es-ES" sz="2400" dirty="0" smtClean="0"/>
          </a:p>
          <a:p>
            <a:pPr algn="just"/>
            <a:r>
              <a:rPr lang="es-ES" sz="2400" dirty="0" smtClean="0"/>
              <a:t>SDH.- Trabajadora </a:t>
            </a:r>
            <a:r>
              <a:rPr lang="es-ES" sz="2400" dirty="0"/>
              <a:t>que presta servicios con contratos administrativos y que es cesada tras reclamar que la relación laboral se declare indefinida no fija</a:t>
            </a:r>
            <a:r>
              <a:rPr lang="es-ES" sz="2400" dirty="0" smtClean="0"/>
              <a:t>.</a:t>
            </a:r>
          </a:p>
          <a:p>
            <a:pPr algn="just"/>
            <a:r>
              <a:rPr lang="es-ES" sz="2400" dirty="0" smtClean="0"/>
              <a:t>Vulneración </a:t>
            </a:r>
            <a:r>
              <a:rPr lang="es-ES" sz="2400" dirty="0"/>
              <a:t>de la garantía de indemnidad</a:t>
            </a:r>
            <a:r>
              <a:rPr lang="es-ES" sz="2400" dirty="0" smtClean="0"/>
              <a:t>.</a:t>
            </a:r>
          </a:p>
          <a:p>
            <a:pPr algn="just"/>
            <a:r>
              <a:rPr lang="es-ES" sz="2400" dirty="0" smtClean="0"/>
              <a:t>Calificación vínculo contractual.</a:t>
            </a:r>
          </a:p>
          <a:p>
            <a:pPr algn="just"/>
            <a:endParaRPr lang="es-ES" sz="2400" dirty="0" smtClean="0"/>
          </a:p>
          <a:p>
            <a:pPr algn="just"/>
            <a:r>
              <a:rPr lang="es-ES" sz="2400" dirty="0" smtClean="0"/>
              <a:t>Nulidad del despido. Consecuencias</a:t>
            </a:r>
            <a:endParaRPr lang="es-ES" sz="2400" dirty="0"/>
          </a:p>
        </p:txBody>
      </p:sp>
      <p:sp>
        <p:nvSpPr>
          <p:cNvPr id="21508" name="4 CuadroTexto"/>
          <p:cNvSpPr txBox="1">
            <a:spLocks noChangeArrowheads="1"/>
          </p:cNvSpPr>
          <p:nvPr/>
        </p:nvSpPr>
        <p:spPr bwMode="auto">
          <a:xfrm>
            <a:off x="684114" y="260648"/>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121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3103089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195736" y="260350"/>
            <a:ext cx="6732711" cy="662017"/>
          </a:xfrm>
        </p:spPr>
        <p:txBody>
          <a:bodyPr anchor="t">
            <a:normAutofit/>
          </a:bodyPr>
          <a:lstStyle/>
          <a:p>
            <a:pPr algn="ctr" eaLnBrk="1" hangingPunct="1"/>
            <a:r>
              <a:rPr lang="es-ES" altLang="es-ES" sz="2400" dirty="0" smtClean="0">
                <a:effectLst>
                  <a:outerShdw blurRad="38100" dist="38100" dir="2700000" algn="tl">
                    <a:srgbClr val="000000">
                      <a:alpha val="43137"/>
                    </a:srgbClr>
                  </a:outerShdw>
                </a:effectLst>
                <a:cs typeface="Lucida Sans Unicode" pitchFamily="34" charset="0"/>
              </a:rPr>
              <a:t>Imputación de pagos en indemnización mejorada</a:t>
            </a:r>
          </a:p>
        </p:txBody>
      </p:sp>
      <p:sp>
        <p:nvSpPr>
          <p:cNvPr id="21507" name="2 Marcador de contenido"/>
          <p:cNvSpPr>
            <a:spLocks noGrp="1"/>
          </p:cNvSpPr>
          <p:nvPr>
            <p:ph idx="4294967295"/>
          </p:nvPr>
        </p:nvSpPr>
        <p:spPr>
          <a:xfrm>
            <a:off x="1439926" y="1340769"/>
            <a:ext cx="7523646" cy="5400600"/>
          </a:xfrm>
        </p:spPr>
        <p:txBody>
          <a:bodyPr wrap="square" bIns="0" rtlCol="0">
            <a:normAutofit/>
          </a:bodyPr>
          <a:lstStyle/>
          <a:p>
            <a:pPr marL="0" indent="0" algn="ctr">
              <a:buNone/>
            </a:pPr>
            <a:r>
              <a:rPr lang="es-ES" sz="2400" b="1" dirty="0" smtClean="0">
                <a:solidFill>
                  <a:srgbClr val="FF0000"/>
                </a:solidFill>
              </a:rPr>
              <a:t>STS 29 junio 2015 </a:t>
            </a:r>
            <a:r>
              <a:rPr lang="es-ES" sz="2400" b="1" dirty="0" smtClean="0"/>
              <a:t>(</a:t>
            </a:r>
            <a:r>
              <a:rPr lang="es-ES" sz="2400" b="1" dirty="0" err="1" smtClean="0">
                <a:solidFill>
                  <a:srgbClr val="FF0000"/>
                </a:solidFill>
              </a:rPr>
              <a:t>rec.</a:t>
            </a:r>
            <a:r>
              <a:rPr lang="es-ES" sz="2400" b="1" dirty="0" smtClean="0">
                <a:solidFill>
                  <a:srgbClr val="FF0000"/>
                </a:solidFill>
              </a:rPr>
              <a:t>  2082/2014</a:t>
            </a:r>
            <a:r>
              <a:rPr lang="es-ES" sz="2400" b="1" dirty="0" smtClean="0"/>
              <a:t>) </a:t>
            </a:r>
          </a:p>
          <a:p>
            <a:pPr marL="0" indent="0" algn="r">
              <a:buNone/>
            </a:pPr>
            <a:r>
              <a:rPr lang="es-ES" sz="2000" b="1" dirty="0" smtClean="0"/>
              <a:t>Luis Fernando De Castro Fernández</a:t>
            </a:r>
          </a:p>
          <a:p>
            <a:pPr marL="0" indent="0" algn="r">
              <a:buNone/>
            </a:pPr>
            <a:endParaRPr lang="es-ES" sz="2400" dirty="0"/>
          </a:p>
          <a:p>
            <a:pPr algn="just"/>
            <a:r>
              <a:rPr lang="es-ES" sz="2400" dirty="0" smtClean="0"/>
              <a:t>SDH.- Acordada </a:t>
            </a:r>
            <a:r>
              <a:rPr lang="es-ES" sz="2400" dirty="0"/>
              <a:t>en ERE una indemnización de 30 días por año de servicio y abonadas determinadas cantidades por la </a:t>
            </a:r>
            <a:r>
              <a:rPr lang="es-ES" sz="2400" dirty="0" smtClean="0"/>
              <a:t>empresa-</a:t>
            </a:r>
          </a:p>
          <a:p>
            <a:pPr algn="just"/>
            <a:endParaRPr lang="es-ES" sz="2400" dirty="0" smtClean="0"/>
          </a:p>
          <a:p>
            <a:pPr algn="just"/>
            <a:r>
              <a:rPr lang="es-ES" sz="2400" dirty="0" smtClean="0"/>
              <a:t>PROBLEMA.- Ante insolvencia empresarial, FOGASA descuenta de su responsabilidad lo pagado….</a:t>
            </a:r>
          </a:p>
          <a:p>
            <a:pPr algn="just"/>
            <a:endParaRPr lang="es-ES" sz="2400" dirty="0" smtClean="0"/>
          </a:p>
          <a:p>
            <a:pPr algn="just"/>
            <a:r>
              <a:rPr lang="es-ES" sz="2400" dirty="0" smtClean="0"/>
              <a:t>CRITERIO.- lo abonado se descuenta. No cabe imputarlo  </a:t>
            </a:r>
            <a:r>
              <a:rPr lang="es-ES" sz="2400" dirty="0"/>
              <a:t>a un ficticio «complemento», porque la deuda es sólo una y no cabe hacer legal imputación de pagos.</a:t>
            </a:r>
          </a:p>
        </p:txBody>
      </p:sp>
      <p:sp>
        <p:nvSpPr>
          <p:cNvPr id="21508" name="4 CuadroTexto"/>
          <p:cNvSpPr txBox="1">
            <a:spLocks noChangeArrowheads="1"/>
          </p:cNvSpPr>
          <p:nvPr/>
        </p:nvSpPr>
        <p:spPr bwMode="auto">
          <a:xfrm>
            <a:off x="684114" y="260648"/>
            <a:ext cx="194367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122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093983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Indemnización aplazada en DC </a:t>
            </a: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22 julio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2127/2014) Caso BECSA</a:t>
            </a:r>
          </a:p>
          <a:p>
            <a:pPr marL="0" indent="0" algn="r" eaLnBrk="1" fontAlgn="auto" hangingPunct="1">
              <a:spcAft>
                <a:spcPts val="0"/>
              </a:spcAft>
              <a:buFont typeface="Arial" pitchFamily="34" charset="0"/>
              <a:buNone/>
              <a:defRPr/>
            </a:pPr>
            <a:r>
              <a:rPr lang="es-ES" sz="2600" b="1" dirty="0" smtClean="0">
                <a:latin typeface="+mj-lt"/>
                <a:cs typeface="Lucida Sans Unicode" pitchFamily="34" charset="0"/>
              </a:rPr>
              <a:t>Rosa </a:t>
            </a:r>
            <a:r>
              <a:rPr lang="es-ES" sz="2600" b="1" dirty="0" err="1" smtClean="0">
                <a:latin typeface="+mj-lt"/>
                <a:cs typeface="Lucida Sans Unicode" pitchFamily="34" charset="0"/>
              </a:rPr>
              <a:t>Virolés</a:t>
            </a:r>
            <a:r>
              <a:rPr lang="es-ES" sz="2600" b="1" dirty="0" smtClean="0">
                <a:latin typeface="+mj-lt"/>
                <a:cs typeface="Lucida Sans Unicode" pitchFamily="34" charset="0"/>
              </a:rPr>
              <a:t> </a:t>
            </a:r>
            <a:r>
              <a:rPr lang="es-ES" sz="2600" b="1" dirty="0" err="1" smtClean="0">
                <a:latin typeface="+mj-lt"/>
                <a:cs typeface="Lucida Sans Unicode" pitchFamily="34" charset="0"/>
              </a:rPr>
              <a:t>Piñol</a:t>
            </a:r>
            <a:r>
              <a:rPr lang="es-ES" sz="2600" b="1" dirty="0" smtClean="0">
                <a:latin typeface="+mj-lt"/>
              </a:rPr>
              <a:t> </a:t>
            </a:r>
          </a:p>
          <a:p>
            <a:pPr marL="0" indent="0" algn="just" eaLnBrk="1" fontAlgn="auto" hangingPunct="1">
              <a:spcAft>
                <a:spcPts val="0"/>
              </a:spcAft>
              <a:buFont typeface="Arial" pitchFamily="34" charset="0"/>
              <a:buNone/>
              <a:defRPr/>
            </a:pPr>
            <a:r>
              <a:rPr lang="es-ES_tradnl" sz="2400" b="1" dirty="0" err="1" smtClean="0"/>
              <a:t>Sdh</a:t>
            </a:r>
            <a:r>
              <a:rPr lang="es-ES_tradnl" sz="2400" b="1" dirty="0" smtClean="0"/>
              <a:t>: </a:t>
            </a:r>
            <a:r>
              <a:rPr lang="es-ES_tradnl" sz="2400" dirty="0" smtClean="0"/>
              <a:t>DC pactado (25 días, máximo 14 meses), pago de 12.000 € a la extinción y resto en 12 meses.</a:t>
            </a:r>
          </a:p>
          <a:p>
            <a:pPr marL="0" indent="0" algn="just">
              <a:buNone/>
              <a:defRPr/>
            </a:pPr>
            <a:r>
              <a:rPr lang="es-ES_tradnl" sz="2400" b="1" dirty="0" smtClean="0"/>
              <a:t>Criterio</a:t>
            </a:r>
            <a:r>
              <a:rPr lang="es-ES_tradnl" sz="2400" dirty="0" smtClean="0"/>
              <a:t>: Derecho </a:t>
            </a:r>
            <a:r>
              <a:rPr lang="es-ES_tradnl" sz="2400" smtClean="0"/>
              <a:t>necesario relativo</a:t>
            </a:r>
            <a:r>
              <a:rPr lang="es-ES_tradnl" sz="2400" dirty="0" smtClean="0"/>
              <a:t>, previsiones indemnizatorias </a:t>
            </a:r>
            <a:r>
              <a:rPr lang="es-ES_tradnl" sz="2400" smtClean="0"/>
              <a:t>mejorables.</a:t>
            </a:r>
            <a:endParaRPr lang="es-ES_tradnl" sz="2400" dirty="0" smtClean="0"/>
          </a:p>
          <a:p>
            <a:pPr marL="0" indent="0" algn="just">
              <a:buNone/>
              <a:defRPr/>
            </a:pPr>
            <a:r>
              <a:rPr lang="es-ES_tradnl" sz="2400" b="1" dirty="0" smtClean="0"/>
              <a:t>Individualización: </a:t>
            </a:r>
            <a:r>
              <a:rPr lang="es-ES_tradnl" sz="2400" dirty="0" smtClean="0"/>
              <a:t>1) existe </a:t>
            </a:r>
            <a:r>
              <a:rPr lang="es-ES" sz="2400" dirty="0" smtClean="0"/>
              <a:t>acuerdo </a:t>
            </a:r>
            <a:r>
              <a:rPr lang="es-ES" sz="2400" dirty="0"/>
              <a:t>colectivo (no </a:t>
            </a:r>
            <a:r>
              <a:rPr lang="es-ES" sz="2400" dirty="0" smtClean="0"/>
              <a:t>unilateral). 2) Mejora de cuantías legales. 3) Falta </a:t>
            </a:r>
            <a:r>
              <a:rPr lang="es-ES" sz="2400" dirty="0"/>
              <a:t>de liquidez de la </a:t>
            </a:r>
            <a:r>
              <a:rPr lang="es-ES" sz="2400" dirty="0" smtClean="0"/>
              <a:t>empresa. 4) Minoración despidos previstos 5) El día del juicio la empresa había cumplido todo.</a:t>
            </a:r>
          </a:p>
          <a:p>
            <a:pPr marL="0" indent="0" algn="just">
              <a:buNone/>
              <a:defRPr/>
            </a:pPr>
            <a:r>
              <a:rPr lang="es-ES_tradnl" sz="2400" b="1" dirty="0" smtClean="0"/>
              <a:t>Fallo: </a:t>
            </a:r>
            <a:r>
              <a:rPr lang="es-ES_tradnl" sz="2400" dirty="0" smtClean="0"/>
              <a:t>Pacto válido, despidos ajustados a Derecho.</a:t>
            </a:r>
            <a:endParaRPr lang="es-ES" sz="2400" dirty="0" smtClean="0"/>
          </a:p>
          <a:p>
            <a:pPr marL="0" indent="0" algn="just" eaLnBrk="1" fontAlgn="auto" hangingPunct="1">
              <a:spcAft>
                <a:spcPts val="0"/>
              </a:spcAft>
              <a:buFont typeface="Arial" pitchFamily="34" charset="0"/>
              <a:buNone/>
              <a:defRPr/>
            </a:pPr>
            <a:endParaRPr lang="es-ES" sz="2400" b="1" dirty="0" smtClean="0"/>
          </a:p>
        </p:txBody>
      </p:sp>
      <p:sp>
        <p:nvSpPr>
          <p:cNvPr id="21508" name="4 CuadroTexto"/>
          <p:cNvSpPr txBox="1">
            <a:spLocks noChangeArrowheads="1"/>
          </p:cNvSpPr>
          <p:nvPr/>
        </p:nvSpPr>
        <p:spPr bwMode="auto">
          <a:xfrm>
            <a:off x="468090" y="332656"/>
            <a:ext cx="266375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123</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56247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idx="4294967295"/>
          </p:nvPr>
        </p:nvSpPr>
        <p:spPr>
          <a:xfrm>
            <a:off x="2627313" y="260350"/>
            <a:ext cx="6516687" cy="720378"/>
          </a:xfrm>
        </p:spPr>
        <p:txBody>
          <a:bodyPr anchor="t">
            <a:normAutofit fontScale="90000"/>
          </a:bodyPr>
          <a:lstStyle/>
          <a:p>
            <a:pPr eaLnBrk="1" hangingPunct="1"/>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Aplicación de la </a:t>
            </a:r>
            <a:r>
              <a:rPr lang="es-ES" altLang="es-ES" sz="2400" dirty="0" smtClean="0"/>
              <a:t>“teoría del vínculo”</a:t>
            </a:r>
          </a:p>
        </p:txBody>
      </p:sp>
      <p:sp>
        <p:nvSpPr>
          <p:cNvPr id="21507" name="2 Marcador de contenido"/>
          <p:cNvSpPr>
            <a:spLocks noGrp="1"/>
          </p:cNvSpPr>
          <p:nvPr>
            <p:ph idx="4294967295"/>
          </p:nvPr>
        </p:nvSpPr>
        <p:spPr>
          <a:xfrm>
            <a:off x="2016125" y="1628775"/>
            <a:ext cx="7127875" cy="4895850"/>
          </a:xfrm>
        </p:spPr>
        <p:txBody>
          <a:bodyPr rtlCol="0">
            <a:normAutofit/>
          </a:bodyPr>
          <a:lstStyle/>
          <a:p>
            <a:pPr marL="0" indent="0" algn="just">
              <a:buNone/>
              <a:defRPr/>
            </a:pPr>
            <a:r>
              <a:rPr lang="es-ES" sz="2400" b="1" dirty="0" smtClean="0">
                <a:solidFill>
                  <a:srgbClr val="FF0000"/>
                </a:solidFill>
                <a:latin typeface="Lucida Sans Unicode" pitchFamily="34" charset="0"/>
                <a:cs typeface="Lucida Sans Unicode" pitchFamily="34" charset="0"/>
              </a:rPr>
              <a:t>STS 23 septiembre 2014 (</a:t>
            </a:r>
            <a:r>
              <a:rPr lang="es-ES" sz="2400" b="1" dirty="0" err="1" smtClean="0">
                <a:solidFill>
                  <a:srgbClr val="FF0000"/>
                </a:solidFill>
                <a:latin typeface="Lucida Sans Unicode" pitchFamily="34" charset="0"/>
                <a:cs typeface="Lucida Sans Unicode" pitchFamily="34" charset="0"/>
              </a:rPr>
              <a:t>rec.</a:t>
            </a:r>
            <a:r>
              <a:rPr lang="es-ES" sz="2400" b="1" dirty="0" smtClean="0">
                <a:solidFill>
                  <a:srgbClr val="FF0000"/>
                </a:solidFill>
                <a:latin typeface="Lucida Sans Unicode" pitchFamily="34" charset="0"/>
                <a:cs typeface="Lucida Sans Unicode" pitchFamily="34" charset="0"/>
              </a:rPr>
              <a:t> </a:t>
            </a:r>
            <a:r>
              <a:rPr lang="es-ES" sz="2400" b="1" dirty="0" smtClean="0">
                <a:solidFill>
                  <a:srgbClr val="FF0000"/>
                </a:solidFill>
              </a:rPr>
              <a:t>2947/2013)</a:t>
            </a:r>
          </a:p>
          <a:p>
            <a:pPr marL="0" indent="0" algn="r">
              <a:buNone/>
              <a:defRPr/>
            </a:pPr>
            <a:r>
              <a:rPr lang="es-ES" sz="2000" b="1" dirty="0" smtClean="0"/>
              <a:t>M. A. </a:t>
            </a:r>
            <a:r>
              <a:rPr lang="es-ES" sz="2000" b="1" dirty="0" err="1" smtClean="0"/>
              <a:t>Luelmo</a:t>
            </a:r>
            <a:r>
              <a:rPr lang="es-ES" sz="2000" b="1" dirty="0" smtClean="0"/>
              <a:t> Millán </a:t>
            </a:r>
            <a:endParaRPr lang="es-ES" sz="2000" dirty="0"/>
          </a:p>
          <a:p>
            <a:pPr marL="0" indent="0" algn="just">
              <a:buNone/>
            </a:pPr>
            <a:r>
              <a:rPr lang="es-ES" sz="2000" dirty="0" err="1" smtClean="0"/>
              <a:t>Sdh</a:t>
            </a:r>
            <a:r>
              <a:rPr lang="es-ES" sz="2000" dirty="0" smtClean="0"/>
              <a:t>: tras ser miembro </a:t>
            </a:r>
            <a:r>
              <a:rPr lang="es-ES" sz="2000" dirty="0"/>
              <a:t>y presidente del </a:t>
            </a:r>
            <a:r>
              <a:rPr lang="es-ES" sz="2000" dirty="0" smtClean="0"/>
              <a:t>C. de A. (sin remuneración </a:t>
            </a:r>
            <a:r>
              <a:rPr lang="es-ES" sz="2000" dirty="0"/>
              <a:t>por </a:t>
            </a:r>
            <a:r>
              <a:rPr lang="es-ES" sz="2000" dirty="0" smtClean="0"/>
              <a:t>ello) fue cesado y pasó a gerente </a:t>
            </a:r>
            <a:r>
              <a:rPr lang="es-ES" sz="2000" dirty="0"/>
              <a:t>comercial de </a:t>
            </a:r>
            <a:r>
              <a:rPr lang="es-ES" sz="2000" dirty="0" smtClean="0"/>
              <a:t>zona.</a:t>
            </a:r>
          </a:p>
          <a:p>
            <a:pPr marL="0" indent="0" algn="just">
              <a:buNone/>
            </a:pPr>
            <a:r>
              <a:rPr lang="es-ES" sz="2000" dirty="0" smtClean="0"/>
              <a:t>Posterior despido disciplinario, reconociendo empresa que era trabajador </a:t>
            </a:r>
            <a:r>
              <a:rPr lang="es-ES" sz="2000" dirty="0"/>
              <a:t>por cuenta ajena y alto </a:t>
            </a:r>
            <a:r>
              <a:rPr lang="es-ES" sz="2000" dirty="0" smtClean="0"/>
              <a:t>directivo.</a:t>
            </a:r>
          </a:p>
          <a:p>
            <a:pPr marL="0" indent="0" algn="just">
              <a:buNone/>
            </a:pPr>
            <a:r>
              <a:rPr lang="es-ES" sz="2000" dirty="0" smtClean="0"/>
              <a:t>SOLICITA DESEMPLEO: concedido pero excluyendo periodo como miembro </a:t>
            </a:r>
            <a:r>
              <a:rPr lang="es-ES" sz="2000" dirty="0"/>
              <a:t>y presidente del consejo de administración. </a:t>
            </a:r>
            <a:endParaRPr lang="es-ES" sz="2000" dirty="0" smtClean="0"/>
          </a:p>
          <a:p>
            <a:pPr marL="0" indent="0" algn="just">
              <a:buNone/>
            </a:pPr>
            <a:r>
              <a:rPr lang="es-ES" sz="2000" dirty="0" smtClean="0"/>
              <a:t>DOCTRINA: caso diverso al que surge cuando solicitante </a:t>
            </a:r>
            <a:r>
              <a:rPr lang="es-ES" sz="2000" dirty="0"/>
              <a:t>de la prestación mantenía una relación laboral común como encargado y además era administrador, por lo que debía computarse a efectos de la prestación por desempleo </a:t>
            </a:r>
            <a:r>
              <a:rPr lang="es-ES" sz="2000" dirty="0" smtClean="0"/>
              <a:t>ese tiempo.</a:t>
            </a:r>
            <a:endParaRPr lang="es-ES" sz="2000" dirty="0"/>
          </a:p>
        </p:txBody>
      </p:sp>
      <p:sp>
        <p:nvSpPr>
          <p:cNvPr id="21508" name="4 CuadroTexto"/>
          <p:cNvSpPr txBox="1">
            <a:spLocks noChangeArrowheads="1"/>
          </p:cNvSpPr>
          <p:nvPr/>
        </p:nvSpPr>
        <p:spPr bwMode="auto">
          <a:xfrm>
            <a:off x="611188" y="1700213"/>
            <a:ext cx="136852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37391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idx="4294967295"/>
          </p:nvPr>
        </p:nvSpPr>
        <p:spPr>
          <a:xfrm>
            <a:off x="2627313" y="260350"/>
            <a:ext cx="6516687" cy="720378"/>
          </a:xfrm>
        </p:spPr>
        <p:txBody>
          <a:bodyPr anchor="t">
            <a:normAutofit fontScale="90000"/>
          </a:bodyPr>
          <a:lstStyle/>
          <a:p>
            <a:pPr eaLnBrk="1" hangingPunct="1"/>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Extinción de falso contratado administrativo</a:t>
            </a:r>
            <a:endParaRPr lang="es-ES" altLang="es-ES" sz="2400" dirty="0" smtClean="0"/>
          </a:p>
        </p:txBody>
      </p:sp>
      <p:sp>
        <p:nvSpPr>
          <p:cNvPr id="21507" name="2 Marcador de contenido"/>
          <p:cNvSpPr>
            <a:spLocks noGrp="1"/>
          </p:cNvSpPr>
          <p:nvPr>
            <p:ph idx="4294967295"/>
          </p:nvPr>
        </p:nvSpPr>
        <p:spPr>
          <a:xfrm>
            <a:off x="2016125" y="1628775"/>
            <a:ext cx="7127875" cy="4895850"/>
          </a:xfrm>
        </p:spPr>
        <p:txBody>
          <a:bodyPr rtlCol="0">
            <a:normAutofit/>
          </a:bodyPr>
          <a:lstStyle/>
          <a:p>
            <a:pPr marL="0" indent="0" algn="just">
              <a:buNone/>
              <a:defRPr/>
            </a:pPr>
            <a:r>
              <a:rPr lang="es-ES" sz="2400" b="1" dirty="0" smtClean="0">
                <a:solidFill>
                  <a:srgbClr val="FF0000"/>
                </a:solidFill>
                <a:latin typeface="Lucida Sans Unicode" pitchFamily="34" charset="0"/>
                <a:cs typeface="Lucida Sans Unicode" pitchFamily="34" charset="0"/>
              </a:rPr>
              <a:t>STS 24 septiembre 2014  (</a:t>
            </a:r>
            <a:r>
              <a:rPr lang="es-ES" sz="2400" b="1" dirty="0" err="1" smtClean="0">
                <a:solidFill>
                  <a:srgbClr val="FF0000"/>
                </a:solidFill>
                <a:latin typeface="Lucida Sans Unicode" pitchFamily="34" charset="0"/>
                <a:cs typeface="Lucida Sans Unicode" pitchFamily="34" charset="0"/>
              </a:rPr>
              <a:t>rec.</a:t>
            </a:r>
            <a:r>
              <a:rPr lang="es-ES" sz="2400" b="1" dirty="0" smtClean="0">
                <a:solidFill>
                  <a:srgbClr val="FF0000"/>
                </a:solidFill>
                <a:latin typeface="Lucida Sans Unicode" pitchFamily="34" charset="0"/>
                <a:cs typeface="Lucida Sans Unicode" pitchFamily="34" charset="0"/>
              </a:rPr>
              <a:t> </a:t>
            </a:r>
            <a:r>
              <a:rPr lang="es-ES" sz="2400" b="1" dirty="0" smtClean="0">
                <a:solidFill>
                  <a:srgbClr val="FF0000"/>
                </a:solidFill>
              </a:rPr>
              <a:t>1522/2013)</a:t>
            </a:r>
          </a:p>
          <a:p>
            <a:pPr marL="0" indent="0" algn="r">
              <a:buNone/>
              <a:defRPr/>
            </a:pPr>
            <a:r>
              <a:rPr lang="es-ES" sz="2000" b="1" dirty="0" smtClean="0"/>
              <a:t>Antonio V. </a:t>
            </a:r>
            <a:r>
              <a:rPr lang="es-ES" sz="2000" b="1" dirty="0" err="1" smtClean="0"/>
              <a:t>Sempere</a:t>
            </a:r>
            <a:r>
              <a:rPr lang="es-ES" sz="2000" b="1" dirty="0" smtClean="0"/>
              <a:t> </a:t>
            </a:r>
            <a:endParaRPr lang="es-ES" sz="2000" dirty="0"/>
          </a:p>
          <a:p>
            <a:pPr marL="0" indent="0" algn="just">
              <a:buNone/>
            </a:pPr>
            <a:r>
              <a:rPr lang="es-ES" sz="2000" dirty="0" err="1" smtClean="0"/>
              <a:t>Sdh</a:t>
            </a:r>
            <a:r>
              <a:rPr lang="es-ES" sz="2000" dirty="0" smtClean="0"/>
              <a:t>: Cálculo </a:t>
            </a:r>
            <a:r>
              <a:rPr lang="es-ES" sz="2000" dirty="0"/>
              <a:t>de la indemnización por despido de falso contratado administrativo. </a:t>
            </a:r>
            <a:endParaRPr lang="es-ES" sz="2000" dirty="0" smtClean="0"/>
          </a:p>
          <a:p>
            <a:pPr marL="0" indent="0" algn="just">
              <a:buNone/>
            </a:pPr>
            <a:endParaRPr lang="es-ES" sz="2000" dirty="0" smtClean="0"/>
          </a:p>
          <a:p>
            <a:pPr marL="0" indent="0" algn="just">
              <a:buNone/>
            </a:pPr>
            <a:r>
              <a:rPr lang="es-ES" sz="2000" dirty="0" smtClean="0"/>
              <a:t>1º</a:t>
            </a:r>
            <a:r>
              <a:rPr lang="es-ES" sz="2000" dirty="0"/>
              <a:t>) Las cuantías percibidas en concepto de IVA no retribuyen la actividad, carecen de naturaleza salarial y quedan al margen del cálculo de la indemnización por despido improcedente. </a:t>
            </a:r>
            <a:endParaRPr lang="es-ES" sz="2000" dirty="0" smtClean="0"/>
          </a:p>
          <a:p>
            <a:pPr algn="just"/>
            <a:r>
              <a:rPr lang="es-ES_tradnl" sz="2000" dirty="0" smtClean="0"/>
              <a:t>Incoherente postular ineficacia contrato administrativo a unos efectos y reclamar su validez a otros.</a:t>
            </a:r>
            <a:endParaRPr lang="es-ES" sz="2000" dirty="0"/>
          </a:p>
          <a:p>
            <a:pPr marL="0" indent="0" algn="just">
              <a:buNone/>
            </a:pPr>
            <a:endParaRPr lang="es-ES" sz="2000" dirty="0" smtClean="0"/>
          </a:p>
          <a:p>
            <a:pPr marL="0" indent="0" algn="just">
              <a:buNone/>
            </a:pPr>
            <a:r>
              <a:rPr lang="es-ES" sz="2000" dirty="0" smtClean="0"/>
              <a:t>2º</a:t>
            </a:r>
            <a:r>
              <a:rPr lang="es-ES" sz="2000" dirty="0"/>
              <a:t>) Mensualización de la cantidad percibida para un periodo de dieciocho meses y cálculo de la indemnización</a:t>
            </a:r>
          </a:p>
        </p:txBody>
      </p:sp>
      <p:sp>
        <p:nvSpPr>
          <p:cNvPr id="21508" name="4 CuadroTexto"/>
          <p:cNvSpPr txBox="1">
            <a:spLocks noChangeArrowheads="1"/>
          </p:cNvSpPr>
          <p:nvPr/>
        </p:nvSpPr>
        <p:spPr bwMode="auto">
          <a:xfrm>
            <a:off x="611188" y="1700213"/>
            <a:ext cx="136852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13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805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¿Cabe deferir a ejecución la concreción del importe adeudado por horas extras?</a:t>
            </a:r>
          </a:p>
        </p:txBody>
      </p:sp>
      <p:sp>
        <p:nvSpPr>
          <p:cNvPr id="21507" name="2 Marcador de contenido"/>
          <p:cNvSpPr>
            <a:spLocks noGrp="1"/>
          </p:cNvSpPr>
          <p:nvPr>
            <p:ph idx="4294967295"/>
          </p:nvPr>
        </p:nvSpPr>
        <p:spPr>
          <a:xfrm>
            <a:off x="1835696" y="1628775"/>
            <a:ext cx="7127875" cy="4895850"/>
          </a:xfrm>
        </p:spPr>
        <p:txBody>
          <a:bodyPr rtlCol="0">
            <a:normAutofit fontScale="92500" lnSpcReduction="10000"/>
          </a:bodyPr>
          <a:lstStyle/>
          <a:p>
            <a:pPr marL="0" indent="0" algn="ctr">
              <a:buNone/>
            </a:pPr>
            <a:r>
              <a:rPr lang="es-ES" sz="2400" b="1" dirty="0">
                <a:solidFill>
                  <a:srgbClr val="FF0000"/>
                </a:solidFill>
              </a:rPr>
              <a:t>STS </a:t>
            </a:r>
            <a:r>
              <a:rPr lang="es-ES" sz="2400" b="1" dirty="0" smtClean="0">
                <a:solidFill>
                  <a:srgbClr val="FF0000"/>
                </a:solidFill>
              </a:rPr>
              <a:t>24 septiembre 2014</a:t>
            </a:r>
            <a:r>
              <a:rPr lang="es-ES" sz="2400" b="1" dirty="0">
                <a:solidFill>
                  <a:srgbClr val="FF0000"/>
                </a:solidFill>
              </a:rPr>
              <a:t>. RCUD </a:t>
            </a:r>
            <a:r>
              <a:rPr lang="es-ES" sz="2400" b="1" dirty="0" smtClean="0">
                <a:solidFill>
                  <a:srgbClr val="FF0000"/>
                </a:solidFill>
              </a:rPr>
              <a:t>1906/2013</a:t>
            </a:r>
          </a:p>
          <a:p>
            <a:pPr marL="0" indent="0" algn="r">
              <a:buNone/>
            </a:pPr>
            <a:r>
              <a:rPr lang="es-ES" sz="2000" b="1" dirty="0" smtClean="0"/>
              <a:t>Antonio V. </a:t>
            </a:r>
            <a:r>
              <a:rPr lang="es-ES" sz="2000" b="1" dirty="0" err="1" smtClean="0"/>
              <a:t>Sempere</a:t>
            </a:r>
            <a:endParaRPr lang="es-ES" sz="2000" dirty="0"/>
          </a:p>
          <a:p>
            <a:pPr algn="just"/>
            <a:r>
              <a:rPr lang="es-ES" sz="2400" dirty="0" smtClean="0"/>
              <a:t>No cabe deferir a ejecución los complementos aplicables a cada una de las horas extras realizadas</a:t>
            </a:r>
          </a:p>
          <a:p>
            <a:pPr algn="just"/>
            <a:r>
              <a:rPr lang="es-ES" sz="2000" dirty="0" smtClean="0"/>
              <a:t>Art. </a:t>
            </a:r>
            <a:r>
              <a:rPr lang="es-ES" sz="2000" dirty="0"/>
              <a:t>99 LRJS </a:t>
            </a:r>
            <a:r>
              <a:rPr lang="es-ES" sz="2000" dirty="0" smtClean="0"/>
              <a:t>impide posponer a </a:t>
            </a:r>
            <a:r>
              <a:rPr lang="es-ES" sz="2000" dirty="0"/>
              <a:t>ejecución </a:t>
            </a:r>
            <a:r>
              <a:rPr lang="es-ES" sz="2000" dirty="0" smtClean="0"/>
              <a:t>la </a:t>
            </a:r>
            <a:r>
              <a:rPr lang="es-ES" sz="2000" dirty="0"/>
              <a:t>concreción de </a:t>
            </a:r>
            <a:r>
              <a:rPr lang="es-ES" sz="2000" dirty="0" smtClean="0"/>
              <a:t>cantidades </a:t>
            </a:r>
            <a:r>
              <a:rPr lang="es-ES" sz="2000" dirty="0"/>
              <a:t>y obliga a fijar una en la sentencia una cantidad líquida o que se pueda fijar por una simple operación </a:t>
            </a:r>
            <a:r>
              <a:rPr lang="es-ES" sz="2000" dirty="0" smtClean="0"/>
              <a:t>aritmética</a:t>
            </a:r>
          </a:p>
          <a:p>
            <a:pPr algn="just"/>
            <a:r>
              <a:rPr lang="es-ES" sz="2000" dirty="0" smtClean="0"/>
              <a:t>Mandato </a:t>
            </a:r>
            <a:r>
              <a:rPr lang="es-ES" sz="2000" dirty="0"/>
              <a:t>que reitera el artículo 219 de la </a:t>
            </a:r>
            <a:r>
              <a:rPr lang="es-ES" sz="2000" dirty="0" smtClean="0"/>
              <a:t>L.E.C.</a:t>
            </a:r>
          </a:p>
          <a:p>
            <a:pPr algn="just"/>
            <a:r>
              <a:rPr lang="es-ES" sz="2000" dirty="0" smtClean="0"/>
              <a:t>Art. 80 LRJS obliga </a:t>
            </a:r>
            <a:r>
              <a:rPr lang="es-ES" sz="2000" dirty="0"/>
              <a:t>a fijar en la demanda los hechos imprescindibles para resolver las cuestiones </a:t>
            </a:r>
            <a:r>
              <a:rPr lang="es-ES" sz="2000" dirty="0" smtClean="0"/>
              <a:t>planteadas</a:t>
            </a:r>
          </a:p>
          <a:p>
            <a:pPr algn="just"/>
            <a:r>
              <a:rPr lang="es-ES" sz="2000" dirty="0" smtClean="0"/>
              <a:t>Art. 90 LRJS: en el juicio hay que probar </a:t>
            </a:r>
            <a:r>
              <a:rPr lang="es-ES" sz="2000" dirty="0"/>
              <a:t>la realidad de esas afirmaciones </a:t>
            </a:r>
            <a:r>
              <a:rPr lang="es-ES" sz="2000" dirty="0" smtClean="0"/>
              <a:t>fácticas.</a:t>
            </a:r>
          </a:p>
          <a:p>
            <a:pPr algn="just"/>
            <a:r>
              <a:rPr lang="es-ES" sz="2000" dirty="0" smtClean="0"/>
              <a:t>Incidentes </a:t>
            </a:r>
            <a:r>
              <a:rPr lang="es-ES" sz="2000" dirty="0"/>
              <a:t>en ejecución de sentencias </a:t>
            </a:r>
            <a:r>
              <a:rPr lang="es-ES" sz="2000" dirty="0" smtClean="0"/>
              <a:t>sobre </a:t>
            </a:r>
            <a:r>
              <a:rPr lang="es-ES" sz="2000" dirty="0"/>
              <a:t>aspectos "no decididos en la sentencia" ( art. 191.4.d.2º LRJS ) </a:t>
            </a:r>
            <a:r>
              <a:rPr lang="es-ES" sz="2000" dirty="0" smtClean="0"/>
              <a:t>inviable para hechos </a:t>
            </a:r>
            <a:r>
              <a:rPr lang="es-ES" sz="2000" dirty="0"/>
              <a:t>preexistentes a la demanda y decisivos para la </a:t>
            </a:r>
            <a:r>
              <a:rPr lang="es-ES" sz="2000" dirty="0" smtClean="0"/>
              <a:t>pretensión</a:t>
            </a:r>
            <a:endParaRPr lang="es-ES" sz="2000" dirty="0"/>
          </a:p>
          <a:p>
            <a:pPr algn="just"/>
            <a:endParaRPr lang="es-ES" sz="2000" dirty="0"/>
          </a:p>
          <a:p>
            <a:endParaRPr lang="es-ES_tradnl" sz="2000" dirty="0"/>
          </a:p>
        </p:txBody>
      </p:sp>
      <p:sp>
        <p:nvSpPr>
          <p:cNvPr id="21508" name="4 CuadroTexto"/>
          <p:cNvSpPr txBox="1">
            <a:spLocks noChangeArrowheads="1"/>
          </p:cNvSpPr>
          <p:nvPr/>
        </p:nvSpPr>
        <p:spPr bwMode="auto">
          <a:xfrm>
            <a:off x="611188" y="908720"/>
            <a:ext cx="331274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14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61176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7384"/>
            <a:ext cx="65166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¿DC estando vigente un ERTE?</a:t>
            </a:r>
            <a:br>
              <a:rPr lang="es-ES" altLang="es-ES" sz="2400" dirty="0" smtClean="0">
                <a:cs typeface="Lucida Sans Unicode" pitchFamily="34" charset="0"/>
              </a:rPr>
            </a:br>
            <a:r>
              <a:rPr lang="es-ES" altLang="es-ES" sz="2000" dirty="0" smtClean="0">
                <a:cs typeface="Lucida Sans Unicode" pitchFamily="34" charset="0"/>
              </a:rPr>
              <a:t>Caso Sucesores de Juan Villalón (contratista OPEL) </a:t>
            </a:r>
          </a:p>
        </p:txBody>
      </p:sp>
      <p:sp>
        <p:nvSpPr>
          <p:cNvPr id="21507" name="2 Marcador de contenido"/>
          <p:cNvSpPr>
            <a:spLocks noGrp="1"/>
          </p:cNvSpPr>
          <p:nvPr>
            <p:ph idx="4294967295"/>
          </p:nvPr>
        </p:nvSpPr>
        <p:spPr>
          <a:xfrm>
            <a:off x="1835696" y="1268760"/>
            <a:ext cx="7127875" cy="5255865"/>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24 septiembre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271/2013)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M.R. Alarcón </a:t>
            </a:r>
            <a:r>
              <a:rPr lang="es-ES" sz="2000" b="1" dirty="0" err="1" smtClean="0">
                <a:latin typeface="+mj-lt"/>
              </a:rPr>
              <a:t>Caracuel</a:t>
            </a:r>
            <a:r>
              <a:rPr lang="es-ES" sz="2000" b="1" dirty="0" smtClean="0">
                <a:latin typeface="+mj-lt"/>
              </a:rPr>
              <a:t> </a:t>
            </a:r>
            <a:endParaRPr lang="es-ES" sz="2000" dirty="0">
              <a:latin typeface="+mj-lt"/>
            </a:endParaRPr>
          </a:p>
          <a:p>
            <a:pPr algn="just"/>
            <a:r>
              <a:rPr lang="es-ES" sz="2000" dirty="0" smtClean="0"/>
              <a:t>ERTE de toda la plantilla y DC sobrevenido</a:t>
            </a:r>
          </a:p>
          <a:p>
            <a:pPr algn="just"/>
            <a:r>
              <a:rPr lang="es-ES" sz="2000" dirty="0" smtClean="0"/>
              <a:t>Agravamiento circunstancias, causa legal de disolución, solicitud de concurso voluntario</a:t>
            </a:r>
          </a:p>
          <a:p>
            <a:pPr marL="0" indent="0" algn="just">
              <a:buNone/>
            </a:pPr>
            <a:endParaRPr lang="es-ES_tradnl" sz="2000" dirty="0" smtClean="0"/>
          </a:p>
          <a:p>
            <a:pPr marL="0" indent="0" algn="just">
              <a:buNone/>
            </a:pPr>
            <a:r>
              <a:rPr lang="es-ES_tradnl" sz="2000" dirty="0" smtClean="0"/>
              <a:t>DOCTRINA APLICADA</a:t>
            </a:r>
          </a:p>
          <a:p>
            <a:pPr marL="0" indent="0" algn="just">
              <a:buNone/>
            </a:pPr>
            <a:r>
              <a:rPr lang="es-ES" sz="2000" i="1" dirty="0" smtClean="0"/>
              <a:t>Cabe DC aunque este aplicándose ERTE si</a:t>
            </a:r>
            <a:r>
              <a:rPr lang="es-ES" sz="2000" dirty="0" smtClean="0"/>
              <a:t> </a:t>
            </a:r>
            <a:r>
              <a:rPr lang="es-ES" sz="2000" i="1" dirty="0" smtClean="0"/>
              <a:t>concurre </a:t>
            </a:r>
            <a:r>
              <a:rPr lang="es-ES" sz="2000" i="1" dirty="0"/>
              <a:t>una causa distinta y sobrevenida de la </a:t>
            </a:r>
            <a:r>
              <a:rPr lang="es-ES" sz="2000" i="1" dirty="0" smtClean="0"/>
              <a:t>inicial; o si es </a:t>
            </a:r>
            <a:r>
              <a:rPr lang="es-ES" sz="2000" i="1" dirty="0"/>
              <a:t>la misma causa, un cambio sustancial y relevante con referencia a las circunstancias que motivaron se autorizara dicha </a:t>
            </a:r>
            <a:r>
              <a:rPr lang="es-ES" sz="2000" i="1" dirty="0" smtClean="0"/>
              <a:t>suspensión</a:t>
            </a:r>
          </a:p>
          <a:p>
            <a:pPr marL="0" indent="0" algn="just">
              <a:buNone/>
            </a:pPr>
            <a:endParaRPr lang="es-ES_tradnl" sz="2000" dirty="0" smtClean="0"/>
          </a:p>
          <a:p>
            <a:pPr marL="0" indent="0" algn="just">
              <a:buNone/>
            </a:pPr>
            <a:r>
              <a:rPr lang="es-ES_tradnl" sz="2000" dirty="0" smtClean="0"/>
              <a:t>DOCTRINA CONSOLIDADA</a:t>
            </a:r>
          </a:p>
          <a:p>
            <a:pPr marL="0" indent="0" algn="just">
              <a:buNone/>
            </a:pPr>
            <a:r>
              <a:rPr lang="es-ES_tradnl" sz="2000" dirty="0" smtClean="0"/>
              <a:t>Por tanto: es cuestión de valorar los hechos de cada caso</a:t>
            </a:r>
            <a:endParaRPr lang="es-ES" sz="2000" dirty="0"/>
          </a:p>
        </p:txBody>
      </p:sp>
      <p:sp>
        <p:nvSpPr>
          <p:cNvPr id="21508" name="4 CuadroTexto"/>
          <p:cNvSpPr txBox="1">
            <a:spLocks noChangeArrowheads="1"/>
          </p:cNvSpPr>
          <p:nvPr/>
        </p:nvSpPr>
        <p:spPr bwMode="auto">
          <a:xfrm>
            <a:off x="395536" y="1700213"/>
            <a:ext cx="143961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15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467948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Reclamación al Estado de salarios tramitación</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27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1887/2013)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Jesús </a:t>
            </a:r>
            <a:r>
              <a:rPr lang="es-ES" sz="2000" b="1" dirty="0" err="1" smtClean="0">
                <a:latin typeface="Lucida Sans Unicode" pitchFamily="34" charset="0"/>
                <a:cs typeface="Lucida Sans Unicode" pitchFamily="34" charset="0"/>
              </a:rPr>
              <a:t>Souto</a:t>
            </a:r>
            <a:r>
              <a:rPr lang="es-ES" sz="2000" b="1" dirty="0" smtClean="0">
                <a:latin typeface="Lucida Sans Unicode" pitchFamily="34" charset="0"/>
                <a:cs typeface="Lucida Sans Unicode" pitchFamily="34" charset="0"/>
              </a:rPr>
              <a:t> Prieto</a:t>
            </a:r>
          </a:p>
          <a:p>
            <a:pPr marL="0" indent="0" algn="just">
              <a:buNone/>
              <a:defRPr/>
            </a:pPr>
            <a:r>
              <a:rPr lang="es-ES" sz="2400" u="sng" dirty="0" err="1" smtClean="0"/>
              <a:t>Sdh</a:t>
            </a:r>
            <a:r>
              <a:rPr lang="es-ES" sz="2400" u="sng" dirty="0" smtClean="0"/>
              <a:t>: </a:t>
            </a:r>
            <a:r>
              <a:rPr lang="es-ES" sz="2400" dirty="0" smtClean="0"/>
              <a:t>Suspensión juicio por indebida acumulación acciones y posterior nueva demanda.</a:t>
            </a:r>
          </a:p>
          <a:p>
            <a:pPr marL="0" indent="0" algn="just">
              <a:buNone/>
              <a:defRPr/>
            </a:pPr>
            <a:r>
              <a:rPr lang="es-ES" sz="2400" u="sng" dirty="0" smtClean="0"/>
              <a:t>Problema</a:t>
            </a:r>
            <a:r>
              <a:rPr lang="es-ES" sz="2400" dirty="0" smtClean="0"/>
              <a:t>: demanda admitida sin haber pedido subsanación, ¿anómalo funcionamiento Justicia?</a:t>
            </a:r>
          </a:p>
          <a:p>
            <a:pPr marL="0" indent="0" algn="just">
              <a:buNone/>
              <a:defRPr/>
            </a:pPr>
            <a:r>
              <a:rPr lang="es-ES" sz="2400" u="sng" dirty="0" smtClean="0"/>
              <a:t>Criterio aplicativo del 119.2 LRJS</a:t>
            </a:r>
            <a:r>
              <a:rPr lang="es-ES" sz="2400" dirty="0" smtClean="0"/>
              <a:t>: no es culpa del trabajador, ni del empleador; inadvertencia judicial.</a:t>
            </a:r>
          </a:p>
          <a:p>
            <a:pPr marL="0" indent="0" algn="just">
              <a:buNone/>
              <a:defRPr/>
            </a:pPr>
            <a:r>
              <a:rPr lang="es-ES" sz="2400" dirty="0" smtClean="0"/>
              <a:t>No existe fraude que permitiría excluir periodo.</a:t>
            </a:r>
          </a:p>
          <a:p>
            <a:pPr marL="0" indent="0" algn="just">
              <a:buNone/>
              <a:defRPr/>
            </a:pPr>
            <a:endParaRPr lang="es-ES" sz="2400" dirty="0"/>
          </a:p>
          <a:p>
            <a:pPr marL="0" indent="0" algn="just">
              <a:buNone/>
              <a:defRPr/>
            </a:pPr>
            <a:r>
              <a:rPr lang="es-ES" sz="2400" u="sng" dirty="0" smtClean="0"/>
              <a:t>Conclusión:</a:t>
            </a:r>
            <a:r>
              <a:rPr lang="es-ES" sz="2400" dirty="0" smtClean="0"/>
              <a:t> Estado asume abono salarios del periodo</a:t>
            </a:r>
            <a:endParaRPr lang="es-ES" sz="2400" u="sng" dirty="0" smtClean="0"/>
          </a:p>
          <a:p>
            <a:pPr marL="0" indent="0" algn="just">
              <a:buNone/>
              <a:defRPr/>
            </a:pPr>
            <a:endParaRPr lang="es-ES" sz="2400" dirty="0" smtClean="0"/>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16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70823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idx="4294967295"/>
          </p:nvPr>
        </p:nvSpPr>
        <p:spPr>
          <a:xfrm>
            <a:off x="2411761" y="260350"/>
            <a:ext cx="6732240" cy="1224434"/>
          </a:xfrm>
        </p:spPr>
        <p:txBody>
          <a:bodyPr anchor="t">
            <a:normAutofit/>
          </a:bodyPr>
          <a:lstStyle/>
          <a:p>
            <a:pPr algn="ctr" eaLnBrk="1" hangingPunct="1"/>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Despido arbitrario de trabajador subrogado</a:t>
            </a:r>
            <a:endParaRPr lang="es-ES" altLang="es-ES" sz="1800" dirty="0" smtClean="0">
              <a:cs typeface="Lucida Sans Unicode" pitchFamily="34" charset="0"/>
            </a:endParaRPr>
          </a:p>
        </p:txBody>
      </p:sp>
      <p:sp>
        <p:nvSpPr>
          <p:cNvPr id="21507" name="2 Marcador de contenido"/>
          <p:cNvSpPr>
            <a:spLocks noGrp="1"/>
          </p:cNvSpPr>
          <p:nvPr>
            <p:ph idx="4294967295"/>
          </p:nvPr>
        </p:nvSpPr>
        <p:spPr>
          <a:xfrm>
            <a:off x="2016125" y="1628775"/>
            <a:ext cx="7127875" cy="4895850"/>
          </a:xfrm>
        </p:spPr>
        <p:txBody>
          <a:bodyPr rtlCol="0">
            <a:normAutofit lnSpcReduction="10000"/>
          </a:bodyPr>
          <a:lstStyle/>
          <a:p>
            <a:pPr marL="0" indent="0"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STS 29 septiembre 2014 </a:t>
            </a:r>
            <a:r>
              <a:rPr lang="es-ES" sz="2000" b="1" dirty="0" smtClean="0">
                <a:solidFill>
                  <a:schemeClr val="bg1">
                    <a:lumMod val="50000"/>
                  </a:schemeClr>
                </a:solidFill>
                <a:latin typeface="Lucida Sans Unicode" pitchFamily="34" charset="0"/>
                <a:cs typeface="Lucida Sans Unicode" pitchFamily="34" charset="0"/>
              </a:rPr>
              <a:t>  </a:t>
            </a:r>
            <a:r>
              <a:rPr lang="es-ES" sz="2000" b="1" dirty="0" smtClean="0">
                <a:solidFill>
                  <a:srgbClr val="FF0000"/>
                </a:solidFill>
              </a:rPr>
              <a:t>(</a:t>
            </a:r>
            <a:r>
              <a:rPr lang="es-ES" sz="2000" b="1" dirty="0">
                <a:solidFill>
                  <a:srgbClr val="FF0000"/>
                </a:solidFill>
              </a:rPr>
              <a:t>RCUD </a:t>
            </a:r>
            <a:r>
              <a:rPr lang="es-ES" sz="2000" b="1" dirty="0" smtClean="0">
                <a:solidFill>
                  <a:srgbClr val="FF0000"/>
                </a:solidFill>
              </a:rPr>
              <a:t>3248/2013)</a:t>
            </a:r>
          </a:p>
          <a:p>
            <a:pPr marL="0" indent="0" algn="r" eaLnBrk="1" fontAlgn="auto" hangingPunct="1">
              <a:spcAft>
                <a:spcPts val="0"/>
              </a:spcAft>
              <a:buFont typeface="Arial" pitchFamily="34" charset="0"/>
              <a:buNone/>
              <a:defRPr/>
            </a:pPr>
            <a:r>
              <a:rPr lang="es-ES" sz="2000" b="1" dirty="0" smtClean="0"/>
              <a:t>J. L. </a:t>
            </a:r>
            <a:r>
              <a:rPr lang="es-ES" sz="2000" b="1" dirty="0" err="1" smtClean="0"/>
              <a:t>Gilolmo</a:t>
            </a:r>
            <a:r>
              <a:rPr lang="es-ES" sz="2000" b="1" dirty="0" smtClean="0"/>
              <a:t> López</a:t>
            </a:r>
            <a:endParaRPr lang="es-ES" sz="2400" b="1" dirty="0" smtClean="0"/>
          </a:p>
          <a:p>
            <a:pPr marL="0" indent="0" algn="just">
              <a:buNone/>
              <a:defRPr/>
            </a:pPr>
            <a:r>
              <a:rPr lang="es-ES" sz="2400" dirty="0" err="1" smtClean="0"/>
              <a:t>Sdh</a:t>
            </a:r>
            <a:r>
              <a:rPr lang="es-ES" sz="2400" dirty="0" smtClean="0"/>
              <a:t>: Técnico de ENDESA desde 1991, subrogación a REE mediando cláusula de estabilidad empleo (no acudir a 52,c y 51 ET) </a:t>
            </a:r>
          </a:p>
          <a:p>
            <a:pPr marL="0" indent="0" algn="just">
              <a:buNone/>
              <a:defRPr/>
            </a:pPr>
            <a:r>
              <a:rPr lang="es-ES" sz="2400" dirty="0" smtClean="0"/>
              <a:t>Despido </a:t>
            </a:r>
            <a:r>
              <a:rPr lang="es-ES" sz="2400" dirty="0"/>
              <a:t>en </a:t>
            </a:r>
            <a:r>
              <a:rPr lang="es-ES" sz="2400" dirty="0" smtClean="0"/>
              <a:t>por trasgresión </a:t>
            </a:r>
            <a:r>
              <a:rPr lang="es-ES" sz="2400" dirty="0"/>
              <a:t>de la buena </a:t>
            </a:r>
            <a:r>
              <a:rPr lang="es-ES" sz="2400" dirty="0" smtClean="0"/>
              <a:t>fe con inmediato reconocimiento de improcedencia.</a:t>
            </a:r>
          </a:p>
          <a:p>
            <a:pPr marL="0" indent="0" algn="just">
              <a:buNone/>
              <a:defRPr/>
            </a:pPr>
            <a:r>
              <a:rPr lang="es-ES_tradnl" sz="2400" dirty="0" smtClean="0"/>
              <a:t>Se contrata a otra persona para mismo puesto.</a:t>
            </a:r>
            <a:endParaRPr lang="es-ES" sz="2400" dirty="0" smtClean="0"/>
          </a:p>
          <a:p>
            <a:pPr marL="0" indent="0" algn="just">
              <a:buNone/>
              <a:defRPr/>
            </a:pPr>
            <a:r>
              <a:rPr lang="es-ES" sz="2400" dirty="0" smtClean="0"/>
              <a:t>DOCTRINA: despido </a:t>
            </a:r>
            <a:r>
              <a:rPr lang="es-ES" sz="2400" dirty="0"/>
              <a:t>improcedente y no nulo. </a:t>
            </a:r>
            <a:endParaRPr lang="es-ES" sz="2400" dirty="0" smtClean="0"/>
          </a:p>
          <a:p>
            <a:pPr algn="just">
              <a:defRPr/>
            </a:pPr>
            <a:r>
              <a:rPr lang="es-ES" sz="2400" dirty="0" smtClean="0"/>
              <a:t>Pertenencia </a:t>
            </a:r>
            <a:r>
              <a:rPr lang="es-ES" sz="2400" dirty="0"/>
              <a:t>a </a:t>
            </a:r>
            <a:r>
              <a:rPr lang="es-ES" sz="2400" dirty="0" smtClean="0"/>
              <a:t>colectivo subrogado </a:t>
            </a:r>
            <a:r>
              <a:rPr lang="es-ES" sz="2400" dirty="0"/>
              <a:t>no figura en la lista de discriminaciones del art. 14 </a:t>
            </a:r>
            <a:r>
              <a:rPr lang="es-ES" sz="2400" dirty="0" smtClean="0"/>
              <a:t>CE.</a:t>
            </a:r>
          </a:p>
          <a:p>
            <a:pPr algn="just">
              <a:defRPr/>
            </a:pPr>
            <a:r>
              <a:rPr lang="es-ES" sz="2400" dirty="0" smtClean="0"/>
              <a:t>No es equiparable </a:t>
            </a:r>
            <a:r>
              <a:rPr lang="es-ES" sz="2400" dirty="0"/>
              <a:t>a </a:t>
            </a:r>
            <a:r>
              <a:rPr lang="es-ES" sz="2400" dirty="0" smtClean="0"/>
              <a:t>otras </a:t>
            </a:r>
            <a:r>
              <a:rPr lang="es-ES" sz="2400" dirty="0"/>
              <a:t>condiciones o circunstancias personales o </a:t>
            </a:r>
            <a:r>
              <a:rPr lang="es-ES" sz="2400" dirty="0" smtClean="0"/>
              <a:t>sociales del art. 14 CE. </a:t>
            </a:r>
            <a:endParaRPr lang="es-ES_tradnl" sz="2400" i="1" dirty="0" smtClean="0">
              <a:solidFill>
                <a:schemeClr val="tx2">
                  <a:lumMod val="75000"/>
                </a:schemeClr>
              </a:solidFill>
              <a:cs typeface="Lucida Sans Unicode" pitchFamily="34" charset="0"/>
            </a:endParaRPr>
          </a:p>
        </p:txBody>
      </p:sp>
      <p:sp>
        <p:nvSpPr>
          <p:cNvPr id="21508" name="4 CuadroTexto"/>
          <p:cNvSpPr txBox="1">
            <a:spLocks noChangeArrowheads="1"/>
          </p:cNvSpPr>
          <p:nvPr/>
        </p:nvSpPr>
        <p:spPr bwMode="auto">
          <a:xfrm>
            <a:off x="468313" y="1700213"/>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17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73562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idx="4294967295"/>
          </p:nvPr>
        </p:nvSpPr>
        <p:spPr>
          <a:xfrm>
            <a:off x="2411761" y="260350"/>
            <a:ext cx="6732240" cy="1224434"/>
          </a:xfrm>
        </p:spPr>
        <p:txBody>
          <a:bodyPr anchor="t">
            <a:normAutofit/>
          </a:bodyPr>
          <a:lstStyle/>
          <a:p>
            <a:pPr algn="ctr" eaLnBrk="1" hangingPunct="1"/>
            <a:r>
              <a:rPr lang="es-ES" altLang="es-ES" sz="2400" dirty="0" smtClean="0">
                <a:cs typeface="Lucida Sans Unicode" pitchFamily="34" charset="0"/>
              </a:rPr>
              <a:t/>
            </a:r>
            <a:br>
              <a:rPr lang="es-ES" altLang="es-ES" sz="2400" dirty="0" smtClean="0">
                <a:cs typeface="Lucida Sans Unicode" pitchFamily="34" charset="0"/>
              </a:rPr>
            </a:br>
            <a:r>
              <a:rPr lang="es-ES" altLang="es-ES" sz="2400" smtClean="0">
                <a:cs typeface="Lucida Sans Unicode" pitchFamily="34" charset="0"/>
              </a:rPr>
              <a:t>Cálculo transitorio de </a:t>
            </a:r>
            <a:r>
              <a:rPr lang="es-ES" altLang="es-ES" sz="2400" dirty="0" smtClean="0">
                <a:cs typeface="Lucida Sans Unicode" pitchFamily="34" charset="0"/>
              </a:rPr>
              <a:t>indemnización </a:t>
            </a:r>
            <a:endParaRPr lang="es-ES" altLang="es-ES" sz="1800" dirty="0" smtClean="0">
              <a:cs typeface="Lucida Sans Unicode" pitchFamily="34" charset="0"/>
            </a:endParaRPr>
          </a:p>
        </p:txBody>
      </p:sp>
      <p:sp>
        <p:nvSpPr>
          <p:cNvPr id="21507" name="2 Marcador de contenido"/>
          <p:cNvSpPr>
            <a:spLocks noGrp="1"/>
          </p:cNvSpPr>
          <p:nvPr>
            <p:ph idx="4294967295"/>
          </p:nvPr>
        </p:nvSpPr>
        <p:spPr>
          <a:xfrm>
            <a:off x="1259632" y="1484784"/>
            <a:ext cx="7668344" cy="5039841"/>
          </a:xfrm>
        </p:spPr>
        <p:txBody>
          <a:bodyPr rtlCol="0">
            <a:normAutofit fontScale="92500" lnSpcReduction="20000"/>
          </a:bodyPr>
          <a:lstStyle/>
          <a:p>
            <a:pPr marL="0" indent="0" algn="ctr"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STS 29 septiembre 2014 </a:t>
            </a:r>
            <a:r>
              <a:rPr lang="es-ES" sz="2000" b="1" dirty="0" smtClean="0">
                <a:solidFill>
                  <a:schemeClr val="bg1">
                    <a:lumMod val="50000"/>
                  </a:schemeClr>
                </a:solidFill>
                <a:latin typeface="Lucida Sans Unicode" pitchFamily="34" charset="0"/>
                <a:cs typeface="Lucida Sans Unicode" pitchFamily="34" charset="0"/>
              </a:rPr>
              <a:t>  </a:t>
            </a:r>
            <a:r>
              <a:rPr lang="es-ES" sz="2000" b="1" dirty="0" smtClean="0">
                <a:solidFill>
                  <a:srgbClr val="FF0000"/>
                </a:solidFill>
              </a:rPr>
              <a:t>(</a:t>
            </a:r>
            <a:r>
              <a:rPr lang="es-ES" sz="2000" b="1" dirty="0">
                <a:solidFill>
                  <a:srgbClr val="FF0000"/>
                </a:solidFill>
              </a:rPr>
              <a:t>RCUD </a:t>
            </a:r>
            <a:r>
              <a:rPr lang="es-ES" sz="2000" b="1" dirty="0" smtClean="0">
                <a:solidFill>
                  <a:srgbClr val="FF0000"/>
                </a:solidFill>
              </a:rPr>
              <a:t>3065/2013)</a:t>
            </a:r>
          </a:p>
          <a:p>
            <a:pPr marL="0" indent="0" algn="r" eaLnBrk="1" fontAlgn="auto" hangingPunct="1">
              <a:spcAft>
                <a:spcPts val="0"/>
              </a:spcAft>
              <a:buFont typeface="Arial" pitchFamily="34" charset="0"/>
              <a:buNone/>
              <a:defRPr/>
            </a:pPr>
            <a:r>
              <a:rPr lang="es-ES" sz="2000" b="1" dirty="0" smtClean="0"/>
              <a:t>Milagros Calvo</a:t>
            </a:r>
            <a:endParaRPr lang="es-ES" sz="2400" b="1" dirty="0" smtClean="0"/>
          </a:p>
          <a:p>
            <a:pPr marL="0" indent="0" algn="just">
              <a:buNone/>
              <a:defRPr/>
            </a:pPr>
            <a:r>
              <a:rPr lang="es-ES" sz="2400" dirty="0" err="1" smtClean="0"/>
              <a:t>Sdh</a:t>
            </a:r>
            <a:r>
              <a:rPr lang="es-ES" sz="2400" dirty="0" smtClean="0"/>
              <a:t>: Despido improcedente aplicando transitoriedades Reforma Laboral. </a:t>
            </a:r>
          </a:p>
          <a:p>
            <a:pPr marL="0" indent="0" algn="just">
              <a:buNone/>
              <a:defRPr/>
            </a:pPr>
            <a:r>
              <a:rPr lang="es-ES" sz="2400" dirty="0" smtClean="0"/>
              <a:t>DOCTRINA: si se superan los 720 días devengados pero no los 42 meses, sigue aumentando la indemnización tras la vigencia del RDL 3/2012</a:t>
            </a:r>
          </a:p>
          <a:p>
            <a:pPr marL="0" indent="0" algn="just">
              <a:buNone/>
              <a:defRPr/>
            </a:pPr>
            <a:r>
              <a:rPr lang="es-ES" sz="2400" i="1" dirty="0" err="1" smtClean="0">
                <a:solidFill>
                  <a:schemeClr val="tx2">
                    <a:lumMod val="75000"/>
                  </a:schemeClr>
                </a:solidFill>
                <a:cs typeface="Lucida Sans Unicode" pitchFamily="34" charset="0"/>
              </a:rPr>
              <a:t>Disp</a:t>
            </a:r>
            <a:r>
              <a:rPr lang="es-ES" sz="2400" i="1" dirty="0" smtClean="0">
                <a:solidFill>
                  <a:schemeClr val="tx2">
                    <a:lumMod val="75000"/>
                  </a:schemeClr>
                </a:solidFill>
                <a:cs typeface="Lucida Sans Unicode" pitchFamily="34" charset="0"/>
              </a:rPr>
              <a:t> </a:t>
            </a:r>
            <a:r>
              <a:rPr lang="es-ES" sz="2400" i="1" dirty="0" err="1" smtClean="0">
                <a:solidFill>
                  <a:schemeClr val="tx2">
                    <a:lumMod val="75000"/>
                  </a:schemeClr>
                </a:solidFill>
                <a:cs typeface="Lucida Sans Unicode" pitchFamily="34" charset="0"/>
              </a:rPr>
              <a:t>Tr</a:t>
            </a:r>
            <a:r>
              <a:rPr lang="es-ES" sz="2400" i="1" dirty="0" smtClean="0">
                <a:solidFill>
                  <a:schemeClr val="tx2">
                    <a:lumMod val="75000"/>
                  </a:schemeClr>
                </a:solidFill>
                <a:cs typeface="Lucida Sans Unicode" pitchFamily="34" charset="0"/>
              </a:rPr>
              <a:t> Quinta Ley 3/2012: </a:t>
            </a:r>
            <a:r>
              <a:rPr lang="es-ES" sz="2400" b="1" i="1" dirty="0" smtClean="0">
                <a:solidFill>
                  <a:schemeClr val="accent1">
                    <a:lumMod val="50000"/>
                  </a:schemeClr>
                </a:solidFill>
              </a:rPr>
              <a:t>La </a:t>
            </a:r>
            <a:r>
              <a:rPr lang="es-ES" sz="2400" b="1" i="1" dirty="0">
                <a:solidFill>
                  <a:schemeClr val="accent1">
                    <a:lumMod val="50000"/>
                  </a:schemeClr>
                </a:solidFill>
              </a:rPr>
              <a:t>indemnización por despido improcedente de los contratos formalizados con anterioridad al 12 de febrero de 2012 se calculará </a:t>
            </a:r>
            <a:r>
              <a:rPr lang="es-ES" sz="2400" b="1" i="1" dirty="0" smtClean="0">
                <a:solidFill>
                  <a:schemeClr val="accent1">
                    <a:lumMod val="50000"/>
                  </a:schemeClr>
                </a:solidFill>
              </a:rPr>
              <a:t>…. </a:t>
            </a:r>
            <a:r>
              <a:rPr lang="es-ES" sz="2400" b="1" i="1" dirty="0">
                <a:solidFill>
                  <a:schemeClr val="accent1">
                    <a:lumMod val="50000"/>
                  </a:schemeClr>
                </a:solidFill>
              </a:rPr>
              <a:t>El importe indemnizatorio resultante no podrá ser superior a 720 días de salario, salvo que del cálculo de la indemnización por el periodo anterior al 12 de febrero de 2012 resultase un número de días superior, en cuyo caso se aplicará éste como importe indemnizatorio máximo, sin que dicho importe pueda ser superior a 42 mensualidades, en ningún caso</a:t>
            </a:r>
            <a:r>
              <a:rPr lang="es-ES" sz="2400" b="1" i="1" dirty="0" smtClean="0">
                <a:solidFill>
                  <a:schemeClr val="accent1">
                    <a:lumMod val="50000"/>
                  </a:schemeClr>
                </a:solidFill>
              </a:rPr>
              <a:t>.</a:t>
            </a:r>
            <a:endParaRPr lang="es-ES_tradnl" sz="2400" b="1" i="1" dirty="0" smtClean="0">
              <a:solidFill>
                <a:schemeClr val="accent1">
                  <a:lumMod val="50000"/>
                </a:schemeClr>
              </a:solidFill>
              <a:cs typeface="Lucida Sans Unicode" pitchFamily="34" charset="0"/>
            </a:endParaRPr>
          </a:p>
        </p:txBody>
      </p:sp>
      <p:sp>
        <p:nvSpPr>
          <p:cNvPr id="21508" name="4 CuadroTexto"/>
          <p:cNvSpPr txBox="1">
            <a:spLocks noChangeArrowheads="1"/>
          </p:cNvSpPr>
          <p:nvPr/>
        </p:nvSpPr>
        <p:spPr bwMode="auto">
          <a:xfrm>
            <a:off x="468313" y="116632"/>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18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09159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69632"/>
            <a:ext cx="6571456" cy="711096"/>
          </a:xfrm>
        </p:spPr>
        <p:txBody>
          <a:bodyPr>
            <a:normAutofit/>
          </a:bodyPr>
          <a:lstStyle/>
          <a:p>
            <a:pPr algn="ctr"/>
            <a:r>
              <a:rPr lang="es-ES_tradnl" sz="2800" dirty="0" smtClean="0"/>
              <a:t>Altos cargos del EBEP</a:t>
            </a:r>
            <a:endParaRPr lang="es-ES" sz="2800" dirty="0"/>
          </a:p>
        </p:txBody>
      </p:sp>
      <p:sp>
        <p:nvSpPr>
          <p:cNvPr id="3" name="2 Marcador de contenido"/>
          <p:cNvSpPr>
            <a:spLocks noGrp="1"/>
          </p:cNvSpPr>
          <p:nvPr>
            <p:ph idx="1"/>
          </p:nvPr>
        </p:nvSpPr>
        <p:spPr>
          <a:xfrm>
            <a:off x="762000" y="1052737"/>
            <a:ext cx="8077200" cy="19199102"/>
          </a:xfrm>
        </p:spPr>
        <p:txBody>
          <a:bodyPr wrap="square" bIns="0">
            <a:normAutofit/>
          </a:bodyPr>
          <a:lstStyle/>
          <a:p>
            <a:pPr marL="0" indent="0">
              <a:buNone/>
            </a:pPr>
            <a:r>
              <a:rPr lang="es-ES" sz="2400" b="1" dirty="0" smtClean="0">
                <a:solidFill>
                  <a:srgbClr val="FF0000"/>
                </a:solidFill>
              </a:rPr>
              <a:t>SSTS 12 septiembre 2014  </a:t>
            </a:r>
            <a:r>
              <a:rPr lang="es-ES" sz="2400" b="1" dirty="0"/>
              <a:t>RCUD </a:t>
            </a:r>
            <a:r>
              <a:rPr lang="es-ES" sz="2400" b="1" dirty="0" smtClean="0"/>
              <a:t>2591/2012 y 1158/2013</a:t>
            </a:r>
            <a:r>
              <a:rPr lang="es-ES" sz="2400" b="1" dirty="0" smtClean="0">
                <a:solidFill>
                  <a:srgbClr val="FF0000"/>
                </a:solidFill>
              </a:rPr>
              <a:t>      </a:t>
            </a:r>
          </a:p>
          <a:p>
            <a:pPr marL="0" indent="0" algn="r">
              <a:buNone/>
            </a:pPr>
            <a:r>
              <a:rPr lang="es-ES" sz="2400" b="1" dirty="0" smtClean="0"/>
              <a:t>Fernando Salinas Molina</a:t>
            </a:r>
            <a:endParaRPr lang="es-ES" sz="2400" dirty="0"/>
          </a:p>
          <a:p>
            <a:pPr algn="just"/>
            <a:r>
              <a:rPr lang="es-ES" sz="2400" dirty="0" smtClean="0"/>
              <a:t>Inaplicación </a:t>
            </a:r>
            <a:r>
              <a:rPr lang="es-ES" sz="2400" dirty="0"/>
              <a:t>art. 13 </a:t>
            </a:r>
            <a:r>
              <a:rPr lang="es-ES" sz="2400" dirty="0" smtClean="0"/>
              <a:t>EBEP: precepto </a:t>
            </a:r>
            <a:r>
              <a:rPr lang="es-ES" sz="2400" dirty="0"/>
              <a:t>no desarrollado </a:t>
            </a:r>
            <a:r>
              <a:rPr lang="es-ES" sz="2400" dirty="0" smtClean="0"/>
              <a:t>y solo aplicable a las AAPP</a:t>
            </a:r>
          </a:p>
          <a:p>
            <a:pPr algn="just"/>
            <a:r>
              <a:rPr lang="es-ES" sz="2400" dirty="0"/>
              <a:t>Director de Área de Nuevas </a:t>
            </a:r>
            <a:r>
              <a:rPr lang="es-ES" sz="2400" dirty="0" smtClean="0"/>
              <a:t>Tecnologías“, Coordinador de Infraestructuras, etc.,  </a:t>
            </a:r>
            <a:r>
              <a:rPr lang="es-ES" sz="2400" dirty="0"/>
              <a:t>de empresa municipal</a:t>
            </a:r>
          </a:p>
          <a:p>
            <a:pPr algn="just"/>
            <a:r>
              <a:rPr lang="es-ES" sz="2400" dirty="0" smtClean="0"/>
              <a:t>Si no se ejercen autónomamente </a:t>
            </a:r>
            <a:r>
              <a:rPr lang="es-ES" sz="2400" dirty="0"/>
              <a:t>poderes inherentes a la titularidad empresarial, </a:t>
            </a:r>
            <a:r>
              <a:rPr lang="es-ES" sz="2400" dirty="0" smtClean="0"/>
              <a:t>hay CT común</a:t>
            </a:r>
            <a:r>
              <a:rPr lang="es-ES" sz="2400" dirty="0"/>
              <a:t>, por lo que el cese equivale a un despido que se declara </a:t>
            </a:r>
            <a:r>
              <a:rPr lang="es-ES" sz="2400" dirty="0" smtClean="0"/>
              <a:t>improcedente</a:t>
            </a:r>
          </a:p>
          <a:p>
            <a:pPr marL="0" indent="0" algn="just">
              <a:buNone/>
            </a:pPr>
            <a:r>
              <a:rPr lang="es-ES" sz="1800" b="1" i="1" dirty="0">
                <a:solidFill>
                  <a:schemeClr val="accent1">
                    <a:lumMod val="75000"/>
                  </a:schemeClr>
                </a:solidFill>
              </a:rPr>
              <a:t>El Gobierno y los Órganos de Gobierno de las Comunidades Autónomas podrán establecer, en desarrollo de este Estatuto, el régimen jurídico específico del personal directivo así como los criterios para determinar su condición, de acuerdo, entre otros, con los siguientes </a:t>
            </a:r>
            <a:r>
              <a:rPr lang="es-ES" sz="1800" b="1" i="1" dirty="0" smtClean="0">
                <a:solidFill>
                  <a:schemeClr val="accent1">
                    <a:lumMod val="75000"/>
                  </a:schemeClr>
                </a:solidFill>
              </a:rPr>
              <a:t>principios.</a:t>
            </a:r>
          </a:p>
          <a:p>
            <a:pPr marL="0" indent="0" algn="just">
              <a:buNone/>
            </a:pPr>
            <a:r>
              <a:rPr lang="es-ES" sz="1800" b="1" i="1" dirty="0">
                <a:solidFill>
                  <a:schemeClr val="accent1">
                    <a:lumMod val="75000"/>
                  </a:schemeClr>
                </a:solidFill>
              </a:rPr>
              <a:t>Es personal directivo el que desarrolla funciones directivas profesionales en las Administraciones Públicas, definidas como tales en las normas específicas de cada Administración</a:t>
            </a:r>
          </a:p>
        </p:txBody>
      </p:sp>
      <p:sp>
        <p:nvSpPr>
          <p:cNvPr id="4" name="3 Rectángulo"/>
          <p:cNvSpPr/>
          <p:nvPr/>
        </p:nvSpPr>
        <p:spPr>
          <a:xfrm>
            <a:off x="611560" y="44624"/>
            <a:ext cx="2376264" cy="1200329"/>
          </a:xfrm>
          <a:prstGeom prst="rect">
            <a:avLst/>
          </a:prstGeom>
        </p:spPr>
        <p:txBody>
          <a:bodyPr wrap="square">
            <a:spAutoFit/>
          </a:bodyPr>
          <a:lstStyle/>
          <a:p>
            <a:pPr>
              <a:spcBef>
                <a:spcPct val="0"/>
              </a:spcBef>
            </a:pPr>
            <a:r>
              <a:rPr altLang="es-ES" sz="7200" b="1" dirty="0" smtClean="0">
                <a:solidFill>
                  <a:srgbClr val="7F7F7F"/>
                </a:solidFill>
                <a:latin typeface="Arial" pitchFamily="34" charset="0"/>
              </a:rPr>
              <a:t>01</a:t>
            </a:r>
            <a:r>
              <a:rPr altLang="es-ES" b="1" dirty="0" smtClean="0">
                <a:solidFill>
                  <a:srgbClr val="7F7F7F"/>
                </a:solidFill>
                <a:latin typeface="Arial" pitchFamily="34" charset="0"/>
              </a:rPr>
              <a:t>.</a:t>
            </a:r>
            <a:r>
              <a:rPr altLang="es-ES" sz="2000" b="1" dirty="0" smtClean="0">
                <a:solidFill>
                  <a:srgbClr val="7F7F7F"/>
                </a:solidFill>
                <a:latin typeface="Arial" pitchFamily="34" charset="0"/>
              </a:rPr>
              <a:t> </a:t>
            </a:r>
            <a:endParaRPr altLang="es-ES" sz="2000" b="1" dirty="0">
              <a:solidFill>
                <a:srgbClr val="7F7F7F"/>
              </a:solidFill>
              <a:latin typeface="Arial" pitchFamily="34" charset="0"/>
            </a:endParaRPr>
          </a:p>
        </p:txBody>
      </p:sp>
    </p:spTree>
    <p:extLst>
      <p:ext uri="{BB962C8B-B14F-4D97-AF65-F5344CB8AC3E}">
        <p14:creationId xmlns:p14="http://schemas.microsoft.com/office/powerpoint/2010/main" xmlns="" val="2013876641"/>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Colisión entre convenio colectivo y LPGE</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AENA</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29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31/2014)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Miguel Ángel </a:t>
            </a:r>
            <a:r>
              <a:rPr lang="es-ES" sz="2000" b="1" dirty="0" err="1" smtClean="0">
                <a:latin typeface="Lucida Sans Unicode" pitchFamily="34" charset="0"/>
                <a:cs typeface="Lucida Sans Unicode" pitchFamily="34" charset="0"/>
              </a:rPr>
              <a:t>Luelmo</a:t>
            </a:r>
            <a:r>
              <a:rPr lang="es-ES" sz="2000" b="1" dirty="0" smtClean="0">
                <a:latin typeface="Lucida Sans Unicode" pitchFamily="34" charset="0"/>
                <a:cs typeface="Lucida Sans Unicode" pitchFamily="34" charset="0"/>
              </a:rPr>
              <a:t> Millán</a:t>
            </a:r>
          </a:p>
          <a:p>
            <a:pPr algn="just"/>
            <a:r>
              <a:rPr lang="es-ES" sz="2400" dirty="0" smtClean="0"/>
              <a:t>Trabajadores </a:t>
            </a:r>
            <a:r>
              <a:rPr lang="es-ES" sz="2400" dirty="0"/>
              <a:t>que cumpliendo los requisitos establecidos, insten la jubilación parcial establecida en el convenio colectivo y en la legislación </a:t>
            </a:r>
            <a:r>
              <a:rPr lang="es-ES" sz="2400" dirty="0" smtClean="0"/>
              <a:t>vigente.</a:t>
            </a:r>
          </a:p>
          <a:p>
            <a:pPr algn="just"/>
            <a:r>
              <a:rPr lang="es-ES" sz="2400" dirty="0" smtClean="0"/>
              <a:t>LPGE </a:t>
            </a:r>
            <a:r>
              <a:rPr lang="es-ES" sz="2400" dirty="0" err="1" smtClean="0"/>
              <a:t>prohibe</a:t>
            </a:r>
            <a:r>
              <a:rPr lang="es-ES" sz="2400" dirty="0" smtClean="0"/>
              <a:t> nuevas contrataciones, salvo para necesidades urgentes e inaplazables.</a:t>
            </a:r>
          </a:p>
          <a:p>
            <a:pPr algn="just"/>
            <a:r>
              <a:rPr lang="es-ES" sz="2400" dirty="0" smtClean="0"/>
              <a:t>Jerarquía </a:t>
            </a:r>
            <a:r>
              <a:rPr lang="es-ES" sz="2400" dirty="0"/>
              <a:t>normativa da prevalencia a la ley sobre el convenio colectivo de </a:t>
            </a:r>
            <a:r>
              <a:rPr lang="es-ES" sz="2400" dirty="0" smtClean="0"/>
              <a:t>aplicación-</a:t>
            </a:r>
          </a:p>
          <a:p>
            <a:pPr algn="just"/>
            <a:r>
              <a:rPr lang="es-ES" sz="2400" dirty="0" smtClean="0"/>
              <a:t>La </a:t>
            </a:r>
            <a:r>
              <a:rPr lang="es-ES" sz="2400" dirty="0"/>
              <a:t>prohibición de </a:t>
            </a:r>
            <a:r>
              <a:rPr lang="es-ES" sz="2400" dirty="0" smtClean="0"/>
              <a:t>contratación </a:t>
            </a:r>
            <a:r>
              <a:rPr lang="es-ES" sz="2400" dirty="0"/>
              <a:t>legalmente establecida impide el contrato de relevo inherente a la jubilación parcial, haciendo que ésta no pueda tener lugar.</a:t>
            </a: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19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636744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r>
              <a:rPr lang="es-ES" altLang="es-ES" sz="2400" dirty="0" smtClean="0"/>
              <a:t>Excedencia voluntaria con derecho al reingreso y sujeción a plazo para solicitarla</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4895850"/>
          </a:xfrm>
        </p:spPr>
        <p:txBody>
          <a:bodyPr rtlCol="0">
            <a:normAutofit fontScale="92500" lnSpcReduction="2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29 septiembre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901/2013)</a:t>
            </a:r>
            <a:r>
              <a:rPr lang="es-ES" sz="2600" b="1" dirty="0" smtClean="0">
                <a:latin typeface="+mj-lt"/>
              </a:rPr>
              <a:t> </a:t>
            </a:r>
          </a:p>
          <a:p>
            <a:pPr marL="0" indent="0" algn="r">
              <a:buNone/>
              <a:defRPr/>
            </a:pPr>
            <a:r>
              <a:rPr lang="es-ES" sz="2000" b="1" dirty="0" smtClean="0">
                <a:latin typeface="+mj-lt"/>
              </a:rPr>
              <a:t>Luis F. de Castro Fernández</a:t>
            </a:r>
          </a:p>
          <a:p>
            <a:pPr marL="0" indent="0" algn="just">
              <a:buNone/>
              <a:defRPr/>
            </a:pPr>
            <a:r>
              <a:rPr lang="es-ES" sz="2400" b="1" dirty="0" err="1" smtClean="0">
                <a:latin typeface="+mj-lt"/>
              </a:rPr>
              <a:t>Securitas</a:t>
            </a:r>
            <a:r>
              <a:rPr lang="es-ES" sz="2400" b="1" dirty="0" smtClean="0">
                <a:latin typeface="+mj-lt"/>
              </a:rPr>
              <a:t> </a:t>
            </a:r>
            <a:r>
              <a:rPr lang="es-ES" sz="2400" b="1" dirty="0" err="1" smtClean="0">
                <a:latin typeface="+mj-lt"/>
              </a:rPr>
              <a:t>Direct</a:t>
            </a:r>
            <a:r>
              <a:rPr lang="es-ES" sz="2400" b="1" dirty="0" smtClean="0">
                <a:latin typeface="+mj-lt"/>
              </a:rPr>
              <a:t>: rechazo reingreso del excedente </a:t>
            </a:r>
            <a:r>
              <a:rPr lang="es-ES" sz="2400" dirty="0" smtClean="0"/>
              <a:t>(al </a:t>
            </a:r>
            <a:r>
              <a:rPr lang="es-ES" sz="2400" dirty="0"/>
              <a:t>no solicitarse con 30 días de antelación previsto en el Convenio Colectivo). </a:t>
            </a:r>
            <a:endParaRPr lang="es-ES" sz="2400" dirty="0" smtClean="0"/>
          </a:p>
          <a:p>
            <a:pPr marL="0" indent="0" algn="just">
              <a:buNone/>
              <a:defRPr/>
            </a:pPr>
            <a:r>
              <a:rPr lang="es-ES" sz="2400" dirty="0" smtClean="0"/>
              <a:t>El </a:t>
            </a:r>
            <a:r>
              <a:rPr lang="es-ES" sz="2400" dirty="0"/>
              <a:t>incumplimiento del plazo convencional </a:t>
            </a:r>
            <a:r>
              <a:rPr lang="es-ES" sz="2400" dirty="0" smtClean="0"/>
              <a:t>legitima conducta empresarial: no hay despido, pues convenio especifica las </a:t>
            </a:r>
            <a:r>
              <a:rPr lang="es-ES" sz="2400" dirty="0"/>
              <a:t>consecuencias de baja en la </a:t>
            </a:r>
            <a:r>
              <a:rPr lang="es-ES" sz="2400" dirty="0" smtClean="0"/>
              <a:t>empresa. </a:t>
            </a:r>
          </a:p>
          <a:p>
            <a:pPr marL="0" indent="0" algn="just">
              <a:buNone/>
              <a:defRPr/>
            </a:pPr>
            <a:r>
              <a:rPr lang="es-ES_tradnl" sz="2400" dirty="0" smtClean="0"/>
              <a:t>DOCTRINA</a:t>
            </a:r>
            <a:endParaRPr lang="es-ES" sz="2400" dirty="0" smtClean="0"/>
          </a:p>
          <a:p>
            <a:pPr algn="just">
              <a:defRPr/>
            </a:pPr>
            <a:r>
              <a:rPr lang="es-ES" sz="2400" dirty="0" smtClean="0"/>
              <a:t>Cuando </a:t>
            </a:r>
            <a:r>
              <a:rPr lang="es-ES" sz="2400" dirty="0"/>
              <a:t>el convenio fija el plazo pero no prevé efecto alguno en caso de incumplimiento, no se pierde el derecho al </a:t>
            </a:r>
            <a:r>
              <a:rPr lang="es-ES" sz="2400" dirty="0" smtClean="0"/>
              <a:t>reingreso</a:t>
            </a:r>
          </a:p>
          <a:p>
            <a:pPr algn="just">
              <a:defRPr/>
            </a:pPr>
            <a:r>
              <a:rPr lang="es-ES" sz="2400" dirty="0" smtClean="0"/>
              <a:t>Cuando </a:t>
            </a:r>
            <a:r>
              <a:rPr lang="es-ES" sz="2400" dirty="0"/>
              <a:t>el convenio determina el cese definitivo en caso de incumplimiento del plazo, si éste se incumple, el trabajador cesa definitivamente</a:t>
            </a:r>
          </a:p>
        </p:txBody>
      </p:sp>
      <p:sp>
        <p:nvSpPr>
          <p:cNvPr id="21508" name="4 CuadroTexto"/>
          <p:cNvSpPr txBox="1">
            <a:spLocks noChangeArrowheads="1"/>
          </p:cNvSpPr>
          <p:nvPr/>
        </p:nvSpPr>
        <p:spPr bwMode="auto">
          <a:xfrm>
            <a:off x="899592" y="980728"/>
            <a:ext cx="136760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20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405034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5 Marcador de contenido"/>
          <p:cNvSpPr>
            <a:spLocks noGrp="1"/>
          </p:cNvSpPr>
          <p:nvPr>
            <p:ph type="body" sz="quarter" idx="3"/>
          </p:nvPr>
        </p:nvSpPr>
        <p:spPr>
          <a:xfrm>
            <a:off x="1979613" y="1484313"/>
            <a:ext cx="6913562" cy="4432300"/>
          </a:xfrm>
        </p:spPr>
        <p:txBody>
          <a:bodyPr>
            <a:normAutofit/>
          </a:bodyPr>
          <a:lstStyle/>
          <a:p>
            <a:pPr algn="ctr" eaLnBrk="1" hangingPunct="1"/>
            <a:r>
              <a:rPr lang="es-ES" altLang="es-ES" sz="2000" b="1" dirty="0" smtClean="0">
                <a:solidFill>
                  <a:srgbClr val="FF0000"/>
                </a:solidFill>
              </a:rPr>
              <a:t>STS 30 septiembre 2014</a:t>
            </a:r>
            <a:r>
              <a:rPr lang="es-ES" altLang="es-ES" sz="2000" b="1" dirty="0" smtClean="0"/>
              <a:t> RC 193/2013. </a:t>
            </a:r>
          </a:p>
          <a:p>
            <a:pPr algn="r" eaLnBrk="1" hangingPunct="1"/>
            <a:r>
              <a:rPr lang="es-ES" altLang="es-ES" sz="2000" b="1" dirty="0" smtClean="0"/>
              <a:t>M. A. </a:t>
            </a:r>
            <a:r>
              <a:rPr lang="es-ES" altLang="es-ES" sz="2000" b="1" dirty="0" err="1" smtClean="0"/>
              <a:t>Luelmo</a:t>
            </a:r>
            <a:r>
              <a:rPr lang="es-ES" altLang="es-ES" sz="2000" b="1" dirty="0" smtClean="0"/>
              <a:t> Millán</a:t>
            </a:r>
            <a:endParaRPr lang="es-ES" altLang="es-ES" sz="2000" dirty="0" smtClean="0"/>
          </a:p>
          <a:p>
            <a:pPr eaLnBrk="1" hangingPunct="1"/>
            <a:endParaRPr lang="es-ES" altLang="es-ES" sz="2000" dirty="0" smtClean="0"/>
          </a:p>
          <a:p>
            <a:pPr algn="just"/>
            <a:r>
              <a:rPr lang="es-ES" sz="2000" dirty="0" smtClean="0"/>
              <a:t>Las </a:t>
            </a:r>
            <a:r>
              <a:rPr lang="es-ES" sz="2000" dirty="0"/>
              <a:t>relaciones laborales con la empresa presuntamente cedente se extinguieron antes de presentarse la </a:t>
            </a:r>
            <a:r>
              <a:rPr lang="es-ES" sz="2000" dirty="0" smtClean="0"/>
              <a:t>demanda, a virtud de un DC</a:t>
            </a:r>
          </a:p>
          <a:p>
            <a:pPr algn="just"/>
            <a:r>
              <a:rPr lang="es-ES_tradnl" altLang="es-ES" sz="2000" dirty="0" smtClean="0"/>
              <a:t>DOCTRINA</a:t>
            </a:r>
          </a:p>
          <a:p>
            <a:pPr algn="just"/>
            <a:r>
              <a:rPr lang="es-ES" sz="2000" dirty="0" smtClean="0"/>
              <a:t>Falta </a:t>
            </a:r>
            <a:r>
              <a:rPr lang="es-ES" sz="2000" dirty="0"/>
              <a:t>de acción por hallarse extinguidos los contratos de trabajo </a:t>
            </a:r>
            <a:r>
              <a:rPr lang="es-ES" sz="2000" dirty="0" smtClean="0"/>
              <a:t>en </a:t>
            </a:r>
            <a:r>
              <a:rPr lang="es-ES" sz="2000" dirty="0"/>
              <a:t>virtud de despido </a:t>
            </a:r>
            <a:r>
              <a:rPr lang="es-ES" sz="2000" dirty="0" smtClean="0"/>
              <a:t>colectivo.</a:t>
            </a:r>
          </a:p>
          <a:p>
            <a:pPr algn="just"/>
            <a:r>
              <a:rPr lang="es-ES" sz="2000" dirty="0" smtClean="0"/>
              <a:t>No </a:t>
            </a:r>
            <a:r>
              <a:rPr lang="es-ES" sz="2000" dirty="0"/>
              <a:t>se encontraban vivas las relaciones laborales "en el momento actual", pudiéndose alegar la cesión ilegal en el despido mientras esa cesión subsiste y conseguir la condena solidaria </a:t>
            </a:r>
            <a:endParaRPr lang="es-ES" altLang="es-ES" sz="2000" dirty="0" smtClean="0"/>
          </a:p>
        </p:txBody>
      </p:sp>
      <p:sp>
        <p:nvSpPr>
          <p:cNvPr id="148483" name="2 Título"/>
          <p:cNvSpPr>
            <a:spLocks noGrp="1"/>
          </p:cNvSpPr>
          <p:nvPr>
            <p:ph type="title" idx="4294967295"/>
          </p:nvPr>
        </p:nvSpPr>
        <p:spPr>
          <a:xfrm>
            <a:off x="1619672" y="549275"/>
            <a:ext cx="6984578" cy="395288"/>
          </a:xfrm>
        </p:spPr>
        <p:txBody>
          <a:bodyPr>
            <a:noAutofit/>
          </a:bodyPr>
          <a:lstStyle/>
          <a:p>
            <a:pPr algn="ctr" eaLnBrk="1" hangingPunct="1"/>
            <a:r>
              <a:rPr lang="es-ES" altLang="es-ES" sz="2400" dirty="0" smtClean="0"/>
              <a:t>Falta de acción en reclamación de cesión ilegal</a:t>
            </a:r>
          </a:p>
        </p:txBody>
      </p:sp>
      <p:sp>
        <p:nvSpPr>
          <p:cNvPr id="148484" name="4 CuadroTexto"/>
          <p:cNvSpPr txBox="1">
            <a:spLocks noChangeArrowheads="1"/>
          </p:cNvSpPr>
          <p:nvPr/>
        </p:nvSpPr>
        <p:spPr bwMode="auto">
          <a:xfrm>
            <a:off x="395288" y="1412776"/>
            <a:ext cx="1728787"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altLang="es-ES" sz="7200" b="1" dirty="0" smtClean="0">
                <a:solidFill>
                  <a:srgbClr val="7F7F7F"/>
                </a:solidFill>
                <a:latin typeface="Arial" pitchFamily="34" charset="0"/>
              </a:rPr>
              <a:t>21</a:t>
            </a:r>
            <a:r>
              <a:rPr altLang="es-ES" sz="8000" b="1" dirty="0" smtClean="0">
                <a:solidFill>
                  <a:srgbClr val="7F7F7F"/>
                </a:solidFill>
                <a:latin typeface="Arial" pitchFamily="34" charset="0"/>
              </a:rPr>
              <a:t> </a:t>
            </a:r>
            <a:endParaRPr altLang="es-ES" sz="8000" b="1" dirty="0">
              <a:solidFill>
                <a:srgbClr val="7F7F7F"/>
              </a:solidFill>
              <a:latin typeface="Arial" pitchFamily="34" charset="0"/>
            </a:endParaRPr>
          </a:p>
        </p:txBody>
      </p:sp>
    </p:spTree>
    <p:extLst>
      <p:ext uri="{BB962C8B-B14F-4D97-AF65-F5344CB8AC3E}">
        <p14:creationId xmlns:p14="http://schemas.microsoft.com/office/powerpoint/2010/main" xmlns="" val="3523966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a:cs typeface="Lucida Sans Unicode" pitchFamily="34" charset="0"/>
              </a:rPr>
              <a:t>E</a:t>
            </a:r>
            <a:r>
              <a:rPr lang="es-ES" altLang="es-ES" sz="2400" dirty="0" smtClean="0">
                <a:cs typeface="Lucida Sans Unicode" pitchFamily="34" charset="0"/>
              </a:rPr>
              <a:t>rror judicial: agotamiento de recursos judiciales </a:t>
            </a:r>
          </a:p>
        </p:txBody>
      </p:sp>
      <p:sp>
        <p:nvSpPr>
          <p:cNvPr id="21507" name="2 Marcador de contenido"/>
          <p:cNvSpPr>
            <a:spLocks noGrp="1"/>
          </p:cNvSpPr>
          <p:nvPr>
            <p:ph idx="4294967295"/>
          </p:nvPr>
        </p:nvSpPr>
        <p:spPr>
          <a:xfrm>
            <a:off x="1835696" y="1268760"/>
            <a:ext cx="7127875" cy="5255865"/>
          </a:xfrm>
        </p:spPr>
        <p:txBody>
          <a:bodyPr rtlCol="0">
            <a:normAutofit fontScale="85000" lnSpcReduction="20000"/>
          </a:bodyPr>
          <a:lstStyle/>
          <a:p>
            <a:pPr marL="0" indent="0" algn="ctr">
              <a:buNone/>
            </a:pPr>
            <a:r>
              <a:rPr lang="es-ES" b="1" dirty="0">
                <a:solidFill>
                  <a:srgbClr val="FF0000"/>
                </a:solidFill>
              </a:rPr>
              <a:t>STS </a:t>
            </a:r>
            <a:r>
              <a:rPr lang="es-ES" b="1" dirty="0" smtClean="0">
                <a:solidFill>
                  <a:srgbClr val="FF0000"/>
                </a:solidFill>
              </a:rPr>
              <a:t>30 septiembre 2014</a:t>
            </a:r>
            <a:r>
              <a:rPr lang="es-ES" b="1" dirty="0">
                <a:solidFill>
                  <a:srgbClr val="FF0000"/>
                </a:solidFill>
              </a:rPr>
              <a:t>. </a:t>
            </a:r>
            <a:r>
              <a:rPr lang="es-ES" b="1" dirty="0" err="1" smtClean="0">
                <a:solidFill>
                  <a:srgbClr val="FF0000"/>
                </a:solidFill>
              </a:rPr>
              <a:t>rec.</a:t>
            </a:r>
            <a:r>
              <a:rPr lang="es-ES" b="1" dirty="0" smtClean="0">
                <a:solidFill>
                  <a:srgbClr val="FF0000"/>
                </a:solidFill>
              </a:rPr>
              <a:t> 9/2013</a:t>
            </a:r>
          </a:p>
          <a:p>
            <a:pPr marL="0" indent="0" algn="r">
              <a:buNone/>
            </a:pPr>
            <a:r>
              <a:rPr lang="es-ES" sz="2000" b="1" dirty="0" smtClean="0"/>
              <a:t>Mª Luisa Segoviano</a:t>
            </a:r>
            <a:endParaRPr lang="es-ES" sz="2000" dirty="0"/>
          </a:p>
          <a:p>
            <a:pPr algn="just"/>
            <a:r>
              <a:rPr lang="es-ES" sz="2400" dirty="0" smtClean="0"/>
              <a:t>Trabajador demanda por </a:t>
            </a:r>
            <a:r>
              <a:rPr lang="es-ES" sz="2400" dirty="0"/>
              <a:t>determinación </a:t>
            </a:r>
            <a:r>
              <a:rPr lang="es-ES" sz="2400" dirty="0" smtClean="0"/>
              <a:t>contingencia </a:t>
            </a:r>
            <a:r>
              <a:rPr lang="es-ES" sz="2400" dirty="0"/>
              <a:t>de la </a:t>
            </a:r>
            <a:r>
              <a:rPr lang="es-ES" sz="2400" dirty="0" smtClean="0"/>
              <a:t>IPT. </a:t>
            </a:r>
          </a:p>
          <a:p>
            <a:pPr algn="just"/>
            <a:r>
              <a:rPr lang="es-ES" sz="2400" dirty="0" smtClean="0"/>
              <a:t>SJS desestima y concede suplicación, que NO se interpone.</a:t>
            </a:r>
          </a:p>
          <a:p>
            <a:pPr marL="0" indent="0" algn="just">
              <a:buNone/>
            </a:pPr>
            <a:r>
              <a:rPr lang="es-ES" sz="2400" dirty="0" smtClean="0"/>
              <a:t>DEMANDA DE ERROR JUDICIAL INTERPUESTA</a:t>
            </a:r>
          </a:p>
          <a:p>
            <a:pPr marL="0" indent="0" algn="just">
              <a:buNone/>
            </a:pPr>
            <a:r>
              <a:rPr lang="es-ES" sz="2400" dirty="0" smtClean="0"/>
              <a:t>Porque SJS aprecia </a:t>
            </a:r>
            <a:r>
              <a:rPr lang="es-ES" sz="2400" dirty="0"/>
              <a:t>la caducidad por no constar en autos la notificación de la resolución administrativa, </a:t>
            </a:r>
            <a:r>
              <a:rPr lang="es-ES" sz="2400" dirty="0" smtClean="0"/>
              <a:t>que está en autos.</a:t>
            </a:r>
          </a:p>
          <a:p>
            <a:pPr marL="0" indent="0" algn="just">
              <a:buNone/>
            </a:pPr>
            <a:endParaRPr lang="es-ES_tradnl" sz="2400" dirty="0" smtClean="0"/>
          </a:p>
          <a:p>
            <a:pPr marL="0" indent="0" algn="just">
              <a:buNone/>
            </a:pPr>
            <a:r>
              <a:rPr lang="es-ES_tradnl" sz="2400" dirty="0" smtClean="0"/>
              <a:t>REQUISITOS DE LAS DEMANDAS</a:t>
            </a:r>
            <a:endParaRPr lang="es-ES" sz="2400" dirty="0" smtClean="0"/>
          </a:p>
          <a:p>
            <a:pPr marL="0" indent="0" algn="just">
              <a:buNone/>
            </a:pPr>
            <a:r>
              <a:rPr lang="es-ES" sz="2400" dirty="0" smtClean="0"/>
              <a:t>Error imputable </a:t>
            </a:r>
            <a:r>
              <a:rPr lang="es-ES" sz="2400" dirty="0"/>
              <a:t>de forma culpable e injustificada al </a:t>
            </a:r>
            <a:r>
              <a:rPr lang="es-ES" sz="2400" dirty="0" smtClean="0"/>
              <a:t>Tribunal</a:t>
            </a:r>
          </a:p>
          <a:p>
            <a:pPr marL="0" indent="0" algn="just">
              <a:buNone/>
            </a:pPr>
            <a:r>
              <a:rPr lang="es-ES" sz="2400" dirty="0" smtClean="0"/>
              <a:t>Resolución </a:t>
            </a:r>
            <a:r>
              <a:rPr lang="es-ES" sz="2400" dirty="0"/>
              <a:t>judicial firme injusta o equivocada y viciada de un error patente, indubitado e </a:t>
            </a:r>
            <a:r>
              <a:rPr lang="es-ES" sz="2400" dirty="0" smtClean="0"/>
              <a:t>incontestable</a:t>
            </a:r>
          </a:p>
          <a:p>
            <a:pPr marL="0" indent="0" algn="just">
              <a:buNone/>
            </a:pPr>
            <a:r>
              <a:rPr lang="es-ES" sz="2400" dirty="0" smtClean="0"/>
              <a:t>Daño efectivo</a:t>
            </a:r>
            <a:r>
              <a:rPr lang="es-ES" sz="2400" dirty="0"/>
              <a:t>, evaluable económicamente e </a:t>
            </a:r>
            <a:r>
              <a:rPr lang="es-ES" sz="2400" dirty="0" smtClean="0"/>
              <a:t>individualizado</a:t>
            </a:r>
          </a:p>
          <a:p>
            <a:pPr marL="0" indent="0" algn="just">
              <a:buNone/>
            </a:pPr>
            <a:r>
              <a:rPr lang="es-ES" sz="2400" dirty="0" smtClean="0"/>
              <a:t>Agotamiento recursos </a:t>
            </a:r>
            <a:r>
              <a:rPr lang="es-ES" sz="2400" dirty="0"/>
              <a:t>que prevé la ley, incluso el RCUD. </a:t>
            </a:r>
            <a:endParaRPr lang="es-ES" sz="2400" dirty="0" smtClean="0"/>
          </a:p>
          <a:p>
            <a:pPr marL="0" indent="0" algn="just">
              <a:buNone/>
            </a:pPr>
            <a:r>
              <a:rPr lang="es-ES" sz="2400" dirty="0" smtClean="0"/>
              <a:t>RESOLUCIÓN DEL CASO</a:t>
            </a:r>
          </a:p>
          <a:p>
            <a:pPr marL="0" indent="0" algn="just">
              <a:buNone/>
            </a:pPr>
            <a:r>
              <a:rPr lang="es-ES" sz="2400" dirty="0" smtClean="0"/>
              <a:t>No se interpuso suplicación y hay caducidad (más de tres meses desde  </a:t>
            </a:r>
            <a:r>
              <a:rPr lang="es-ES" sz="2400" dirty="0"/>
              <a:t>la notificación de la </a:t>
            </a:r>
            <a:r>
              <a:rPr lang="es-ES" sz="2400" dirty="0" smtClean="0"/>
              <a:t>sentencia)</a:t>
            </a:r>
            <a:endParaRPr lang="es-ES_tradnl" sz="2000" dirty="0"/>
          </a:p>
        </p:txBody>
      </p:sp>
      <p:sp>
        <p:nvSpPr>
          <p:cNvPr id="21508" name="4 CuadroTexto"/>
          <p:cNvSpPr txBox="1">
            <a:spLocks noChangeArrowheads="1"/>
          </p:cNvSpPr>
          <p:nvPr/>
        </p:nvSpPr>
        <p:spPr bwMode="auto">
          <a:xfrm>
            <a:off x="611188" y="908720"/>
            <a:ext cx="331274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22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32632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Viudedad en matrimonio corto</a:t>
            </a:r>
          </a:p>
        </p:txBody>
      </p:sp>
      <p:sp>
        <p:nvSpPr>
          <p:cNvPr id="21507" name="2 Marcador de contenido"/>
          <p:cNvSpPr>
            <a:spLocks noGrp="1"/>
          </p:cNvSpPr>
          <p:nvPr>
            <p:ph idx="4294967295"/>
          </p:nvPr>
        </p:nvSpPr>
        <p:spPr>
          <a:xfrm>
            <a:off x="1691680" y="1484784"/>
            <a:ext cx="7345362" cy="4895850"/>
          </a:xfrm>
        </p:spPr>
        <p:txBody>
          <a:bodyPr rtlCol="0">
            <a:normAutofit fontScale="925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30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2516/2013)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Jesús </a:t>
            </a:r>
            <a:r>
              <a:rPr lang="es-ES" sz="2000" b="1" dirty="0" err="1" smtClean="0">
                <a:latin typeface="Lucida Sans Unicode" pitchFamily="34" charset="0"/>
                <a:cs typeface="Lucida Sans Unicode" pitchFamily="34" charset="0"/>
              </a:rPr>
              <a:t>Souto</a:t>
            </a:r>
            <a:r>
              <a:rPr lang="es-ES" sz="2000" b="1" dirty="0" smtClean="0">
                <a:latin typeface="Lucida Sans Unicode" pitchFamily="34" charset="0"/>
                <a:cs typeface="Lucida Sans Unicode" pitchFamily="34" charset="0"/>
              </a:rPr>
              <a:t> Prieto</a:t>
            </a:r>
          </a:p>
          <a:p>
            <a:pPr marL="0" indent="0" algn="just">
              <a:buNone/>
              <a:defRPr/>
            </a:pPr>
            <a:r>
              <a:rPr lang="es-ES" sz="2400" u="sng" dirty="0" err="1" smtClean="0"/>
              <a:t>Sdh</a:t>
            </a:r>
            <a:r>
              <a:rPr lang="es-ES" sz="2400" u="sng" dirty="0" smtClean="0"/>
              <a:t>: </a:t>
            </a:r>
            <a:r>
              <a:rPr lang="es-ES" sz="2400" dirty="0" smtClean="0"/>
              <a:t>Causante fallecido por enfermedad previa al matrimonio, antes de cumplir un año. Pero se superan los dos años sumando convivencia previa como pareja.</a:t>
            </a:r>
          </a:p>
          <a:p>
            <a:pPr marL="0" indent="0" algn="just">
              <a:buNone/>
              <a:defRPr/>
            </a:pPr>
            <a:r>
              <a:rPr lang="es-ES" sz="2400" dirty="0" smtClean="0"/>
              <a:t>Problema: si la </a:t>
            </a:r>
            <a:r>
              <a:rPr lang="es-ES" sz="2400" dirty="0"/>
              <a:t>convivencia de hecho, que debe completar la matrimonial hasta los dos años, </a:t>
            </a:r>
            <a:r>
              <a:rPr lang="es-ES" sz="2400" dirty="0" smtClean="0"/>
              <a:t>debe ser entre </a:t>
            </a:r>
            <a:r>
              <a:rPr lang="es-ES" sz="2400" dirty="0"/>
              <a:t>"quienes, no hallándose impedidos para contraer matrimonio, no tengan vinculo matrimonial con otra persona</a:t>
            </a:r>
            <a:r>
              <a:rPr lang="es-ES" sz="2400" dirty="0" smtClean="0"/>
              <a:t>....«.</a:t>
            </a:r>
          </a:p>
          <a:p>
            <a:pPr marL="0" indent="0" algn="just">
              <a:buNone/>
              <a:defRPr/>
            </a:pPr>
            <a:r>
              <a:rPr lang="es-ES" sz="2400" dirty="0" smtClean="0"/>
              <a:t>Doctrina: art. 174.1.3 LGSS aparece como remitido y se </a:t>
            </a:r>
            <a:r>
              <a:rPr lang="es-ES" sz="2400" dirty="0"/>
              <a:t>entiende que </a:t>
            </a:r>
            <a:r>
              <a:rPr lang="es-ES" sz="2400" dirty="0" smtClean="0"/>
              <a:t>íntegramente.</a:t>
            </a:r>
          </a:p>
          <a:p>
            <a:pPr marL="0" indent="0" algn="just">
              <a:buNone/>
              <a:defRPr/>
            </a:pPr>
            <a:r>
              <a:rPr lang="es-ES" sz="2400" dirty="0" smtClean="0"/>
              <a:t>La convivencia válida es la de personas en condiciones de contraer matrimonio (no vale si hay impedimento vínculo)</a:t>
            </a:r>
          </a:p>
          <a:p>
            <a:pPr marL="0" indent="0" algn="just">
              <a:buNone/>
              <a:defRPr/>
            </a:pPr>
            <a:endParaRPr lang="es-ES" sz="2400" dirty="0" smtClean="0"/>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23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63859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648"/>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DC y posterior demanda de cesión ilegal</a:t>
            </a:r>
            <a:br>
              <a:rPr lang="es-ES" altLang="es-ES" sz="2000" dirty="0" smtClean="0">
                <a:latin typeface="Lucida Sans" panose="020B0602030504020204" pitchFamily="34" charset="0"/>
                <a:cs typeface="Lucida Sans Unicode" pitchFamily="34" charset="0"/>
              </a:rPr>
            </a:br>
            <a:r>
              <a:rPr lang="es-ES" altLang="es-ES" sz="2000" dirty="0" err="1" smtClean="0">
                <a:latin typeface="Lucida Sans" panose="020B0602030504020204" pitchFamily="34" charset="0"/>
                <a:cs typeface="Lucida Sans Unicode" pitchFamily="34" charset="0"/>
              </a:rPr>
              <a:t>Zozaya</a:t>
            </a:r>
            <a:r>
              <a:rPr lang="es-ES" altLang="es-ES" sz="2000" dirty="0" smtClean="0">
                <a:latin typeface="Lucida Sans" panose="020B0602030504020204" pitchFamily="34" charset="0"/>
                <a:cs typeface="Lucida Sans Unicode" pitchFamily="34" charset="0"/>
              </a:rPr>
              <a:t> Gas y </a:t>
            </a:r>
            <a:r>
              <a:rPr lang="es-ES" altLang="es-ES" sz="2000" dirty="0" err="1" smtClean="0">
                <a:latin typeface="Lucida Sans" panose="020B0602030504020204" pitchFamily="34" charset="0"/>
                <a:cs typeface="Lucida Sans Unicode" pitchFamily="34" charset="0"/>
              </a:rPr>
              <a:t>Zozaya</a:t>
            </a:r>
            <a:r>
              <a:rPr lang="es-ES" altLang="es-ES" sz="2000" dirty="0" smtClean="0">
                <a:latin typeface="Lucida Sans" panose="020B0602030504020204" pitchFamily="34" charset="0"/>
                <a:cs typeface="Lucida Sans Unicode" pitchFamily="34" charset="0"/>
              </a:rPr>
              <a:t> Cisternas</a:t>
            </a:r>
          </a:p>
        </p:txBody>
      </p:sp>
      <p:sp>
        <p:nvSpPr>
          <p:cNvPr id="21507" name="2 Marcador de contenido"/>
          <p:cNvSpPr>
            <a:spLocks noGrp="1"/>
          </p:cNvSpPr>
          <p:nvPr>
            <p:ph idx="4294967295"/>
          </p:nvPr>
        </p:nvSpPr>
        <p:spPr>
          <a:xfrm>
            <a:off x="1619672" y="1485082"/>
            <a:ext cx="7345362" cy="5184576"/>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30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rc</a:t>
            </a:r>
            <a:r>
              <a:rPr lang="es-ES" sz="2000" b="1" dirty="0" smtClean="0">
                <a:latin typeface="Lucida Sans Unicode" pitchFamily="34" charset="0"/>
                <a:cs typeface="Lucida Sans Unicode" pitchFamily="34" charset="0"/>
              </a:rPr>
              <a:t>. 193/2013)</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Miguel Ángel </a:t>
            </a:r>
            <a:r>
              <a:rPr lang="es-ES" sz="2000" b="1" dirty="0" err="1" smtClean="0">
                <a:latin typeface="Lucida Sans Unicode" pitchFamily="34" charset="0"/>
                <a:cs typeface="Lucida Sans Unicode" pitchFamily="34" charset="0"/>
              </a:rPr>
              <a:t>Luelmo</a:t>
            </a:r>
            <a:r>
              <a:rPr lang="es-ES" sz="2000" b="1" dirty="0" smtClean="0">
                <a:latin typeface="Lucida Sans Unicode" pitchFamily="34" charset="0"/>
                <a:cs typeface="Lucida Sans Unicode" pitchFamily="34" charset="0"/>
              </a:rPr>
              <a:t> Millán</a:t>
            </a:r>
          </a:p>
          <a:p>
            <a:pPr marL="0" indent="0" algn="just">
              <a:buNone/>
            </a:pPr>
            <a:r>
              <a:rPr lang="es-ES" sz="2400" u="sng" dirty="0" err="1" smtClean="0"/>
              <a:t>Sdh</a:t>
            </a:r>
            <a:r>
              <a:rPr lang="es-ES" sz="2400" dirty="0" smtClean="0"/>
              <a:t>.- </a:t>
            </a:r>
            <a:r>
              <a:rPr lang="es-ES" sz="2400" dirty="0" err="1" smtClean="0"/>
              <a:t>Zozaya</a:t>
            </a:r>
            <a:r>
              <a:rPr lang="es-ES" sz="2400" dirty="0" smtClean="0"/>
              <a:t> Gas </a:t>
            </a:r>
            <a:r>
              <a:rPr lang="es-ES" sz="2400" dirty="0"/>
              <a:t>SL, </a:t>
            </a:r>
            <a:r>
              <a:rPr lang="es-ES" sz="2400" dirty="0" smtClean="0"/>
              <a:t>pertenece al </a:t>
            </a:r>
            <a:r>
              <a:rPr lang="es-ES" sz="2400" dirty="0"/>
              <a:t>100% </a:t>
            </a:r>
            <a:r>
              <a:rPr lang="es-ES" sz="2400" dirty="0" smtClean="0"/>
              <a:t>a </a:t>
            </a:r>
            <a:r>
              <a:rPr lang="es-ES" sz="2400" dirty="0" err="1" smtClean="0"/>
              <a:t>Zozaya</a:t>
            </a:r>
            <a:r>
              <a:rPr lang="es-ES" sz="2400" dirty="0" smtClean="0"/>
              <a:t> </a:t>
            </a:r>
            <a:r>
              <a:rPr lang="es-ES" sz="2400" dirty="0"/>
              <a:t>Cisternas </a:t>
            </a:r>
            <a:r>
              <a:rPr lang="es-ES" sz="2400" dirty="0" smtClean="0"/>
              <a:t>SL (consolidan cuentas) y perdió a su único cliente (Carburos Metálicos).</a:t>
            </a:r>
          </a:p>
          <a:p>
            <a:pPr marL="0" indent="0" algn="just">
              <a:buNone/>
            </a:pPr>
            <a:r>
              <a:rPr lang="es-ES" sz="2400" dirty="0" smtClean="0"/>
              <a:t>Hubo DC de los 49 trabajadores por esa pérdida de cliente..</a:t>
            </a:r>
          </a:p>
          <a:p>
            <a:pPr marL="0" indent="0" algn="just">
              <a:buNone/>
            </a:pPr>
            <a:r>
              <a:rPr lang="es-ES" sz="2400" u="sng" dirty="0" smtClean="0"/>
              <a:t>Conflicto colectivo.-</a:t>
            </a:r>
            <a:r>
              <a:rPr lang="es-ES" sz="2400" dirty="0" smtClean="0"/>
              <a:t> que </a:t>
            </a:r>
            <a:r>
              <a:rPr lang="es-ES" sz="2400" dirty="0"/>
              <a:t>se </a:t>
            </a:r>
            <a:r>
              <a:rPr lang="es-ES" sz="2400" dirty="0" smtClean="0"/>
              <a:t>declare </a:t>
            </a:r>
            <a:r>
              <a:rPr lang="es-ES" sz="2400" dirty="0"/>
              <a:t>el derecho de los trabajadores a integrarse en la plantilla de Carburos Metálicos SA, por existencia de cesión </a:t>
            </a:r>
            <a:r>
              <a:rPr lang="es-ES" sz="2400" dirty="0" smtClean="0"/>
              <a:t>ilegal.</a:t>
            </a:r>
          </a:p>
          <a:p>
            <a:pPr marL="0" indent="0" algn="just">
              <a:buNone/>
            </a:pPr>
            <a:r>
              <a:rPr lang="es-ES" sz="2400" u="sng" dirty="0" smtClean="0"/>
              <a:t>Doctrina</a:t>
            </a:r>
            <a:r>
              <a:rPr lang="es-ES" sz="2400" dirty="0" smtClean="0"/>
              <a:t>.- excepción </a:t>
            </a:r>
            <a:r>
              <a:rPr lang="es-ES" sz="2400" dirty="0"/>
              <a:t>de falta de </a:t>
            </a:r>
            <a:r>
              <a:rPr lang="es-ES" sz="2400" dirty="0" smtClean="0"/>
              <a:t>acción. Habiéndose </a:t>
            </a:r>
            <a:r>
              <a:rPr lang="es-ES" sz="2400" dirty="0"/>
              <a:t>producido un despido colectivo con anterioridad a la presentación de la demanda, no existe acción.</a:t>
            </a:r>
          </a:p>
          <a:p>
            <a:pPr marL="0" indent="0" algn="just">
              <a:buNone/>
            </a:pPr>
            <a:endParaRPr lang="es-ES" sz="2400" u="sng" dirty="0" smtClean="0"/>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24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57398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idx="4294967295"/>
          </p:nvPr>
        </p:nvSpPr>
        <p:spPr>
          <a:xfrm>
            <a:off x="1043608" y="260350"/>
            <a:ext cx="7020272"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a:t>
            </a:r>
            <a:r>
              <a:rPr lang="es-ES" altLang="es-ES" sz="2400" dirty="0" smtClean="0"/>
              <a:t>Qué valor posee el pacto en una MSCT</a:t>
            </a:r>
            <a:r>
              <a:rPr lang="es-ES" altLang="es-ES" sz="2400" dirty="0" smtClean="0">
                <a:cs typeface="Lucida Sans Unicode" pitchFamily="34" charset="0"/>
              </a:rPr>
              <a:t>?</a:t>
            </a:r>
          </a:p>
        </p:txBody>
      </p:sp>
      <p:sp>
        <p:nvSpPr>
          <p:cNvPr id="21507" name="2 Marcador de contenido"/>
          <p:cNvSpPr>
            <a:spLocks noGrp="1"/>
          </p:cNvSpPr>
          <p:nvPr>
            <p:ph idx="4294967295"/>
          </p:nvPr>
        </p:nvSpPr>
        <p:spPr>
          <a:xfrm>
            <a:off x="1727200" y="1341438"/>
            <a:ext cx="7416800" cy="5327650"/>
          </a:xfrm>
        </p:spPr>
        <p:txBody>
          <a:bodyPr rtlCol="0">
            <a:normAutofit/>
          </a:bodyPr>
          <a:lstStyle/>
          <a:p>
            <a:pPr algn="just" eaLnBrk="1" fontAlgn="auto" hangingPunct="1">
              <a:spcAft>
                <a:spcPts val="0"/>
              </a:spcAft>
              <a:buFont typeface="Arial" pitchFamily="34" charset="0"/>
              <a:buNone/>
              <a:defRPr/>
            </a:pPr>
            <a:endParaRPr lang="es-ES" sz="2000" b="1" dirty="0" smtClean="0">
              <a:solidFill>
                <a:srgbClr val="FF0000"/>
              </a:solidFill>
              <a:latin typeface="Lucida Sans Unicode"/>
              <a:cs typeface="Lucida Sans Unicode" pitchFamily="34" charset="0"/>
            </a:endParaRPr>
          </a:p>
          <a:p>
            <a:pPr algn="just" eaLnBrk="1" fontAlgn="auto" hangingPunct="1">
              <a:spcAft>
                <a:spcPts val="0"/>
              </a:spcAft>
              <a:buFont typeface="Arial" pitchFamily="34" charset="0"/>
              <a:buNone/>
              <a:defRPr/>
            </a:pPr>
            <a:endParaRPr lang="es-ES_tradnl" sz="2000" dirty="0" smtClean="0">
              <a:solidFill>
                <a:schemeClr val="bg1">
                  <a:lumMod val="50000"/>
                </a:schemeClr>
              </a:solidFill>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467842" y="764704"/>
            <a:ext cx="1439862" cy="1323439"/>
          </a:xfrm>
          <a:prstGeom prst="rect">
            <a:avLst/>
          </a:prstGeom>
          <a:noFill/>
          <a:ln w="9525">
            <a:noFill/>
            <a:miter lim="800000"/>
            <a:headEnd/>
            <a:tailEnd/>
          </a:ln>
        </p:spPr>
        <p:txBody>
          <a:bodyPr>
            <a:spAutoFit/>
          </a:bodyPr>
          <a:lstStyle/>
          <a:p>
            <a:pPr>
              <a:defRPr/>
            </a:pPr>
            <a:r>
              <a:rPr sz="8000" b="1" dirty="0">
                <a:solidFill>
                  <a:prstClr val="white">
                    <a:lumMod val="50000"/>
                  </a:prstClr>
                </a:solidFill>
                <a:latin typeface="Arial" pitchFamily="34" charset="0"/>
              </a:rPr>
              <a:t>2</a:t>
            </a:r>
            <a:r>
              <a:rPr sz="8000" b="1" dirty="0" smtClean="0">
                <a:solidFill>
                  <a:prstClr val="white">
                    <a:lumMod val="50000"/>
                  </a:prstClr>
                </a:solidFill>
                <a:latin typeface="Arial" pitchFamily="34" charset="0"/>
              </a:rPr>
              <a:t>5 </a:t>
            </a:r>
            <a:endParaRPr sz="8000" b="1" dirty="0">
              <a:solidFill>
                <a:prstClr val="white">
                  <a:lumMod val="50000"/>
                </a:prstClr>
              </a:solidFill>
              <a:latin typeface="Arial" pitchFamily="34" charset="0"/>
            </a:endParaRPr>
          </a:p>
        </p:txBody>
      </p:sp>
      <p:sp>
        <p:nvSpPr>
          <p:cNvPr id="40965" name="4 Rectángulo"/>
          <p:cNvSpPr>
            <a:spLocks noChangeArrowheads="1"/>
          </p:cNvSpPr>
          <p:nvPr/>
        </p:nvSpPr>
        <p:spPr bwMode="auto">
          <a:xfrm>
            <a:off x="1547813" y="1989138"/>
            <a:ext cx="7272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40966" name="5 Rectángulo"/>
          <p:cNvSpPr>
            <a:spLocks noChangeArrowheads="1"/>
          </p:cNvSpPr>
          <p:nvPr/>
        </p:nvSpPr>
        <p:spPr bwMode="auto">
          <a:xfrm>
            <a:off x="1547813" y="18446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40967" name="6 Rectángulo"/>
          <p:cNvSpPr>
            <a:spLocks noChangeArrowheads="1"/>
          </p:cNvSpPr>
          <p:nvPr/>
        </p:nvSpPr>
        <p:spPr bwMode="auto">
          <a:xfrm>
            <a:off x="1547813" y="1989138"/>
            <a:ext cx="6911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40968" name="7 Rectángulo"/>
          <p:cNvSpPr>
            <a:spLocks noChangeArrowheads="1"/>
          </p:cNvSpPr>
          <p:nvPr/>
        </p:nvSpPr>
        <p:spPr bwMode="auto">
          <a:xfrm>
            <a:off x="1700213" y="19970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9" name="8 Rectángulo"/>
          <p:cNvSpPr/>
          <p:nvPr/>
        </p:nvSpPr>
        <p:spPr>
          <a:xfrm>
            <a:off x="1547813" y="1484313"/>
            <a:ext cx="7345362" cy="4647426"/>
          </a:xfrm>
          <a:prstGeom prst="rect">
            <a:avLst/>
          </a:prstGeom>
        </p:spPr>
        <p:txBody>
          <a:bodyPr>
            <a:spAutoFit/>
          </a:bodyPr>
          <a:lstStyle/>
          <a:p>
            <a:pPr marL="342900" indent="-342900" algn="ctr" defTabSz="457200" eaLnBrk="0" hangingPunct="0">
              <a:spcBef>
                <a:spcPct val="20000"/>
              </a:spcBef>
              <a:defRPr/>
            </a:pPr>
            <a:r>
              <a:rPr sz="2000" b="1" dirty="0">
                <a:solidFill>
                  <a:srgbClr val="FF0000"/>
                </a:solidFill>
                <a:latin typeface="Lucida Sans Unicode"/>
                <a:cs typeface="Lucida Sans Unicode" pitchFamily="34" charset="0"/>
              </a:rPr>
              <a:t>	STS </a:t>
            </a:r>
            <a:r>
              <a:rPr sz="2000" b="1" dirty="0" smtClean="0">
                <a:solidFill>
                  <a:srgbClr val="FF0000"/>
                </a:solidFill>
                <a:latin typeface="Lucida Sans Unicode"/>
                <a:cs typeface="Lucida Sans Unicode" pitchFamily="34" charset="0"/>
              </a:rPr>
              <a:t>1 octubre </a:t>
            </a:r>
            <a:r>
              <a:rPr sz="2000" b="1" dirty="0">
                <a:solidFill>
                  <a:srgbClr val="FF0000"/>
                </a:solidFill>
                <a:latin typeface="Lucida Sans Unicode"/>
                <a:cs typeface="Lucida Sans Unicode" pitchFamily="34" charset="0"/>
              </a:rPr>
              <a:t>2014 </a:t>
            </a:r>
            <a:r>
              <a:rPr sz="2000" b="1" dirty="0">
                <a:solidFill>
                  <a:prstClr val="black"/>
                </a:solidFill>
                <a:latin typeface="Lucida Sans Unicode"/>
                <a:cs typeface="Lucida Sans Unicode" pitchFamily="34" charset="0"/>
              </a:rPr>
              <a:t>(</a:t>
            </a:r>
            <a:r>
              <a:rPr sz="2000" b="1" dirty="0">
                <a:solidFill>
                  <a:prstClr val="black"/>
                </a:solidFill>
              </a:rPr>
              <a:t>RC </a:t>
            </a:r>
            <a:r>
              <a:rPr sz="2000" b="1" dirty="0" smtClean="0">
                <a:solidFill>
                  <a:prstClr val="black"/>
                </a:solidFill>
              </a:rPr>
              <a:t>214/2013 </a:t>
            </a:r>
            <a:r>
              <a:rPr sz="2000" b="1" dirty="0">
                <a:solidFill>
                  <a:prstClr val="black"/>
                </a:solidFill>
              </a:rPr>
              <a:t>)</a:t>
            </a:r>
          </a:p>
          <a:p>
            <a:pPr algn="r">
              <a:defRPr/>
            </a:pPr>
            <a:r>
              <a:rPr sz="2000" b="1" dirty="0" smtClean="0">
                <a:solidFill>
                  <a:prstClr val="black"/>
                </a:solidFill>
              </a:rPr>
              <a:t>Jordi Agustí </a:t>
            </a:r>
            <a:r>
              <a:rPr sz="2000" b="1" dirty="0" err="1" smtClean="0">
                <a:solidFill>
                  <a:prstClr val="black"/>
                </a:solidFill>
              </a:rPr>
              <a:t>Julià</a:t>
            </a:r>
            <a:endParaRPr sz="2000" dirty="0">
              <a:solidFill>
                <a:prstClr val="black"/>
              </a:solidFill>
            </a:endParaRPr>
          </a:p>
          <a:p>
            <a:pPr algn="just">
              <a:defRPr/>
            </a:pPr>
            <a:r>
              <a:rPr sz="2400" b="1" dirty="0">
                <a:solidFill>
                  <a:prstClr val="black"/>
                </a:solidFill>
              </a:rPr>
              <a:t>Conflicto</a:t>
            </a:r>
            <a:r>
              <a:rPr sz="2400" dirty="0">
                <a:solidFill>
                  <a:prstClr val="black"/>
                </a:solidFill>
              </a:rPr>
              <a:t>: </a:t>
            </a:r>
            <a:r>
              <a:rPr sz="2400" dirty="0" smtClean="0">
                <a:solidFill>
                  <a:prstClr val="black"/>
                </a:solidFill>
              </a:rPr>
              <a:t>CGT impugna acuerdo en COTRANSA para suspensión 142 contratos, pactado con UGT y CCOO.</a:t>
            </a:r>
          </a:p>
          <a:p>
            <a:pPr algn="just">
              <a:defRPr/>
            </a:pPr>
            <a:r>
              <a:rPr lang="es-ES_tradnl" sz="2400" b="1" dirty="0" smtClean="0">
                <a:solidFill>
                  <a:prstClr val="black"/>
                </a:solidFill>
              </a:rPr>
              <a:t>Recurso: </a:t>
            </a:r>
            <a:r>
              <a:rPr lang="es-ES_tradnl" sz="2400" dirty="0" smtClean="0">
                <a:solidFill>
                  <a:prstClr val="black"/>
                </a:solidFill>
              </a:rPr>
              <a:t>aduce ausencia de causa, pero no acredita circunstancia impeditiva alguna de la validez de acuerdo</a:t>
            </a:r>
            <a:endParaRPr sz="2400" b="1" dirty="0" smtClean="0">
              <a:solidFill>
                <a:prstClr val="black"/>
              </a:solidFill>
            </a:endParaRPr>
          </a:p>
          <a:p>
            <a:pPr algn="just">
              <a:defRPr/>
            </a:pPr>
            <a:endParaRPr sz="2000" dirty="0">
              <a:solidFill>
                <a:prstClr val="black"/>
              </a:solidFill>
            </a:endParaRPr>
          </a:p>
          <a:p>
            <a:pPr algn="just">
              <a:defRPr/>
            </a:pPr>
            <a:endParaRPr sz="2000" b="1" dirty="0" smtClean="0">
              <a:solidFill>
                <a:prstClr val="black"/>
              </a:solidFill>
            </a:endParaRPr>
          </a:p>
          <a:p>
            <a:pPr algn="just">
              <a:defRPr/>
            </a:pPr>
            <a:r>
              <a:rPr lang="es-ES_tradnl" sz="2000" b="1" dirty="0" smtClean="0">
                <a:solidFill>
                  <a:prstClr val="black"/>
                </a:solidFill>
              </a:rPr>
              <a:t>Art. 44.4 ET in fine: </a:t>
            </a:r>
            <a:r>
              <a:rPr sz="2000" i="1" dirty="0">
                <a:solidFill>
                  <a:prstClr val="black"/>
                </a:solidFill>
              </a:rPr>
              <a:t>Cuando el período de consultas finalice con acuerdo se presumirá que concurren las causas justificativas a que alude el apartado 1 y solo podrá ser impugnado ante la jurisdicción competente por la existencia de fraude, dolo, coacción o abuso de derecho en su conclusión. </a:t>
            </a:r>
          </a:p>
          <a:p>
            <a:pPr>
              <a:defRPr/>
            </a:pPr>
            <a:endParaRPr sz="2000" u="sng" dirty="0">
              <a:solidFill>
                <a:prstClr val="black"/>
              </a:solidFill>
              <a:latin typeface="Lucida Sans Unicode"/>
            </a:endParaRPr>
          </a:p>
        </p:txBody>
      </p:sp>
    </p:spTree>
    <p:extLst>
      <p:ext uri="{BB962C8B-B14F-4D97-AF65-F5344CB8AC3E}">
        <p14:creationId xmlns:p14="http://schemas.microsoft.com/office/powerpoint/2010/main" xmlns="" val="715121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Composición del  </a:t>
            </a:r>
            <a:r>
              <a:rPr lang="es-ES" altLang="es-ES" sz="2400" dirty="0" smtClean="0">
                <a:cs typeface="Lucida Sans Unicode" pitchFamily="34" charset="0"/>
              </a:rPr>
              <a:t>Comité </a:t>
            </a:r>
            <a:r>
              <a:rPr lang="es-ES" altLang="es-ES" sz="2400" dirty="0" err="1" smtClean="0">
                <a:cs typeface="Lucida Sans Unicode" pitchFamily="34" charset="0"/>
              </a:rPr>
              <a:t>Intercentros</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5112593"/>
          </a:xfrm>
        </p:spPr>
        <p:txBody>
          <a:bodyPr wrap="square" bIns="0" rtlCol="0">
            <a:normAutofit/>
          </a:bodyPr>
          <a:lstStyle/>
          <a:p>
            <a:pPr marL="0" indent="0" algn="just">
              <a:buNone/>
            </a:pPr>
            <a:endParaRPr lang="es-ES_tradnl" sz="2000" dirty="0" smtClean="0"/>
          </a:p>
          <a:p>
            <a:pPr marL="0" indent="0" algn="ctr">
              <a:buNone/>
            </a:pPr>
            <a:r>
              <a:rPr lang="es-ES" sz="2400" b="1" dirty="0">
                <a:solidFill>
                  <a:srgbClr val="FF0000"/>
                </a:solidFill>
              </a:rPr>
              <a:t>STS </a:t>
            </a:r>
            <a:r>
              <a:rPr lang="es-ES" sz="2400" b="1" dirty="0" smtClean="0">
                <a:solidFill>
                  <a:srgbClr val="FF0000"/>
                </a:solidFill>
              </a:rPr>
              <a:t>2 octubre 2014</a:t>
            </a:r>
            <a:r>
              <a:rPr lang="es-ES" sz="2400" b="1" dirty="0">
                <a:solidFill>
                  <a:srgbClr val="FF0000"/>
                </a:solidFill>
              </a:rPr>
              <a:t>. RC </a:t>
            </a:r>
            <a:r>
              <a:rPr lang="es-ES" sz="2400" b="1" dirty="0" smtClean="0">
                <a:solidFill>
                  <a:srgbClr val="FF0000"/>
                </a:solidFill>
              </a:rPr>
              <a:t>244/2013</a:t>
            </a:r>
          </a:p>
          <a:p>
            <a:pPr marL="0" indent="0" algn="r">
              <a:buNone/>
            </a:pPr>
            <a:r>
              <a:rPr lang="es-ES" sz="2000" b="1" dirty="0" smtClean="0"/>
              <a:t>M. A. </a:t>
            </a:r>
            <a:r>
              <a:rPr lang="es-ES" sz="2000" b="1" dirty="0" err="1" smtClean="0"/>
              <a:t>Luelmo</a:t>
            </a:r>
            <a:r>
              <a:rPr lang="es-ES" sz="2000" b="1" dirty="0" smtClean="0"/>
              <a:t> Millán</a:t>
            </a:r>
            <a:endParaRPr lang="es-ES" sz="2000" dirty="0"/>
          </a:p>
          <a:p>
            <a:pPr marL="0" indent="0" algn="just">
              <a:buNone/>
            </a:pPr>
            <a:r>
              <a:rPr lang="es-ES" sz="2000" dirty="0" err="1" smtClean="0"/>
              <a:t>Sdh</a:t>
            </a:r>
            <a:r>
              <a:rPr lang="es-ES" sz="2000" dirty="0" smtClean="0"/>
              <a:t>: CGT demanda a SABECO y resto sindicatos (tutela </a:t>
            </a:r>
            <a:r>
              <a:rPr lang="es-ES" sz="2000" dirty="0"/>
              <a:t>libertad </a:t>
            </a:r>
            <a:r>
              <a:rPr lang="es-ES" sz="2000" dirty="0" smtClean="0"/>
              <a:t>sindical): derecho </a:t>
            </a:r>
            <a:r>
              <a:rPr lang="es-ES" sz="2000" dirty="0"/>
              <a:t>a tener un representante en el comité </a:t>
            </a:r>
            <a:r>
              <a:rPr lang="es-ES" sz="2000" dirty="0" err="1"/>
              <a:t>intercentros</a:t>
            </a:r>
            <a:r>
              <a:rPr lang="es-ES" sz="2000" dirty="0"/>
              <a:t> </a:t>
            </a:r>
            <a:r>
              <a:rPr lang="es-ES" sz="2000" dirty="0" smtClean="0"/>
              <a:t>(CI) y </a:t>
            </a:r>
            <a:r>
              <a:rPr lang="es-ES" sz="2000" dirty="0"/>
              <a:t>a </a:t>
            </a:r>
            <a:r>
              <a:rPr lang="es-ES" sz="2000" dirty="0" smtClean="0"/>
              <a:t>negociar la MSCT.</a:t>
            </a:r>
          </a:p>
          <a:p>
            <a:pPr marL="0" indent="0" algn="just">
              <a:buNone/>
            </a:pPr>
            <a:r>
              <a:rPr lang="es-ES_tradnl" sz="2000" dirty="0" smtClean="0"/>
              <a:t>REGULACIÓN CCOL: </a:t>
            </a:r>
            <a:r>
              <a:rPr lang="es-ES" sz="2000" i="1" dirty="0"/>
              <a:t>El número de miembros del Comité </a:t>
            </a:r>
            <a:r>
              <a:rPr lang="es-ES" sz="2000" i="1" dirty="0" err="1"/>
              <a:t>Intercentros</a:t>
            </a:r>
            <a:r>
              <a:rPr lang="es-ES" sz="2000" i="1" dirty="0"/>
              <a:t> será de trece. Sus miembros serán designados de entre los componentes de los distintos Comité de centro o Delegados de personal y en la composición del Comité se guardará la proporcionalidad de los sindicatos, según los resultados electorales de la empresa. </a:t>
            </a:r>
            <a:endParaRPr lang="es-ES" sz="2000" dirty="0"/>
          </a:p>
          <a:p>
            <a:pPr marL="0" indent="0" algn="just">
              <a:buNone/>
            </a:pPr>
            <a:r>
              <a:rPr lang="es-ES_tradnl" sz="2000" dirty="0" smtClean="0"/>
              <a:t>PROBLEMA: </a:t>
            </a:r>
            <a:r>
              <a:rPr lang="es-ES" sz="2000" dirty="0" smtClean="0"/>
              <a:t>Si la proporcionalidad para acceder al CI se basa en resultados </a:t>
            </a:r>
            <a:r>
              <a:rPr lang="es-ES" sz="2000" dirty="0"/>
              <a:t>electorales </a:t>
            </a:r>
            <a:r>
              <a:rPr lang="es-ES" sz="2000" dirty="0" smtClean="0"/>
              <a:t>o en fecha constitución del CI</a:t>
            </a:r>
          </a:p>
          <a:p>
            <a:pPr marL="0" indent="0" algn="just">
              <a:buNone/>
            </a:pPr>
            <a:r>
              <a:rPr lang="es-ES_tradnl" sz="2000" dirty="0" smtClean="0"/>
              <a:t>DOCTRINA: Resultados a fin de año es razonable por estabilidad.</a:t>
            </a:r>
          </a:p>
          <a:p>
            <a:pPr marL="0" indent="0" algn="just">
              <a:buNone/>
            </a:pPr>
            <a:endParaRPr lang="es-ES" sz="2000" dirty="0" smtClean="0"/>
          </a:p>
        </p:txBody>
      </p:sp>
      <p:sp>
        <p:nvSpPr>
          <p:cNvPr id="21508" name="4 CuadroTexto"/>
          <p:cNvSpPr txBox="1">
            <a:spLocks noChangeArrowheads="1"/>
          </p:cNvSpPr>
          <p:nvPr/>
        </p:nvSpPr>
        <p:spPr bwMode="auto">
          <a:xfrm>
            <a:off x="828130" y="548680"/>
            <a:ext cx="151162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26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13449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Daños y  perjuicios por vulnerar descanso semanal</a:t>
            </a:r>
            <a:br>
              <a:rPr lang="es-ES" altLang="es-ES" sz="2000" dirty="0" smtClean="0">
                <a:latin typeface="Lucida Sans" panose="020B0602030504020204" pitchFamily="34" charset="0"/>
                <a:cs typeface="Lucida Sans Unicode" pitchFamily="34" charset="0"/>
              </a:rPr>
            </a:br>
            <a:r>
              <a:rPr lang="es-ES" altLang="es-ES" sz="2000" dirty="0" err="1" smtClean="0">
                <a:latin typeface="Lucida Sans" panose="020B0602030504020204" pitchFamily="34" charset="0"/>
                <a:cs typeface="Lucida Sans Unicode" pitchFamily="34" charset="0"/>
              </a:rPr>
              <a:t>Alcampo</a:t>
            </a:r>
            <a:endParaRPr lang="es-ES" altLang="es-ES" sz="2000" dirty="0" smtClean="0">
              <a:latin typeface="Lucida Sans" panose="020B0602030504020204" pitchFamily="34" charset="0"/>
              <a:cs typeface="Lucida Sans Unicode" pitchFamily="34" charset="0"/>
            </a:endParaRPr>
          </a:p>
        </p:txBody>
      </p:sp>
      <p:sp>
        <p:nvSpPr>
          <p:cNvPr id="21507" name="2 Marcador de contenido"/>
          <p:cNvSpPr>
            <a:spLocks noGrp="1"/>
          </p:cNvSpPr>
          <p:nvPr>
            <p:ph idx="4294967295"/>
          </p:nvPr>
        </p:nvSpPr>
        <p:spPr>
          <a:xfrm>
            <a:off x="1619672" y="1484784"/>
            <a:ext cx="7345362" cy="4895850"/>
          </a:xfrm>
        </p:spPr>
        <p:txBody>
          <a:bodyPr rtlCol="0">
            <a:normAutofit lnSpcReduction="100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10 oct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2792/2013)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Jesús </a:t>
            </a:r>
            <a:r>
              <a:rPr lang="es-ES" sz="2000" b="1" dirty="0" err="1" smtClean="0">
                <a:latin typeface="Lucida Sans Unicode" pitchFamily="34" charset="0"/>
                <a:cs typeface="Lucida Sans Unicode" pitchFamily="34" charset="0"/>
              </a:rPr>
              <a:t>Souto</a:t>
            </a:r>
            <a:r>
              <a:rPr lang="es-ES" sz="2000" b="1" dirty="0" smtClean="0">
                <a:latin typeface="Lucida Sans Unicode" pitchFamily="34" charset="0"/>
                <a:cs typeface="Lucida Sans Unicode" pitchFamily="34" charset="0"/>
              </a:rPr>
              <a:t> Prieto</a:t>
            </a:r>
          </a:p>
          <a:p>
            <a:pPr marL="0" indent="0" algn="just">
              <a:buNone/>
            </a:pPr>
            <a:r>
              <a:rPr lang="es-ES" sz="2400" dirty="0" err="1" smtClean="0"/>
              <a:t>Sdh</a:t>
            </a:r>
            <a:r>
              <a:rPr lang="es-ES" sz="2400" dirty="0" smtClean="0"/>
              <a:t>.- Solapamiento descanso </a:t>
            </a:r>
            <a:r>
              <a:rPr lang="es-ES" sz="2400" dirty="0"/>
              <a:t>diario entre jornadas con el descanso semanal</a:t>
            </a:r>
            <a:r>
              <a:rPr lang="es-ES" sz="2400" dirty="0" smtClean="0"/>
              <a:t>.</a:t>
            </a:r>
          </a:p>
          <a:p>
            <a:pPr marL="0" indent="0" algn="just">
              <a:buNone/>
            </a:pPr>
            <a:endParaRPr lang="es-ES" sz="2400" dirty="0" smtClean="0"/>
          </a:p>
          <a:p>
            <a:pPr marL="0" indent="0" algn="just">
              <a:buNone/>
            </a:pPr>
            <a:r>
              <a:rPr lang="es-ES" sz="2400" dirty="0" smtClean="0"/>
              <a:t>Reclamación.- Daños y perjuicios individualizados, según valor horas no respetadas.</a:t>
            </a:r>
          </a:p>
          <a:p>
            <a:pPr marL="0" indent="0" algn="just">
              <a:buNone/>
            </a:pPr>
            <a:endParaRPr lang="es-ES" sz="2400" dirty="0" smtClean="0"/>
          </a:p>
          <a:p>
            <a:pPr marL="0" indent="0" algn="just">
              <a:buNone/>
            </a:pPr>
            <a:r>
              <a:rPr lang="es-ES" sz="2400" dirty="0" smtClean="0"/>
              <a:t>Importe.- frente al fijo de contraste (1000 €) cada trabajador especifica y empresa no discute.</a:t>
            </a:r>
          </a:p>
          <a:p>
            <a:pPr marL="0" indent="0" algn="just">
              <a:buNone/>
            </a:pPr>
            <a:endParaRPr lang="es-ES" sz="2400" dirty="0"/>
          </a:p>
          <a:p>
            <a:pPr marL="0" indent="0" algn="just">
              <a:buNone/>
            </a:pPr>
            <a:r>
              <a:rPr lang="es-ES" sz="2400" dirty="0" smtClean="0"/>
              <a:t>Heterogeneidad compensaciones</a:t>
            </a:r>
            <a:endParaRPr lang="es-ES" sz="2400" dirty="0"/>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27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05564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idx="4294967295"/>
          </p:nvPr>
        </p:nvSpPr>
        <p:spPr>
          <a:xfrm>
            <a:off x="2195513" y="260350"/>
            <a:ext cx="6948487" cy="1009650"/>
          </a:xfrm>
        </p:spPr>
        <p:txBody>
          <a:bodyPr rtlCol="0" anchor="t">
            <a:normAutofit/>
          </a:bodyPr>
          <a:lstStyle/>
          <a:p>
            <a:pPr eaLnBrk="1" fontAlgn="auto" hangingPunct="1">
              <a:spcAft>
                <a:spcPts val="0"/>
              </a:spcAft>
              <a:defRPr/>
            </a:pPr>
            <a:r>
              <a:rPr lang="es-ES" sz="1800" dirty="0" smtClean="0">
                <a:ea typeface="Lucida Sans Unicode" pitchFamily="34" charset="0"/>
              </a:rPr>
              <a:t/>
            </a:r>
            <a:br>
              <a:rPr lang="es-ES" sz="1800" dirty="0" smtClean="0">
                <a:ea typeface="Lucida Sans Unicode" pitchFamily="34" charset="0"/>
              </a:rPr>
            </a:br>
            <a:r>
              <a:rPr lang="es-ES" sz="2700" dirty="0" smtClean="0">
                <a:ea typeface="Lucida Sans Unicode" pitchFamily="34" charset="0"/>
              </a:rPr>
              <a:t>“Seguro de sueldo” en Telefónica</a:t>
            </a:r>
          </a:p>
        </p:txBody>
      </p:sp>
      <p:sp>
        <p:nvSpPr>
          <p:cNvPr id="21507" name="2 Marcador de contenido"/>
          <p:cNvSpPr>
            <a:spLocks noGrp="1"/>
          </p:cNvSpPr>
          <p:nvPr>
            <p:ph idx="4294967295"/>
          </p:nvPr>
        </p:nvSpPr>
        <p:spPr>
          <a:xfrm>
            <a:off x="2016125" y="1196752"/>
            <a:ext cx="7127875" cy="5327873"/>
          </a:xfrm>
        </p:spPr>
        <p:txBody>
          <a:bodyPr rtlCol="0">
            <a:normAutofit lnSpcReduction="10000"/>
          </a:bodyPr>
          <a:lstStyle/>
          <a:p>
            <a:pPr algn="ctr">
              <a:buNone/>
              <a:defRPr/>
            </a:pPr>
            <a:r>
              <a:rPr lang="es-ES" sz="2000" b="1" dirty="0" smtClean="0">
                <a:solidFill>
                  <a:srgbClr val="FF0000"/>
                </a:solidFill>
                <a:latin typeface="Lucida Sans Unicode" pitchFamily="34" charset="0"/>
                <a:cs typeface="Lucida Sans Unicode" pitchFamily="34" charset="0"/>
              </a:rPr>
              <a:t>STS  13 octubre 2014</a:t>
            </a:r>
            <a:r>
              <a:rPr lang="es-ES" sz="2000" b="1" dirty="0" smtClean="0"/>
              <a:t>   (RCUD </a:t>
            </a:r>
            <a:r>
              <a:rPr lang="es-ES" sz="2000" dirty="0"/>
              <a:t>2976/2012</a:t>
            </a:r>
            <a:r>
              <a:rPr lang="es-ES" sz="2000" b="1" dirty="0" smtClean="0"/>
              <a:t>)</a:t>
            </a:r>
          </a:p>
          <a:p>
            <a:pPr marL="0" indent="0" algn="r">
              <a:buFont typeface="Arial" pitchFamily="34" charset="0"/>
              <a:buNone/>
              <a:defRPr/>
            </a:pPr>
            <a:r>
              <a:rPr lang="es-ES" sz="2000" b="1" dirty="0" smtClean="0"/>
              <a:t>Antonio V. </a:t>
            </a:r>
            <a:r>
              <a:rPr lang="es-ES" sz="2000" b="1" dirty="0" err="1" smtClean="0"/>
              <a:t>Sempere</a:t>
            </a:r>
            <a:endParaRPr lang="es-ES" sz="2000" dirty="0"/>
          </a:p>
          <a:p>
            <a:pPr marL="0" indent="0" algn="just">
              <a:buFont typeface="Arial" pitchFamily="34" charset="0"/>
              <a:buNone/>
              <a:defRPr/>
            </a:pPr>
            <a:r>
              <a:rPr lang="es-ES_tradnl" sz="2000" b="1" dirty="0" smtClean="0"/>
              <a:t>Problema: r</a:t>
            </a:r>
            <a:r>
              <a:rPr lang="es-ES" sz="2000" b="1" dirty="0" err="1" smtClean="0"/>
              <a:t>esponsabilidad</a:t>
            </a:r>
            <a:r>
              <a:rPr lang="es-ES" sz="2000" b="1" dirty="0" smtClean="0"/>
              <a:t> </a:t>
            </a:r>
            <a:r>
              <a:rPr lang="es-ES" sz="2000" b="1" dirty="0"/>
              <a:t>del Comité </a:t>
            </a:r>
            <a:r>
              <a:rPr lang="es-ES" sz="2000" b="1" dirty="0" err="1"/>
              <a:t>Intercentros</a:t>
            </a:r>
            <a:r>
              <a:rPr lang="es-ES" sz="2000" b="1" dirty="0"/>
              <a:t> de Telefónica por no haber desarrollado el "seguro de sueldo". </a:t>
            </a:r>
            <a:endParaRPr lang="es-ES" sz="2000" b="1" dirty="0" smtClean="0"/>
          </a:p>
          <a:p>
            <a:pPr marL="0" indent="0" algn="just">
              <a:buNone/>
              <a:defRPr/>
            </a:pPr>
            <a:r>
              <a:rPr lang="es-ES" sz="2000" b="1" dirty="0" smtClean="0"/>
              <a:t>Pensionista </a:t>
            </a:r>
            <a:r>
              <a:rPr lang="es-ES" sz="2000" b="1" dirty="0"/>
              <a:t>de invalidez que percibe cuantías a cuenta. </a:t>
            </a:r>
            <a:endParaRPr lang="es-ES" sz="2000" b="1" dirty="0" smtClean="0"/>
          </a:p>
          <a:p>
            <a:pPr marL="0" indent="0" algn="just">
              <a:buNone/>
            </a:pPr>
            <a:r>
              <a:rPr lang="es-ES" sz="2000" b="1" dirty="0" smtClean="0"/>
              <a:t>a</a:t>
            </a:r>
            <a:r>
              <a:rPr lang="es-ES" sz="2000" b="1" dirty="0"/>
              <a:t>) No </a:t>
            </a:r>
            <a:r>
              <a:rPr lang="es-ES" sz="2000" b="1" dirty="0" smtClean="0"/>
              <a:t>cabe </a:t>
            </a:r>
            <a:r>
              <a:rPr lang="es-ES" sz="2000" b="1" dirty="0"/>
              <a:t>aplicar a la pretensión </a:t>
            </a:r>
            <a:r>
              <a:rPr lang="es-ES" sz="2000" b="1" dirty="0" smtClean="0"/>
              <a:t>la </a:t>
            </a:r>
            <a:r>
              <a:rPr lang="es-ES" sz="2000" b="1" dirty="0"/>
              <a:t>normativa anterior a 1992.</a:t>
            </a:r>
          </a:p>
          <a:p>
            <a:pPr marL="0" indent="0" algn="just">
              <a:buNone/>
            </a:pPr>
            <a:r>
              <a:rPr lang="es-ES" sz="2000" b="1" dirty="0" smtClean="0"/>
              <a:t>b</a:t>
            </a:r>
            <a:r>
              <a:rPr lang="es-ES" sz="2000" b="1" dirty="0"/>
              <a:t>) La gestión del "</a:t>
            </a:r>
            <a:r>
              <a:rPr lang="es-ES" sz="2000" b="1" dirty="0" smtClean="0"/>
              <a:t>seguro" es </a:t>
            </a:r>
            <a:r>
              <a:rPr lang="es-ES" sz="2000" b="1" dirty="0"/>
              <a:t>de los propios trabajadores.</a:t>
            </a:r>
          </a:p>
          <a:p>
            <a:pPr marL="0" indent="0" algn="just">
              <a:buNone/>
            </a:pPr>
            <a:r>
              <a:rPr lang="es-ES" sz="2000" b="1" dirty="0" smtClean="0"/>
              <a:t>c</a:t>
            </a:r>
            <a:r>
              <a:rPr lang="es-ES" sz="2000" b="1" dirty="0"/>
              <a:t>) </a:t>
            </a:r>
            <a:r>
              <a:rPr lang="es-ES" sz="2000" b="1" dirty="0" smtClean="0"/>
              <a:t>La RLT </a:t>
            </a:r>
            <a:r>
              <a:rPr lang="es-ES" sz="2000" b="1" dirty="0"/>
              <a:t>también </a:t>
            </a:r>
            <a:r>
              <a:rPr lang="es-ES" sz="2000" b="1" dirty="0" smtClean="0"/>
              <a:t>es </a:t>
            </a:r>
            <a:r>
              <a:rPr lang="es-ES" sz="2000" b="1" dirty="0"/>
              <a:t>de quienes ya no se hallan en activo.</a:t>
            </a:r>
          </a:p>
          <a:p>
            <a:pPr marL="0" indent="0" algn="just">
              <a:buNone/>
            </a:pPr>
            <a:r>
              <a:rPr lang="es-ES" sz="2000" b="1" dirty="0" smtClean="0"/>
              <a:t>d</a:t>
            </a:r>
            <a:r>
              <a:rPr lang="es-ES" sz="2000" b="1" dirty="0"/>
              <a:t>) </a:t>
            </a:r>
            <a:r>
              <a:rPr lang="es-ES" sz="2000" b="1" dirty="0" smtClean="0"/>
              <a:t>Estamos ante obligación personalísima (CI </a:t>
            </a:r>
            <a:r>
              <a:rPr lang="es-ES" sz="2000" b="1" dirty="0"/>
              <a:t>y </a:t>
            </a:r>
            <a:r>
              <a:rPr lang="es-ES" sz="2000" b="1" dirty="0" smtClean="0"/>
              <a:t>Telefónica).</a:t>
            </a:r>
            <a:endParaRPr lang="es-ES" sz="2000" b="1" dirty="0"/>
          </a:p>
          <a:p>
            <a:pPr marL="0" indent="0" algn="just">
              <a:buNone/>
            </a:pPr>
            <a:r>
              <a:rPr lang="es-ES" sz="2000" b="1" dirty="0" smtClean="0"/>
              <a:t>e</a:t>
            </a:r>
            <a:r>
              <a:rPr lang="es-ES" sz="2000" b="1" dirty="0"/>
              <a:t>) </a:t>
            </a:r>
            <a:r>
              <a:rPr lang="es-ES" sz="2000" b="1" dirty="0" smtClean="0"/>
              <a:t>Es obligación medial</a:t>
            </a:r>
            <a:r>
              <a:rPr lang="es-ES" sz="2000" b="1" dirty="0"/>
              <a:t>, no de </a:t>
            </a:r>
            <a:r>
              <a:rPr lang="es-ES" sz="2000" b="1" dirty="0" smtClean="0"/>
              <a:t>resultado.</a:t>
            </a:r>
            <a:endParaRPr lang="es-ES" sz="2000" b="1" dirty="0"/>
          </a:p>
          <a:p>
            <a:pPr marL="0" indent="0" algn="just">
              <a:buNone/>
            </a:pPr>
            <a:r>
              <a:rPr lang="es-ES" sz="2000" b="1" dirty="0" smtClean="0"/>
              <a:t>f</a:t>
            </a:r>
            <a:r>
              <a:rPr lang="es-ES" sz="2000" b="1" dirty="0"/>
              <a:t>) El eventual incumplimiento de esa obligación puede generar una reclamación de daños y perjuicios.</a:t>
            </a:r>
          </a:p>
          <a:p>
            <a:pPr marL="0" indent="0" algn="just">
              <a:buNone/>
            </a:pPr>
            <a:r>
              <a:rPr lang="es-ES" sz="2000" b="1" dirty="0" smtClean="0"/>
              <a:t>g</a:t>
            </a:r>
            <a:r>
              <a:rPr lang="es-ES" sz="2000" b="1" dirty="0"/>
              <a:t>) En la actualidad el régimen de cobertura de dicha indemnización se halla establecido en un Convenio Colectivo estatutario</a:t>
            </a:r>
            <a:r>
              <a:rPr lang="es-ES" sz="2000" b="1" dirty="0" smtClean="0"/>
              <a:t>.</a:t>
            </a:r>
          </a:p>
          <a:p>
            <a:pPr marL="0" indent="0" algn="just">
              <a:buNone/>
            </a:pPr>
            <a:r>
              <a:rPr lang="es-ES_tradnl" sz="2000" b="1" dirty="0" smtClean="0"/>
              <a:t>h) Convenio ha ido novando términos obligación.</a:t>
            </a:r>
            <a:endParaRPr lang="es-ES_tradnl" sz="2000" b="1" dirty="0"/>
          </a:p>
        </p:txBody>
      </p:sp>
      <p:sp>
        <p:nvSpPr>
          <p:cNvPr id="21508" name="4 CuadroTexto"/>
          <p:cNvSpPr txBox="1">
            <a:spLocks noChangeArrowheads="1"/>
          </p:cNvSpPr>
          <p:nvPr/>
        </p:nvSpPr>
        <p:spPr bwMode="auto">
          <a:xfrm>
            <a:off x="395288" y="1700213"/>
            <a:ext cx="1439862"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28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108982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¿Orfandad para estudiante de 22 años en 2011?</a:t>
            </a:r>
          </a:p>
        </p:txBody>
      </p:sp>
      <p:sp>
        <p:nvSpPr>
          <p:cNvPr id="21507" name="2 Marcador de contenido"/>
          <p:cNvSpPr>
            <a:spLocks noGrp="1"/>
          </p:cNvSpPr>
          <p:nvPr>
            <p:ph idx="4294967295"/>
          </p:nvPr>
        </p:nvSpPr>
        <p:spPr>
          <a:xfrm>
            <a:off x="1798638" y="1484784"/>
            <a:ext cx="7345362" cy="4895850"/>
          </a:xfrm>
        </p:spPr>
        <p:txBody>
          <a:bodyPr rtlCol="0">
            <a:normAutofit lnSpcReduction="100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18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3217/2013)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Milagros Calvo </a:t>
            </a:r>
            <a:r>
              <a:rPr lang="es-ES" sz="2000" b="1" dirty="0" err="1" smtClean="0">
                <a:latin typeface="Lucida Sans Unicode" pitchFamily="34" charset="0"/>
                <a:cs typeface="Lucida Sans Unicode" pitchFamily="34" charset="0"/>
              </a:rPr>
              <a:t>Ibarlucea</a:t>
            </a:r>
            <a:endParaRPr lang="es-ES" sz="2000" b="1" dirty="0" smtClean="0">
              <a:latin typeface="Lucida Sans Unicode" pitchFamily="34" charset="0"/>
              <a:cs typeface="Lucida Sans Unicode" pitchFamily="34" charset="0"/>
            </a:endParaRPr>
          </a:p>
          <a:p>
            <a:pPr marL="0" indent="0" algn="just">
              <a:buNone/>
              <a:defRPr/>
            </a:pPr>
            <a:r>
              <a:rPr lang="es-ES" sz="2400" u="sng" dirty="0" err="1" smtClean="0"/>
              <a:t>Sdh</a:t>
            </a:r>
            <a:r>
              <a:rPr lang="es-ES" sz="2400" u="sng" dirty="0" smtClean="0"/>
              <a:t>: </a:t>
            </a:r>
            <a:r>
              <a:rPr lang="es-ES" sz="2400" dirty="0" smtClean="0"/>
              <a:t>Huérfano universitario de 22 años.</a:t>
            </a:r>
          </a:p>
          <a:p>
            <a:pPr marL="0" indent="0" algn="just">
              <a:buNone/>
              <a:defRPr/>
            </a:pPr>
            <a:r>
              <a:rPr lang="es-ES" sz="2400" u="sng" dirty="0" smtClean="0"/>
              <a:t>Regulación: </a:t>
            </a:r>
            <a:r>
              <a:rPr lang="es-ES" sz="2400" dirty="0" smtClean="0"/>
              <a:t>Ley 27/2011 remodela art</a:t>
            </a:r>
            <a:r>
              <a:rPr lang="es-ES" sz="2400" dirty="0"/>
              <a:t>. 175.2 </a:t>
            </a:r>
            <a:r>
              <a:rPr lang="es-ES" sz="2400" dirty="0" smtClean="0"/>
              <a:t>LGSS . </a:t>
            </a:r>
            <a:r>
              <a:rPr lang="es-ES" sz="2400" dirty="0"/>
              <a:t>Orfandad hasta los 25 años para quienes cumplan esa edad durante el año 2014; o 24 años en el año 2013; o 23 en el año </a:t>
            </a:r>
            <a:r>
              <a:rPr lang="es-ES" sz="2400" dirty="0" smtClean="0"/>
              <a:t>2012 (</a:t>
            </a:r>
            <a:r>
              <a:rPr lang="es-ES" sz="2400" dirty="0" err="1" smtClean="0"/>
              <a:t>DTr</a:t>
            </a:r>
            <a:r>
              <a:rPr lang="es-ES" sz="2400" dirty="0" smtClean="0"/>
              <a:t> </a:t>
            </a:r>
            <a:r>
              <a:rPr lang="es-ES" sz="2400" dirty="0"/>
              <a:t>6ª </a:t>
            </a:r>
            <a:r>
              <a:rPr lang="es-ES" sz="2400" dirty="0" smtClean="0"/>
              <a:t>LGSS)</a:t>
            </a:r>
          </a:p>
          <a:p>
            <a:pPr marL="0" indent="0" algn="just">
              <a:buNone/>
              <a:defRPr/>
            </a:pPr>
            <a:r>
              <a:rPr lang="es-ES" sz="2400" u="sng" dirty="0" smtClean="0"/>
              <a:t>Doctrina:</a:t>
            </a:r>
            <a:r>
              <a:rPr lang="es-ES" sz="2400" dirty="0" smtClean="0"/>
              <a:t> No privar beneficio a los </a:t>
            </a:r>
            <a:r>
              <a:rPr lang="es-ES" sz="2400" dirty="0"/>
              <a:t>que tuvieran 22 años entre agosto y diciembre de 2011. </a:t>
            </a:r>
            <a:endParaRPr lang="es-ES" sz="2400" dirty="0" smtClean="0"/>
          </a:p>
          <a:p>
            <a:pPr marL="0" indent="0" algn="just">
              <a:buNone/>
              <a:defRPr/>
            </a:pPr>
            <a:r>
              <a:rPr lang="es-ES" sz="2400" dirty="0" smtClean="0"/>
              <a:t>Debe </a:t>
            </a:r>
            <a:r>
              <a:rPr lang="es-ES" sz="2400" dirty="0"/>
              <a:t>enlazarse la nueva edad protegida con la que era objeto de protección anteriormente, por lo que también alcanza el beneficio al actor, que tenía 22 años en el año 2011. </a:t>
            </a:r>
            <a:endParaRPr lang="es-ES" sz="2400"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02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017757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idx="4294967295"/>
          </p:nvPr>
        </p:nvSpPr>
        <p:spPr>
          <a:xfrm>
            <a:off x="2195513" y="260350"/>
            <a:ext cx="69484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t>Cómputo de periodos anteriores al amparo de contratos irregulares </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798638" y="1628775"/>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14 octubre 2014 	</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467/2014</a:t>
            </a:r>
            <a:endParaRPr lang="es-ES" sz="2000" dirty="0" smtClean="0">
              <a:latin typeface="Lucida Sans Unicode" pitchFamily="34" charset="0"/>
              <a:cs typeface="Lucida Sans Unicode" pitchFamily="34" charset="0"/>
            </a:endParaRPr>
          </a:p>
          <a:p>
            <a:pPr marL="0" indent="0" algn="r" eaLnBrk="1" fontAlgn="auto" hangingPunct="1">
              <a:spcAft>
                <a:spcPts val="0"/>
              </a:spcAft>
              <a:buFont typeface="Arial" pitchFamily="34" charset="0"/>
              <a:buNone/>
              <a:defRPr/>
            </a:pPr>
            <a:r>
              <a:rPr lang="es-ES" sz="2000" b="1" dirty="0" smtClean="0"/>
              <a:t>J. L. </a:t>
            </a:r>
            <a:r>
              <a:rPr lang="es-ES" sz="2000" b="1" dirty="0" err="1" smtClean="0"/>
              <a:t>Gilolmo</a:t>
            </a:r>
            <a:r>
              <a:rPr lang="es-ES" sz="2000" b="1" dirty="0" smtClean="0"/>
              <a:t> López </a:t>
            </a:r>
            <a:endParaRPr lang="es-ES" sz="2000" dirty="0"/>
          </a:p>
          <a:p>
            <a:pPr marL="0" indent="0" algn="just">
              <a:buNone/>
              <a:defRPr/>
            </a:pPr>
            <a:r>
              <a:rPr lang="es-ES" sz="2000" dirty="0" smtClean="0"/>
              <a:t>IBERIA </a:t>
            </a:r>
            <a:r>
              <a:rPr lang="es-ES" sz="2000" dirty="0"/>
              <a:t>LÍNEAS AÉREAS DE ESPAÑA </a:t>
            </a:r>
            <a:r>
              <a:rPr lang="es-ES" sz="2000" dirty="0" smtClean="0"/>
              <a:t>SA</a:t>
            </a:r>
          </a:p>
          <a:p>
            <a:pPr algn="just">
              <a:defRPr/>
            </a:pPr>
            <a:r>
              <a:rPr lang="es-ES" sz="2000" dirty="0" smtClean="0"/>
              <a:t>Reconocimiento (“a </a:t>
            </a:r>
            <a:r>
              <a:rPr lang="es-ES" sz="2000" dirty="0"/>
              <a:t>todos los </a:t>
            </a:r>
            <a:r>
              <a:rPr lang="es-ES" sz="2000" dirty="0" smtClean="0"/>
              <a:t>efectos”) del tiempo trabajado desde el primer contrato eventual.</a:t>
            </a:r>
          </a:p>
          <a:p>
            <a:pPr algn="just">
              <a:defRPr/>
            </a:pPr>
            <a:r>
              <a:rPr lang="es-ES" sz="2000" dirty="0" smtClean="0"/>
              <a:t>Sí </a:t>
            </a:r>
            <a:r>
              <a:rPr lang="es-ES" sz="2000" dirty="0"/>
              <a:t>procede al haberse suscrito los contratos temporales en fraude de ley. </a:t>
            </a:r>
            <a:endParaRPr lang="es-ES" sz="2000" dirty="0" smtClean="0"/>
          </a:p>
          <a:p>
            <a:pPr algn="just">
              <a:defRPr/>
            </a:pPr>
            <a:r>
              <a:rPr lang="es-ES" sz="2000" dirty="0" smtClean="0"/>
              <a:t>Si </a:t>
            </a:r>
            <a:r>
              <a:rPr lang="es-ES" sz="2000" dirty="0"/>
              <a:t>la naturaleza del trabajo es ocasional, imprevisible, esporádico o coyuntural, los contratos temporales serán idóneos, pero si el trabajo se reitera en el tiempo de una manera cíclica o periódica, serán fijos </a:t>
            </a:r>
            <a:r>
              <a:rPr lang="es-ES" sz="2000" dirty="0" smtClean="0"/>
              <a:t>discontinuos.</a:t>
            </a:r>
          </a:p>
        </p:txBody>
      </p:sp>
      <p:sp>
        <p:nvSpPr>
          <p:cNvPr id="21508" name="4 CuadroTexto"/>
          <p:cNvSpPr txBox="1">
            <a:spLocks noChangeArrowheads="1"/>
          </p:cNvSpPr>
          <p:nvPr/>
        </p:nvSpPr>
        <p:spPr bwMode="auto">
          <a:xfrm>
            <a:off x="468313" y="1700213"/>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29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434982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69632"/>
            <a:ext cx="6571456" cy="711096"/>
          </a:xfrm>
        </p:spPr>
        <p:txBody>
          <a:bodyPr>
            <a:normAutofit/>
          </a:bodyPr>
          <a:lstStyle/>
          <a:p>
            <a:pPr algn="ctr"/>
            <a:r>
              <a:rPr lang="es-ES_tradnl" sz="2000" dirty="0"/>
              <a:t>C</a:t>
            </a:r>
            <a:r>
              <a:rPr lang="es-ES_tradnl" sz="2000" dirty="0" smtClean="0"/>
              <a:t>ontratos interinos por vacante sin convocar</a:t>
            </a:r>
            <a:endParaRPr lang="es-ES" sz="2000" dirty="0"/>
          </a:p>
        </p:txBody>
      </p:sp>
      <p:sp>
        <p:nvSpPr>
          <p:cNvPr id="3" name="2 Marcador de contenido"/>
          <p:cNvSpPr>
            <a:spLocks noGrp="1"/>
          </p:cNvSpPr>
          <p:nvPr>
            <p:ph idx="1"/>
          </p:nvPr>
        </p:nvSpPr>
        <p:spPr>
          <a:xfrm>
            <a:off x="762000" y="1052737"/>
            <a:ext cx="8077200" cy="19199102"/>
          </a:xfrm>
        </p:spPr>
        <p:txBody>
          <a:bodyPr wrap="square" bIns="0">
            <a:normAutofit/>
          </a:bodyPr>
          <a:lstStyle/>
          <a:p>
            <a:pPr marL="0" indent="0" algn="ctr">
              <a:buNone/>
            </a:pPr>
            <a:r>
              <a:rPr lang="es-ES" sz="2400" b="1" dirty="0">
                <a:solidFill>
                  <a:srgbClr val="FF0000"/>
                </a:solidFill>
              </a:rPr>
              <a:t>STS </a:t>
            </a:r>
            <a:r>
              <a:rPr lang="es-ES" sz="2400" b="1" dirty="0" smtClean="0">
                <a:solidFill>
                  <a:srgbClr val="FF0000"/>
                </a:solidFill>
              </a:rPr>
              <a:t>14 octubre 2014 </a:t>
            </a:r>
            <a:r>
              <a:rPr lang="es-ES" sz="2400" dirty="0"/>
              <a:t>711/2013</a:t>
            </a:r>
            <a:r>
              <a:rPr lang="es-ES" sz="2400" b="1" dirty="0" smtClean="0">
                <a:solidFill>
                  <a:srgbClr val="FF0000"/>
                </a:solidFill>
              </a:rPr>
              <a:t>         </a:t>
            </a:r>
          </a:p>
          <a:p>
            <a:pPr marL="0" indent="0" algn="r">
              <a:buNone/>
            </a:pPr>
            <a:r>
              <a:rPr lang="es-ES" sz="2000" b="1" dirty="0" smtClean="0"/>
              <a:t>M. R. Alarcón </a:t>
            </a:r>
            <a:r>
              <a:rPr lang="es-ES" sz="2000" b="1" dirty="0" err="1" smtClean="0"/>
              <a:t>Caracuel</a:t>
            </a:r>
            <a:endParaRPr lang="es-ES" sz="2000" b="1" dirty="0" smtClean="0"/>
          </a:p>
          <a:p>
            <a:pPr marL="0" indent="0" algn="just">
              <a:buNone/>
            </a:pPr>
            <a:endParaRPr lang="es-ES" sz="2000" smtClean="0"/>
          </a:p>
          <a:p>
            <a:pPr marL="0" indent="0" algn="just">
              <a:buNone/>
            </a:pPr>
            <a:r>
              <a:rPr lang="es-ES" sz="2000" smtClean="0"/>
              <a:t>Contratados </a:t>
            </a:r>
            <a:r>
              <a:rPr lang="es-ES" sz="2000" dirty="0" smtClean="0"/>
              <a:t>temporales </a:t>
            </a:r>
            <a:r>
              <a:rPr lang="es-ES" sz="2000" dirty="0" err="1" smtClean="0"/>
              <a:t>Dpt</a:t>
            </a:r>
            <a:r>
              <a:rPr lang="es-ES" sz="2000" dirty="0" smtClean="0"/>
              <a:t>. </a:t>
            </a:r>
            <a:r>
              <a:rPr lang="es-ES" sz="2000" dirty="0" err="1" smtClean="0"/>
              <a:t>Justícia</a:t>
            </a:r>
            <a:r>
              <a:rPr lang="es-ES" sz="2000" dirty="0" smtClean="0"/>
              <a:t> </a:t>
            </a:r>
            <a:r>
              <a:rPr lang="es-ES" sz="2000" dirty="0"/>
              <a:t>Generalitat </a:t>
            </a:r>
            <a:r>
              <a:rPr lang="es-ES" sz="2000" dirty="0" smtClean="0"/>
              <a:t>como médicos </a:t>
            </a:r>
            <a:r>
              <a:rPr lang="es-ES" sz="2000" dirty="0"/>
              <a:t>o auxiliares de enfermería o similar </a:t>
            </a:r>
            <a:r>
              <a:rPr lang="es-ES" sz="2000" dirty="0" smtClean="0"/>
              <a:t>(</a:t>
            </a:r>
            <a:r>
              <a:rPr lang="es-ES" sz="2000" dirty="0"/>
              <a:t>hasta 21 años en algún caso</a:t>
            </a:r>
            <a:r>
              <a:rPr lang="es-ES" sz="2000" dirty="0" smtClean="0"/>
              <a:t>) en prisiones.</a:t>
            </a:r>
          </a:p>
          <a:p>
            <a:pPr marL="0" indent="0" algn="just">
              <a:buNone/>
            </a:pPr>
            <a:r>
              <a:rPr lang="es-ES" sz="2000" dirty="0" smtClean="0"/>
              <a:t>Interinidades propias o por vacante: dichas </a:t>
            </a:r>
            <a:r>
              <a:rPr lang="es-ES" sz="2000" dirty="0"/>
              <a:t>contrataciones han devenido en indefinidas no fijas, habiendo trascurrido en exceso el límite temporal máximo de tres años para su </a:t>
            </a:r>
            <a:r>
              <a:rPr lang="es-ES" sz="2000" dirty="0" smtClean="0"/>
              <a:t>cobertura.</a:t>
            </a:r>
          </a:p>
          <a:p>
            <a:pPr marL="0" indent="0" algn="just">
              <a:buNone/>
            </a:pPr>
            <a:endParaRPr lang="es-ES" sz="2000" dirty="0" smtClean="0"/>
          </a:p>
          <a:p>
            <a:pPr marL="0" indent="0" algn="just">
              <a:buNone/>
            </a:pPr>
            <a:r>
              <a:rPr lang="es-ES" sz="2400" i="1" dirty="0" smtClean="0"/>
              <a:t>DOCTRINA: </a:t>
            </a:r>
            <a:r>
              <a:rPr lang="es-ES" sz="2400" dirty="0" smtClean="0"/>
              <a:t>El </a:t>
            </a:r>
            <a:r>
              <a:rPr lang="es-ES" sz="2400" dirty="0"/>
              <a:t>contrato de interinidad por vacante </a:t>
            </a:r>
            <a:r>
              <a:rPr lang="es-ES" sz="2400" dirty="0" smtClean="0"/>
              <a:t>había </a:t>
            </a:r>
            <a:r>
              <a:rPr lang="es-ES" sz="2400" dirty="0"/>
              <a:t>superado el límite temporal máximo de tres años para su cobertura desde que quedó desierta, por lo que, de conformidad con los   arts. 70.1 </a:t>
            </a:r>
            <a:r>
              <a:rPr lang="es-ES" sz="2400" dirty="0" smtClean="0"/>
              <a:t>EBEP </a:t>
            </a:r>
            <a:r>
              <a:rPr lang="es-ES" sz="2400" dirty="0"/>
              <a:t>y   art. 4.2 b) del RD 2720/1998 </a:t>
            </a:r>
            <a:r>
              <a:rPr lang="es-ES" sz="2400" dirty="0" smtClean="0"/>
              <a:t>había </a:t>
            </a:r>
            <a:r>
              <a:rPr lang="es-ES" sz="2400" dirty="0"/>
              <a:t>devenido </a:t>
            </a:r>
            <a:r>
              <a:rPr lang="es-ES" sz="2400" dirty="0" smtClean="0"/>
              <a:t>indefinido </a:t>
            </a:r>
            <a:r>
              <a:rPr lang="es-ES" sz="2400" dirty="0"/>
              <a:t>no </a:t>
            </a:r>
            <a:r>
              <a:rPr lang="es-ES" sz="2400" dirty="0" smtClean="0"/>
              <a:t>fijo</a:t>
            </a:r>
          </a:p>
        </p:txBody>
      </p:sp>
      <p:sp>
        <p:nvSpPr>
          <p:cNvPr id="4" name="3 Rectángulo"/>
          <p:cNvSpPr/>
          <p:nvPr/>
        </p:nvSpPr>
        <p:spPr>
          <a:xfrm>
            <a:off x="611560" y="44624"/>
            <a:ext cx="1728191" cy="1200329"/>
          </a:xfrm>
          <a:prstGeom prst="rect">
            <a:avLst/>
          </a:prstGeom>
        </p:spPr>
        <p:txBody>
          <a:bodyPr wrap="square">
            <a:spAutoFit/>
          </a:bodyPr>
          <a:lstStyle/>
          <a:p>
            <a:pPr>
              <a:spcBef>
                <a:spcPct val="0"/>
              </a:spcBef>
            </a:pPr>
            <a:r>
              <a:rPr altLang="es-ES" sz="7200" b="1" dirty="0" smtClean="0">
                <a:solidFill>
                  <a:srgbClr val="7F7F7F"/>
                </a:solidFill>
                <a:latin typeface="Arial" pitchFamily="34" charset="0"/>
              </a:rPr>
              <a:t>30</a:t>
            </a:r>
            <a:r>
              <a:rPr altLang="es-ES" b="1" dirty="0" smtClean="0">
                <a:solidFill>
                  <a:srgbClr val="7F7F7F"/>
                </a:solidFill>
                <a:latin typeface="Arial" pitchFamily="34" charset="0"/>
              </a:rPr>
              <a:t>.</a:t>
            </a:r>
            <a:r>
              <a:rPr altLang="es-ES" sz="2000" b="1" dirty="0" smtClean="0">
                <a:solidFill>
                  <a:srgbClr val="7F7F7F"/>
                </a:solidFill>
                <a:latin typeface="Arial" pitchFamily="34" charset="0"/>
              </a:rPr>
              <a:t> </a:t>
            </a:r>
            <a:endParaRPr altLang="es-ES" sz="2000" b="1" dirty="0">
              <a:solidFill>
                <a:srgbClr val="7F7F7F"/>
              </a:solidFill>
              <a:latin typeface="Arial" pitchFamily="34" charset="0"/>
            </a:endParaRPr>
          </a:p>
        </p:txBody>
      </p:sp>
    </p:spTree>
    <p:extLst>
      <p:ext uri="{BB962C8B-B14F-4D97-AF65-F5344CB8AC3E}">
        <p14:creationId xmlns:p14="http://schemas.microsoft.com/office/powerpoint/2010/main" xmlns="" val="4249420510"/>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69632"/>
            <a:ext cx="6571456" cy="711096"/>
          </a:xfrm>
        </p:spPr>
        <p:txBody>
          <a:bodyPr>
            <a:normAutofit/>
          </a:bodyPr>
          <a:lstStyle/>
          <a:p>
            <a:pPr algn="ctr"/>
            <a:r>
              <a:rPr lang="es-ES_tradnl" sz="2000" dirty="0" smtClean="0"/>
              <a:t>Estanquera asaltada in </a:t>
            </a:r>
            <a:r>
              <a:rPr lang="es-ES_tradnl" sz="2000" dirty="0" err="1" smtClean="0"/>
              <a:t>itinere</a:t>
            </a:r>
            <a:endParaRPr lang="es-ES" sz="2000" dirty="0"/>
          </a:p>
        </p:txBody>
      </p:sp>
      <p:sp>
        <p:nvSpPr>
          <p:cNvPr id="3" name="2 Marcador de contenido"/>
          <p:cNvSpPr>
            <a:spLocks noGrp="1"/>
          </p:cNvSpPr>
          <p:nvPr>
            <p:ph idx="1"/>
          </p:nvPr>
        </p:nvSpPr>
        <p:spPr>
          <a:xfrm>
            <a:off x="762000" y="1052737"/>
            <a:ext cx="8077200" cy="19199102"/>
          </a:xfrm>
        </p:spPr>
        <p:txBody>
          <a:bodyPr wrap="square" bIns="0">
            <a:normAutofit/>
          </a:bodyPr>
          <a:lstStyle/>
          <a:p>
            <a:pPr marL="0" indent="0" algn="ctr">
              <a:buNone/>
            </a:pPr>
            <a:r>
              <a:rPr lang="es-ES" sz="2400" b="1" dirty="0">
                <a:solidFill>
                  <a:srgbClr val="FF0000"/>
                </a:solidFill>
              </a:rPr>
              <a:t>STS </a:t>
            </a:r>
            <a:r>
              <a:rPr lang="es-ES" sz="2400" b="1" dirty="0" smtClean="0">
                <a:solidFill>
                  <a:srgbClr val="FF0000"/>
                </a:solidFill>
              </a:rPr>
              <a:t>14 octubre 2014 1786/2013    </a:t>
            </a:r>
          </a:p>
          <a:p>
            <a:pPr marL="0" indent="0" algn="r">
              <a:buNone/>
            </a:pPr>
            <a:r>
              <a:rPr lang="es-ES" sz="2400" b="1" dirty="0" smtClean="0"/>
              <a:t>Jesús </a:t>
            </a:r>
            <a:r>
              <a:rPr lang="es-ES" sz="2400" b="1" dirty="0" err="1" smtClean="0"/>
              <a:t>Souto</a:t>
            </a:r>
            <a:r>
              <a:rPr lang="es-ES" sz="2400" b="1" dirty="0" smtClean="0"/>
              <a:t> Prieto</a:t>
            </a:r>
          </a:p>
          <a:p>
            <a:pPr algn="just"/>
            <a:r>
              <a:rPr lang="es-ES" sz="2400" dirty="0" err="1" smtClean="0"/>
              <a:t>Sdh</a:t>
            </a:r>
            <a:r>
              <a:rPr lang="es-ES" sz="2400" dirty="0" smtClean="0"/>
              <a:t>: trabajadora </a:t>
            </a:r>
            <a:r>
              <a:rPr lang="es-ES" sz="2400" dirty="0"/>
              <a:t>víctima de un robo con violencia cuando regresaba del trabajo a su domicilio. </a:t>
            </a:r>
            <a:endParaRPr lang="es-ES" sz="2400" dirty="0" smtClean="0"/>
          </a:p>
          <a:p>
            <a:pPr algn="just"/>
            <a:r>
              <a:rPr lang="es-ES" sz="2400" dirty="0" smtClean="0"/>
              <a:t>No </a:t>
            </a:r>
            <a:r>
              <a:rPr lang="es-ES" sz="2400" dirty="0"/>
              <a:t>existía ninguna relación previa entre la víctima y </a:t>
            </a:r>
            <a:r>
              <a:rPr lang="es-ES" sz="2400" dirty="0" smtClean="0"/>
              <a:t>ladrón.</a:t>
            </a:r>
          </a:p>
          <a:p>
            <a:pPr algn="just"/>
            <a:r>
              <a:rPr lang="es-ES" sz="2400" dirty="0" smtClean="0"/>
              <a:t>Accidente in </a:t>
            </a:r>
            <a:r>
              <a:rPr lang="es-ES" sz="2400" dirty="0" err="1" smtClean="0"/>
              <a:t>itinere</a:t>
            </a:r>
            <a:endParaRPr lang="es-ES" sz="2400" dirty="0" smtClean="0"/>
          </a:p>
          <a:p>
            <a:pPr algn="just"/>
            <a:r>
              <a:rPr lang="es-ES" sz="2400" dirty="0" smtClean="0"/>
              <a:t>Actuación criminal ajena a la exclusión de que no guarde relación alguna con el trabajo.</a:t>
            </a:r>
          </a:p>
          <a:p>
            <a:pPr marL="0" indent="0" algn="just">
              <a:buNone/>
            </a:pPr>
            <a:r>
              <a:rPr lang="es-ES_tradnl" sz="2400" dirty="0" smtClean="0">
                <a:solidFill>
                  <a:schemeClr val="accent1">
                    <a:lumMod val="75000"/>
                  </a:schemeClr>
                </a:solidFill>
              </a:rPr>
              <a:t>Art. 115.5.a</a:t>
            </a:r>
            <a:r>
              <a:rPr lang="es-ES_tradnl" sz="2400" dirty="0">
                <a:solidFill>
                  <a:schemeClr val="accent1">
                    <a:lumMod val="75000"/>
                  </a:schemeClr>
                </a:solidFill>
              </a:rPr>
              <a:t>) LGSS: </a:t>
            </a:r>
            <a:r>
              <a:rPr lang="es-ES_tradnl" sz="2400" i="1" dirty="0">
                <a:solidFill>
                  <a:schemeClr val="accent1">
                    <a:lumMod val="75000"/>
                  </a:schemeClr>
                </a:solidFill>
              </a:rPr>
              <a:t>no impedirán la calificación de un accidente como de trabajo la concurrencia de culpabilidad civil o criminal del empresario, de un compañero de trabajo del accidentado o de un tercero, salvo que no guarde relación alguna con el trabajo</a:t>
            </a:r>
            <a:r>
              <a:rPr lang="es-ES_tradnl" sz="2400" dirty="0">
                <a:solidFill>
                  <a:schemeClr val="accent1">
                    <a:lumMod val="75000"/>
                  </a:schemeClr>
                </a:solidFill>
              </a:rPr>
              <a:t>.</a:t>
            </a:r>
            <a:endParaRPr lang="es-ES" sz="2400" dirty="0">
              <a:solidFill>
                <a:schemeClr val="accent1">
                  <a:lumMod val="75000"/>
                </a:schemeClr>
              </a:solidFill>
            </a:endParaRPr>
          </a:p>
        </p:txBody>
      </p:sp>
      <p:sp>
        <p:nvSpPr>
          <p:cNvPr id="4" name="3 Rectángulo"/>
          <p:cNvSpPr/>
          <p:nvPr/>
        </p:nvSpPr>
        <p:spPr>
          <a:xfrm>
            <a:off x="611560" y="44624"/>
            <a:ext cx="1728191" cy="1200329"/>
          </a:xfrm>
          <a:prstGeom prst="rect">
            <a:avLst/>
          </a:prstGeom>
        </p:spPr>
        <p:txBody>
          <a:bodyPr wrap="square">
            <a:spAutoFit/>
          </a:bodyPr>
          <a:lstStyle/>
          <a:p>
            <a:pPr>
              <a:spcBef>
                <a:spcPct val="0"/>
              </a:spcBef>
            </a:pPr>
            <a:r>
              <a:rPr altLang="es-ES" sz="7200" b="1" dirty="0" smtClean="0">
                <a:solidFill>
                  <a:srgbClr val="7F7F7F"/>
                </a:solidFill>
                <a:latin typeface="Arial" pitchFamily="34" charset="0"/>
              </a:rPr>
              <a:t>31</a:t>
            </a:r>
            <a:r>
              <a:rPr altLang="es-ES" b="1" dirty="0" smtClean="0">
                <a:solidFill>
                  <a:srgbClr val="7F7F7F"/>
                </a:solidFill>
                <a:latin typeface="Arial" pitchFamily="34" charset="0"/>
              </a:rPr>
              <a:t>.</a:t>
            </a:r>
            <a:r>
              <a:rPr altLang="es-ES" sz="2000" b="1" dirty="0" smtClean="0">
                <a:solidFill>
                  <a:srgbClr val="7F7F7F"/>
                </a:solidFill>
                <a:latin typeface="Arial" pitchFamily="34" charset="0"/>
              </a:rPr>
              <a:t> </a:t>
            </a:r>
            <a:endParaRPr altLang="es-ES" sz="2000" b="1" dirty="0">
              <a:solidFill>
                <a:srgbClr val="7F7F7F"/>
              </a:solidFill>
              <a:latin typeface="Arial" pitchFamily="34" charset="0"/>
            </a:endParaRPr>
          </a:p>
        </p:txBody>
      </p:sp>
    </p:spTree>
    <p:extLst>
      <p:ext uri="{BB962C8B-B14F-4D97-AF65-F5344CB8AC3E}">
        <p14:creationId xmlns:p14="http://schemas.microsoft.com/office/powerpoint/2010/main" xmlns="" val="436490285"/>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69632"/>
            <a:ext cx="6571456" cy="711096"/>
          </a:xfrm>
        </p:spPr>
        <p:txBody>
          <a:bodyPr>
            <a:normAutofit/>
          </a:bodyPr>
          <a:lstStyle/>
          <a:p>
            <a:pPr algn="ctr"/>
            <a:r>
              <a:rPr lang="es-ES_tradnl" sz="2400" dirty="0" smtClean="0"/>
              <a:t>Detective vigilando a representante laboral</a:t>
            </a:r>
            <a:endParaRPr lang="es-ES" sz="2400" dirty="0"/>
          </a:p>
        </p:txBody>
      </p:sp>
      <p:sp>
        <p:nvSpPr>
          <p:cNvPr id="3" name="2 Marcador de contenido"/>
          <p:cNvSpPr>
            <a:spLocks noGrp="1"/>
          </p:cNvSpPr>
          <p:nvPr>
            <p:ph idx="1"/>
          </p:nvPr>
        </p:nvSpPr>
        <p:spPr>
          <a:xfrm>
            <a:off x="762000" y="1052737"/>
            <a:ext cx="8077200" cy="19199102"/>
          </a:xfrm>
        </p:spPr>
        <p:txBody>
          <a:bodyPr wrap="square" bIns="0">
            <a:normAutofit/>
          </a:bodyPr>
          <a:lstStyle/>
          <a:p>
            <a:pPr marL="0" indent="0" algn="ctr">
              <a:buNone/>
            </a:pPr>
            <a:r>
              <a:rPr lang="es-ES" sz="2400" b="1" dirty="0">
                <a:solidFill>
                  <a:srgbClr val="FF0000"/>
                </a:solidFill>
              </a:rPr>
              <a:t>STS </a:t>
            </a:r>
            <a:r>
              <a:rPr lang="es-ES" sz="2400" b="1" dirty="0" smtClean="0">
                <a:solidFill>
                  <a:srgbClr val="FF0000"/>
                </a:solidFill>
              </a:rPr>
              <a:t>15 octubre 2014 1654/2013    </a:t>
            </a:r>
          </a:p>
          <a:p>
            <a:pPr marL="0" indent="0" algn="r">
              <a:buNone/>
            </a:pPr>
            <a:r>
              <a:rPr lang="es-ES" sz="2400" b="1" dirty="0" smtClean="0"/>
              <a:t>Fernando Salinas Molina</a:t>
            </a:r>
          </a:p>
          <a:p>
            <a:pPr algn="just"/>
            <a:r>
              <a:rPr lang="es-ES" sz="2400" dirty="0" smtClean="0"/>
              <a:t>PROCESAL: escrito con manifestaciones </a:t>
            </a:r>
            <a:r>
              <a:rPr lang="es-ES" sz="2400" dirty="0"/>
              <a:t>de </a:t>
            </a:r>
            <a:r>
              <a:rPr lang="es-ES" sz="2400" dirty="0" smtClean="0"/>
              <a:t>3º </a:t>
            </a:r>
            <a:r>
              <a:rPr lang="es-ES" sz="2400" dirty="0"/>
              <a:t>no </a:t>
            </a:r>
            <a:r>
              <a:rPr lang="es-ES" sz="2400" dirty="0" smtClean="0"/>
              <a:t>es documento sino testifical impropia (ratificación, valoración)</a:t>
            </a:r>
          </a:p>
          <a:p>
            <a:pPr algn="just"/>
            <a:r>
              <a:rPr lang="es-ES" sz="2400" dirty="0" smtClean="0"/>
              <a:t>REPRESENTANTES LEGALES.- desempeño </a:t>
            </a:r>
            <a:r>
              <a:rPr lang="es-ES" sz="2400" dirty="0"/>
              <a:t>funciones "sin ser sometidos a vigilancia </a:t>
            </a:r>
            <a:r>
              <a:rPr lang="es-ES" sz="2400" dirty="0" smtClean="0"/>
              <a:t>singular«.</a:t>
            </a:r>
          </a:p>
          <a:p>
            <a:pPr algn="just"/>
            <a:r>
              <a:rPr lang="es-ES" sz="2400" dirty="0" smtClean="0"/>
              <a:t>TRANSGRESIÓN BUENA FE.- presunto incumplimiento crédito </a:t>
            </a:r>
            <a:r>
              <a:rPr lang="es-ES" sz="2400" dirty="0"/>
              <a:t>horario no constituye por sí solo una trasgresión de la buena fe contractual que pueda justificar </a:t>
            </a:r>
            <a:r>
              <a:rPr lang="es-ES" sz="2400" dirty="0" smtClean="0"/>
              <a:t>despido.</a:t>
            </a:r>
          </a:p>
          <a:p>
            <a:pPr algn="just"/>
            <a:r>
              <a:rPr lang="es-ES" sz="2400" dirty="0" smtClean="0"/>
              <a:t>Presunción empleo correcto tiempo disfrutado.</a:t>
            </a:r>
          </a:p>
          <a:p>
            <a:pPr algn="just"/>
            <a:r>
              <a:rPr lang="es-ES" sz="2400" dirty="0" smtClean="0"/>
              <a:t>Despido en supuestos excepcionales (incumplimiento manifiesto </a:t>
            </a:r>
            <a:r>
              <a:rPr lang="es-ES" sz="2400" dirty="0"/>
              <a:t>y </a:t>
            </a:r>
            <a:r>
              <a:rPr lang="es-ES" sz="2400" dirty="0" smtClean="0"/>
              <a:t>habitual)</a:t>
            </a:r>
          </a:p>
          <a:p>
            <a:pPr algn="just"/>
            <a:r>
              <a:rPr lang="es-ES" sz="2400" dirty="0" smtClean="0"/>
              <a:t>DETECTIVES: reglas para utilizar prueba vs RLT.</a:t>
            </a:r>
            <a:endParaRPr lang="es-ES" sz="2400" dirty="0"/>
          </a:p>
        </p:txBody>
      </p:sp>
      <p:sp>
        <p:nvSpPr>
          <p:cNvPr id="4" name="3 Rectángulo"/>
          <p:cNvSpPr/>
          <p:nvPr/>
        </p:nvSpPr>
        <p:spPr>
          <a:xfrm>
            <a:off x="611560" y="44624"/>
            <a:ext cx="1728191" cy="1200329"/>
          </a:xfrm>
          <a:prstGeom prst="rect">
            <a:avLst/>
          </a:prstGeom>
        </p:spPr>
        <p:txBody>
          <a:bodyPr wrap="square">
            <a:spAutoFit/>
          </a:bodyPr>
          <a:lstStyle/>
          <a:p>
            <a:pPr>
              <a:spcBef>
                <a:spcPct val="0"/>
              </a:spcBef>
            </a:pPr>
            <a:r>
              <a:rPr altLang="es-ES" sz="7200" b="1" dirty="0" smtClean="0">
                <a:solidFill>
                  <a:srgbClr val="7F7F7F"/>
                </a:solidFill>
                <a:latin typeface="Arial" pitchFamily="34" charset="0"/>
              </a:rPr>
              <a:t>32</a:t>
            </a:r>
            <a:r>
              <a:rPr altLang="es-ES" b="1" dirty="0" smtClean="0">
                <a:solidFill>
                  <a:srgbClr val="7F7F7F"/>
                </a:solidFill>
                <a:latin typeface="Arial" pitchFamily="34" charset="0"/>
              </a:rPr>
              <a:t>.</a:t>
            </a:r>
            <a:r>
              <a:rPr altLang="es-ES" sz="2000" b="1" dirty="0" smtClean="0">
                <a:solidFill>
                  <a:srgbClr val="7F7F7F"/>
                </a:solidFill>
                <a:latin typeface="Arial" pitchFamily="34" charset="0"/>
              </a:rPr>
              <a:t> </a:t>
            </a:r>
            <a:endParaRPr altLang="es-ES" sz="2000" b="1" dirty="0">
              <a:solidFill>
                <a:srgbClr val="7F7F7F"/>
              </a:solidFill>
              <a:latin typeface="Arial" pitchFamily="34" charset="0"/>
            </a:endParaRPr>
          </a:p>
        </p:txBody>
      </p:sp>
    </p:spTree>
    <p:extLst>
      <p:ext uri="{BB962C8B-B14F-4D97-AF65-F5344CB8AC3E}">
        <p14:creationId xmlns:p14="http://schemas.microsoft.com/office/powerpoint/2010/main" xmlns="" val="967424561"/>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Subrogación derivada de adjudicación concursal</a:t>
            </a:r>
          </a:p>
        </p:txBody>
      </p:sp>
      <p:sp>
        <p:nvSpPr>
          <p:cNvPr id="21507" name="2 Marcador de contenido"/>
          <p:cNvSpPr>
            <a:spLocks noGrp="1"/>
          </p:cNvSpPr>
          <p:nvPr>
            <p:ph idx="4294967295"/>
          </p:nvPr>
        </p:nvSpPr>
        <p:spPr>
          <a:xfrm>
            <a:off x="1691680" y="1484784"/>
            <a:ext cx="7345362" cy="4895850"/>
          </a:xfrm>
        </p:spPr>
        <p:txBody>
          <a:bodyPr rtlCol="0">
            <a:normAutofit fontScale="925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29 oct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1573/2013)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Manuel R. Alarcón</a:t>
            </a:r>
          </a:p>
          <a:p>
            <a:pPr algn="just"/>
            <a:r>
              <a:rPr lang="es-ES" sz="2400" dirty="0" smtClean="0"/>
              <a:t>SUPUESTO: Arte </a:t>
            </a:r>
            <a:r>
              <a:rPr lang="es-ES" sz="2400" dirty="0"/>
              <a:t>y Forja Jaén </a:t>
            </a:r>
            <a:r>
              <a:rPr lang="es-ES" sz="2400" dirty="0" smtClean="0"/>
              <a:t>SL, concursada, pacta DC con indemnización </a:t>
            </a:r>
            <a:r>
              <a:rPr lang="es-ES" sz="2400" dirty="0"/>
              <a:t>de 25 </a:t>
            </a:r>
            <a:r>
              <a:rPr lang="es-ES" sz="2400" dirty="0" smtClean="0"/>
              <a:t>días/año (20 FOGASA).</a:t>
            </a:r>
          </a:p>
          <a:p>
            <a:pPr algn="just"/>
            <a:r>
              <a:rPr lang="es-ES" sz="2400" dirty="0" smtClean="0"/>
              <a:t>Venta de la empresa con </a:t>
            </a:r>
            <a:r>
              <a:rPr lang="es-ES" sz="2400" dirty="0"/>
              <a:t>patentes, maquinaria, mobiliario, equipos informáticos, vehículos y </a:t>
            </a:r>
            <a:r>
              <a:rPr lang="es-ES" sz="2400" dirty="0" smtClean="0"/>
              <a:t>existencias.</a:t>
            </a:r>
          </a:p>
          <a:p>
            <a:pPr algn="just"/>
            <a:r>
              <a:rPr lang="es-ES" sz="2400" dirty="0" smtClean="0"/>
              <a:t>Surge Hierro </a:t>
            </a:r>
            <a:r>
              <a:rPr lang="es-ES" sz="2400" dirty="0"/>
              <a:t>Estilo Taller </a:t>
            </a:r>
            <a:r>
              <a:rPr lang="es-ES" sz="2400" dirty="0" smtClean="0"/>
              <a:t>(misma nave, misma actividad)</a:t>
            </a:r>
          </a:p>
          <a:p>
            <a:pPr algn="just"/>
            <a:r>
              <a:rPr lang="es-ES" sz="2400" dirty="0" smtClean="0"/>
              <a:t>Trabajadores reclaman pare indemnización no satisfecha (44 ET)</a:t>
            </a:r>
          </a:p>
          <a:p>
            <a:pPr algn="just"/>
            <a:endParaRPr lang="es-ES" sz="2400" dirty="0" smtClean="0"/>
          </a:p>
          <a:p>
            <a:pPr algn="just"/>
            <a:r>
              <a:rPr lang="es-ES" sz="2400" dirty="0" smtClean="0"/>
              <a:t>CRITERIO.- competencia </a:t>
            </a:r>
            <a:r>
              <a:rPr lang="es-ES" sz="2400" dirty="0"/>
              <a:t>del orden social y no del mercantil para </a:t>
            </a:r>
            <a:r>
              <a:rPr lang="es-ES" sz="2400" dirty="0" smtClean="0"/>
              <a:t>determinar (prejudicialmente) si hay </a:t>
            </a:r>
            <a:r>
              <a:rPr lang="es-ES" sz="2400" dirty="0"/>
              <a:t>sucesión </a:t>
            </a:r>
            <a:r>
              <a:rPr lang="es-ES" sz="2400" dirty="0" smtClean="0"/>
              <a:t>empresarial, aunque haya habido DC concursal</a:t>
            </a:r>
            <a:endParaRPr lang="es-ES" sz="2400" dirty="0"/>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33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284150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Marcador de contenido"/>
          <p:cNvSpPr>
            <a:spLocks noGrp="1"/>
          </p:cNvSpPr>
          <p:nvPr>
            <p:ph type="body" sz="quarter" idx="3"/>
          </p:nvPr>
        </p:nvSpPr>
        <p:spPr>
          <a:xfrm>
            <a:off x="1979613" y="1516980"/>
            <a:ext cx="6913562" cy="5152380"/>
          </a:xfrm>
        </p:spPr>
        <p:txBody>
          <a:bodyPr>
            <a:normAutofit/>
          </a:bodyPr>
          <a:lstStyle/>
          <a:p>
            <a:pPr algn="just" eaLnBrk="1" hangingPunct="1"/>
            <a:r>
              <a:rPr lang="es-ES" altLang="es-ES" sz="2000" b="1" dirty="0" smtClean="0">
                <a:solidFill>
                  <a:srgbClr val="FF0000"/>
                </a:solidFill>
              </a:rPr>
              <a:t>STS 21 octubre 2014</a:t>
            </a:r>
            <a:r>
              <a:rPr lang="es-ES" altLang="es-ES" sz="2000" b="1" dirty="0" smtClean="0"/>
              <a:t> RC 308/2013</a:t>
            </a:r>
          </a:p>
          <a:p>
            <a:pPr algn="r" eaLnBrk="1" hangingPunct="1"/>
            <a:r>
              <a:rPr lang="es-ES" altLang="es-ES" sz="2000" b="1" dirty="0" smtClean="0"/>
              <a:t>Jordi Agustí </a:t>
            </a:r>
            <a:r>
              <a:rPr lang="es-ES" altLang="es-ES" sz="2000" b="1" dirty="0" err="1" smtClean="0"/>
              <a:t>Julià</a:t>
            </a:r>
            <a:endParaRPr lang="es-ES" altLang="es-ES" sz="2000" b="1" dirty="0" smtClean="0"/>
          </a:p>
          <a:p>
            <a:pPr algn="just" eaLnBrk="1" hangingPunct="1"/>
            <a:endParaRPr lang="es-ES" altLang="es-ES" sz="2000" dirty="0" smtClean="0"/>
          </a:p>
          <a:p>
            <a:pPr algn="just" eaLnBrk="1" hangingPunct="1"/>
            <a:r>
              <a:rPr lang="es-ES" altLang="es-ES" sz="2000" dirty="0" smtClean="0"/>
              <a:t>Jornada y pausa por bocadillo computable para quienes trabajaron al amparo del viejo </a:t>
            </a:r>
            <a:r>
              <a:rPr lang="es-ES" altLang="es-ES" sz="2000" dirty="0" err="1" smtClean="0"/>
              <a:t>Ccol</a:t>
            </a:r>
            <a:endParaRPr lang="es-ES" altLang="es-ES" sz="2000" dirty="0" smtClean="0"/>
          </a:p>
          <a:p>
            <a:pPr algn="just" eaLnBrk="1" hangingPunct="1"/>
            <a:r>
              <a:rPr lang="es-ES" altLang="es-ES" sz="2000" dirty="0" smtClean="0"/>
              <a:t>Conflicto Col de CGT</a:t>
            </a:r>
          </a:p>
          <a:p>
            <a:pPr algn="just" eaLnBrk="1" hangingPunct="1"/>
            <a:r>
              <a:rPr lang="es-ES" altLang="es-ES" sz="2000" dirty="0" smtClean="0"/>
              <a:t>*No es conflicto de intereses sino jurídico</a:t>
            </a:r>
          </a:p>
          <a:p>
            <a:pPr algn="just" eaLnBrk="1" hangingPunct="1"/>
            <a:r>
              <a:rPr lang="es-ES" altLang="es-ES" sz="2000" dirty="0" smtClean="0"/>
              <a:t>*No es impugnación </a:t>
            </a:r>
            <a:r>
              <a:rPr lang="es-ES" altLang="es-ES" sz="2000" dirty="0" err="1" smtClean="0"/>
              <a:t>Ccol</a:t>
            </a:r>
            <a:r>
              <a:rPr lang="es-ES" altLang="es-ES" sz="2000" dirty="0" smtClean="0"/>
              <a:t> sino práctica derivada</a:t>
            </a:r>
          </a:p>
          <a:p>
            <a:pPr algn="just" eaLnBrk="1" hangingPunct="1"/>
            <a:r>
              <a:rPr lang="es-ES" altLang="es-ES" sz="2000" dirty="0" smtClean="0"/>
              <a:t>*Legitimación CGT, presente en RLT de tres centros</a:t>
            </a:r>
          </a:p>
          <a:p>
            <a:pPr algn="just" eaLnBrk="1" hangingPunct="1"/>
            <a:r>
              <a:rPr lang="es-ES" altLang="es-ES" sz="2000" dirty="0" smtClean="0"/>
              <a:t>*No cabe CMB derivada de un convenio</a:t>
            </a:r>
          </a:p>
          <a:p>
            <a:pPr algn="just" eaLnBrk="1" hangingPunct="1"/>
            <a:endParaRPr lang="es-ES" altLang="es-ES" sz="2000" dirty="0"/>
          </a:p>
          <a:p>
            <a:pPr algn="just" eaLnBrk="1" hangingPunct="1"/>
            <a:r>
              <a:rPr lang="es-ES" altLang="es-ES" sz="2000" dirty="0" smtClean="0"/>
              <a:t>Ausencia justificación objetiva y razonable.</a:t>
            </a:r>
          </a:p>
          <a:p>
            <a:pPr algn="just" eaLnBrk="1" hangingPunct="1"/>
            <a:r>
              <a:rPr lang="es-ES" altLang="es-ES" sz="2000" dirty="0" smtClean="0"/>
              <a:t>Doctrina sobre la doble escala y sus requisitos.</a:t>
            </a:r>
          </a:p>
          <a:p>
            <a:pPr algn="just" eaLnBrk="1" hangingPunct="1"/>
            <a:r>
              <a:rPr lang="es-ES" altLang="es-ES" sz="2000" dirty="0" smtClean="0"/>
              <a:t>FALLO: «bocadillo pagado para todos»</a:t>
            </a:r>
          </a:p>
        </p:txBody>
      </p:sp>
      <p:sp>
        <p:nvSpPr>
          <p:cNvPr id="43011" name="2 Título"/>
          <p:cNvSpPr>
            <a:spLocks noGrp="1"/>
          </p:cNvSpPr>
          <p:nvPr>
            <p:ph type="title" idx="4294967295"/>
          </p:nvPr>
        </p:nvSpPr>
        <p:spPr>
          <a:xfrm>
            <a:off x="1187624" y="260648"/>
            <a:ext cx="7416626" cy="1008111"/>
          </a:xfrm>
        </p:spPr>
        <p:txBody>
          <a:bodyPr>
            <a:noAutofit/>
          </a:bodyPr>
          <a:lstStyle/>
          <a:p>
            <a:pPr algn="ctr"/>
            <a:r>
              <a:rPr lang="es-ES" altLang="es-ES" sz="2400" dirty="0" smtClean="0"/>
              <a:t>¿Doble escala para </a:t>
            </a:r>
            <a:r>
              <a:rPr lang="es-ES" altLang="es-ES" sz="2400" dirty="0"/>
              <a:t>mantener </a:t>
            </a:r>
            <a:r>
              <a:rPr lang="es-ES" altLang="es-ES" sz="2400" dirty="0" smtClean="0"/>
              <a:t>CMB? </a:t>
            </a:r>
            <a:r>
              <a:rPr lang="es-ES" altLang="es-ES" sz="2400" dirty="0" err="1"/>
              <a:t>Ccol</a:t>
            </a:r>
            <a:r>
              <a:rPr lang="es-ES" altLang="es-ES" sz="2400" dirty="0"/>
              <a:t> </a:t>
            </a:r>
            <a:r>
              <a:rPr lang="es-ES" altLang="es-ES" sz="2400" dirty="0" smtClean="0"/>
              <a:t>LOGISTA</a:t>
            </a:r>
          </a:p>
        </p:txBody>
      </p:sp>
      <p:sp>
        <p:nvSpPr>
          <p:cNvPr id="43012" name="4 CuadroTexto"/>
          <p:cNvSpPr txBox="1">
            <a:spLocks noChangeArrowheads="1"/>
          </p:cNvSpPr>
          <p:nvPr/>
        </p:nvSpPr>
        <p:spPr bwMode="auto">
          <a:xfrm>
            <a:off x="395288" y="1700213"/>
            <a:ext cx="1728787"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altLang="es-ES" sz="7200" b="1" dirty="0" smtClean="0">
                <a:solidFill>
                  <a:srgbClr val="7F7F7F"/>
                </a:solidFill>
                <a:latin typeface="Arial" pitchFamily="34" charset="0"/>
              </a:rPr>
              <a:t>34.</a:t>
            </a:r>
            <a:r>
              <a:rPr altLang="es-ES" sz="8000" b="1" dirty="0" smtClean="0">
                <a:solidFill>
                  <a:srgbClr val="7F7F7F"/>
                </a:solidFill>
                <a:latin typeface="Arial" pitchFamily="34" charset="0"/>
              </a:rPr>
              <a:t> </a:t>
            </a:r>
            <a:endParaRPr altLang="es-ES" sz="8000" b="1" dirty="0">
              <a:solidFill>
                <a:srgbClr val="7F7F7F"/>
              </a:solidFill>
              <a:latin typeface="Arial" pitchFamily="34" charset="0"/>
            </a:endParaRPr>
          </a:p>
        </p:txBody>
      </p:sp>
    </p:spTree>
    <p:extLst>
      <p:ext uri="{BB962C8B-B14F-4D97-AF65-F5344CB8AC3E}">
        <p14:creationId xmlns:p14="http://schemas.microsoft.com/office/powerpoint/2010/main" xmlns="" val="445979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648370"/>
          </a:xfrm>
        </p:spPr>
        <p:txBody>
          <a:bodyPr anchor="t"/>
          <a:lstStyle/>
          <a:p>
            <a:pPr algn="ctr" eaLnBrk="1" hangingPunct="1"/>
            <a:r>
              <a:rPr lang="es-ES" altLang="es-ES" sz="2400" dirty="0" smtClean="0">
                <a:cs typeface="Lucida Sans Unicode" pitchFamily="34" charset="0"/>
              </a:rPr>
              <a:t>Interpretación Lista RD 1299/2006</a:t>
            </a:r>
            <a:endParaRPr lang="es-ES" altLang="es-ES" sz="2400" dirty="0" smtClean="0">
              <a:latin typeface="Lucida Sans" panose="020B0602030504020204" pitchFamily="34" charset="0"/>
              <a:cs typeface="Lucida Sans Unicode" pitchFamily="34" charset="0"/>
            </a:endParaRP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5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1515/2013)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Jordi Agustí </a:t>
            </a:r>
            <a:r>
              <a:rPr lang="es-ES" sz="2000" b="1" dirty="0" err="1" smtClean="0">
                <a:latin typeface="Lucida Sans Unicode" pitchFamily="34" charset="0"/>
                <a:cs typeface="Lucida Sans Unicode" pitchFamily="34" charset="0"/>
              </a:rPr>
              <a:t>Julià</a:t>
            </a:r>
            <a:endParaRPr lang="es-ES" sz="2000" b="1" dirty="0" smtClean="0">
              <a:latin typeface="Lucida Sans Unicode" pitchFamily="34" charset="0"/>
              <a:cs typeface="Lucida Sans Unicode" pitchFamily="34" charset="0"/>
            </a:endParaRPr>
          </a:p>
          <a:p>
            <a:pPr algn="just"/>
            <a:r>
              <a:rPr lang="es-ES" sz="2400" dirty="0" smtClean="0"/>
              <a:t>IT de 2,5 meses padecida por limpiadora</a:t>
            </a:r>
          </a:p>
          <a:p>
            <a:pPr algn="just"/>
            <a:r>
              <a:rPr lang="es-ES" sz="2400" dirty="0" smtClean="0"/>
              <a:t>Síndrome del túnel carpiano bilateral</a:t>
            </a:r>
            <a:br>
              <a:rPr lang="es-ES" sz="2400" dirty="0" smtClean="0"/>
            </a:br>
            <a:r>
              <a:rPr lang="es-ES" sz="2400" dirty="0" smtClean="0"/>
              <a:t>EP reconocida a determinadas profesiones, entre las que no </a:t>
            </a:r>
            <a:r>
              <a:rPr lang="es-ES" sz="2400" dirty="0" err="1" smtClean="0"/>
              <a:t>apaece</a:t>
            </a:r>
            <a:r>
              <a:rPr lang="es-ES" sz="2400" dirty="0" smtClean="0"/>
              <a:t> la de limpiadora</a:t>
            </a:r>
          </a:p>
          <a:p>
            <a:pPr algn="just"/>
            <a:r>
              <a:rPr lang="es-ES" sz="2400" dirty="0" smtClean="0"/>
              <a:t>Interpretación: listado profesionales ejemplificativo</a:t>
            </a:r>
          </a:p>
          <a:p>
            <a:pPr algn="just"/>
            <a:r>
              <a:rPr lang="es-ES" sz="2400" dirty="0" smtClean="0"/>
              <a:t>Consecuencias en orden a la determinación de la contingencia y </a:t>
            </a:r>
            <a:r>
              <a:rPr lang="es-ES" sz="2400" dirty="0" err="1" smtClean="0"/>
              <a:t>onus</a:t>
            </a:r>
            <a:r>
              <a:rPr lang="es-ES" sz="2400" dirty="0" smtClean="0"/>
              <a:t> </a:t>
            </a:r>
            <a:r>
              <a:rPr lang="es-ES" sz="2400" dirty="0" err="1" smtClean="0"/>
              <a:t>probandi</a:t>
            </a:r>
            <a:endParaRPr lang="es-ES" sz="2400" dirty="0"/>
          </a:p>
          <a:p>
            <a:pPr marL="0" indent="0" algn="just">
              <a:buNone/>
              <a:defRPr/>
            </a:pPr>
            <a:endParaRPr lang="es-ES" sz="2400" dirty="0" smtClean="0"/>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065692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Viudedad de divorciada casi sin pensión….</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10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80/2014)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Antonio V. </a:t>
            </a:r>
            <a:r>
              <a:rPr lang="es-ES" sz="2000" b="1" dirty="0" err="1" smtClean="0">
                <a:latin typeface="Lucida Sans Unicode" pitchFamily="34" charset="0"/>
                <a:cs typeface="Lucida Sans Unicode" pitchFamily="34" charset="0"/>
              </a:rPr>
              <a:t>Sempere</a:t>
            </a:r>
            <a:endParaRPr lang="es-ES" sz="2000" b="1" dirty="0" smtClean="0">
              <a:latin typeface="Lucida Sans Unicode" pitchFamily="34" charset="0"/>
              <a:cs typeface="Lucida Sans Unicode" pitchFamily="34" charset="0"/>
            </a:endParaRPr>
          </a:p>
          <a:p>
            <a:pPr marL="0" indent="0" algn="just">
              <a:buNone/>
              <a:defRPr/>
            </a:pPr>
            <a:r>
              <a:rPr lang="es-ES" sz="2400" u="sng" dirty="0" err="1" smtClean="0"/>
              <a:t>Sdh</a:t>
            </a:r>
            <a:r>
              <a:rPr lang="es-ES" sz="2400" u="sng" dirty="0" smtClean="0"/>
              <a:t>: </a:t>
            </a:r>
            <a:r>
              <a:rPr lang="es-ES" sz="2400" dirty="0" smtClean="0"/>
              <a:t>Separada judicialmente con pensión compensatoria (acuerdo bienal homologado).</a:t>
            </a:r>
          </a:p>
          <a:p>
            <a:pPr marL="0" indent="0" algn="just">
              <a:buNone/>
              <a:defRPr/>
            </a:pPr>
            <a:r>
              <a:rPr lang="es-ES" sz="2400" dirty="0" smtClean="0"/>
              <a:t>Suscripción nuevo acuerdo (con igual pensión) y fallecimiento del causante, sin haberse homologado.</a:t>
            </a:r>
          </a:p>
          <a:p>
            <a:pPr marL="0" indent="0" algn="just">
              <a:buNone/>
              <a:defRPr/>
            </a:pPr>
            <a:r>
              <a:rPr lang="es-ES" sz="2400" u="sng" dirty="0" smtClean="0"/>
              <a:t>Problema</a:t>
            </a:r>
            <a:r>
              <a:rPr lang="es-ES" sz="2400" dirty="0" smtClean="0"/>
              <a:t>:  no hay pensión formalmente</a:t>
            </a:r>
          </a:p>
          <a:p>
            <a:pPr marL="0" indent="0" algn="just">
              <a:buNone/>
              <a:defRPr/>
            </a:pPr>
            <a:r>
              <a:rPr lang="es-ES" sz="2400" u="sng" dirty="0" smtClean="0"/>
              <a:t>Doctrina.- </a:t>
            </a:r>
            <a:r>
              <a:rPr lang="es-ES" sz="2400" dirty="0" smtClean="0"/>
              <a:t>interpretación finalista y </a:t>
            </a:r>
            <a:r>
              <a:rPr lang="es-ES" sz="2400" dirty="0" err="1" smtClean="0"/>
              <a:t>flexibilizadora</a:t>
            </a:r>
            <a:r>
              <a:rPr lang="es-ES" sz="2400" dirty="0" smtClean="0"/>
              <a:t>, al no apreciarse fraude.</a:t>
            </a:r>
          </a:p>
          <a:p>
            <a:pPr marL="0" indent="0" algn="just">
              <a:buNone/>
              <a:defRPr/>
            </a:pPr>
            <a:r>
              <a:rPr lang="es-ES" sz="2400" u="sng" dirty="0" smtClean="0"/>
              <a:t>Concordancia </a:t>
            </a:r>
            <a:r>
              <a:rPr lang="es-ES" sz="2400" dirty="0" smtClean="0"/>
              <a:t>con doctrina sobre pensión compensatoria y alimentos.</a:t>
            </a:r>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070888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648370"/>
          </a:xfrm>
        </p:spPr>
        <p:txBody>
          <a:bodyPr anchor="t"/>
          <a:lstStyle/>
          <a:p>
            <a:pPr algn="ctr" eaLnBrk="1" hangingPunct="1"/>
            <a:r>
              <a:rPr lang="es-ES" altLang="es-ES" sz="2400" dirty="0" smtClean="0">
                <a:cs typeface="Lucida Sans Unicode" pitchFamily="34" charset="0"/>
              </a:rPr>
              <a:t>Solicitud de IP y suplicación por BR</a:t>
            </a:r>
            <a:endParaRPr lang="es-ES" altLang="es-ES" sz="2400" dirty="0" smtClean="0">
              <a:latin typeface="Lucida Sans" panose="020B0602030504020204" pitchFamily="34" charset="0"/>
              <a:cs typeface="Lucida Sans Unicode" pitchFamily="34" charset="0"/>
            </a:endParaRP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11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384/2014)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José Luis </a:t>
            </a:r>
            <a:r>
              <a:rPr lang="es-ES" sz="2000" b="1" dirty="0" err="1" smtClean="0">
                <a:latin typeface="Lucida Sans Unicode" pitchFamily="34" charset="0"/>
                <a:cs typeface="Lucida Sans Unicode" pitchFamily="34" charset="0"/>
              </a:rPr>
              <a:t>Gilolmo</a:t>
            </a:r>
            <a:r>
              <a:rPr lang="es-ES" sz="2000" b="1" dirty="0" smtClean="0">
                <a:latin typeface="Lucida Sans Unicode" pitchFamily="34" charset="0"/>
                <a:cs typeface="Lucida Sans Unicode" pitchFamily="34" charset="0"/>
              </a:rPr>
              <a:t> López</a:t>
            </a:r>
          </a:p>
          <a:p>
            <a:pPr algn="just"/>
            <a:r>
              <a:rPr lang="es-ES" sz="2400" dirty="0" smtClean="0"/>
              <a:t>Supuesto: Médica Inspectora, 40 años, con depresión y síndrome quemado.</a:t>
            </a:r>
          </a:p>
          <a:p>
            <a:pPr algn="just"/>
            <a:r>
              <a:rPr lang="es-ES" sz="2400" dirty="0" smtClean="0"/>
              <a:t>Reclama la IP denegada y lo consigue, pero discrepa de la BR. ¿Cabe suplicación?</a:t>
            </a:r>
          </a:p>
          <a:p>
            <a:pPr algn="just"/>
            <a:r>
              <a:rPr lang="es-ES" sz="2400" dirty="0" smtClean="0"/>
              <a:t>El </a:t>
            </a:r>
            <a:r>
              <a:rPr lang="es-ES" sz="2400" dirty="0"/>
              <a:t>objeto inicial de la pretensión no iba encaminada a la obtención de diferencias económicas sino, precisamente, al reconocimiento de la </a:t>
            </a:r>
            <a:r>
              <a:rPr lang="es-ES" sz="2400" dirty="0" smtClean="0"/>
              <a:t>prestación.</a:t>
            </a:r>
          </a:p>
          <a:p>
            <a:pPr algn="just"/>
            <a:r>
              <a:rPr lang="es-ES" sz="2400" dirty="0" smtClean="0"/>
              <a:t>Aunque solo se discuta BR y </a:t>
            </a:r>
            <a:r>
              <a:rPr lang="es-ES" sz="2400" dirty="0"/>
              <a:t>las diferencias </a:t>
            </a:r>
            <a:r>
              <a:rPr lang="es-ES" sz="2400" dirty="0" smtClean="0"/>
              <a:t>no </a:t>
            </a:r>
            <a:r>
              <a:rPr lang="es-ES" sz="2400" dirty="0"/>
              <a:t>alcancen el límite de acceso a tal </a:t>
            </a:r>
            <a:r>
              <a:rPr lang="es-ES" sz="2400" dirty="0" smtClean="0"/>
              <a:t>recurso, CABE SUPLICACIÓN.</a:t>
            </a:r>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302404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Diferencias indemnizatorias del despido</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Procedimiento adecuado</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11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3102/2013)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Mª Luisa Segoviano</a:t>
            </a:r>
          </a:p>
          <a:p>
            <a:pPr algn="just"/>
            <a:r>
              <a:rPr lang="es-ES" sz="2400" dirty="0"/>
              <a:t>Inadecuación de procedimiento. </a:t>
            </a:r>
            <a:endParaRPr lang="es-ES" sz="2400" dirty="0" smtClean="0"/>
          </a:p>
          <a:p>
            <a:pPr algn="just"/>
            <a:r>
              <a:rPr lang="es-ES" sz="2400" dirty="0" smtClean="0"/>
              <a:t>Proceso </a:t>
            </a:r>
            <a:r>
              <a:rPr lang="es-ES" sz="2400" dirty="0"/>
              <a:t>ordinario, reclamando diferencias en la indemnización por despido, en lugar de hacerlo por la modalidad procesal de despido. </a:t>
            </a:r>
            <a:endParaRPr lang="es-ES" sz="2400" dirty="0" smtClean="0"/>
          </a:p>
          <a:p>
            <a:pPr algn="just"/>
            <a:r>
              <a:rPr lang="es-ES" sz="2400" dirty="0" smtClean="0"/>
              <a:t>Criterio: desestimación demanda, por inadecuación procedimiento, en lugar de reposición </a:t>
            </a:r>
            <a:r>
              <a:rPr lang="es-ES" sz="2400" dirty="0"/>
              <a:t>de los </a:t>
            </a:r>
            <a:r>
              <a:rPr lang="es-ES" sz="2400" dirty="0" smtClean="0"/>
              <a:t>autos.</a:t>
            </a:r>
          </a:p>
          <a:p>
            <a:pPr algn="just"/>
            <a:r>
              <a:rPr lang="es-ES" sz="2400" dirty="0" smtClean="0"/>
              <a:t>Diferencias entre LPL y 102.2 LRJS-</a:t>
            </a:r>
            <a:endParaRPr lang="es-ES" sz="2400" dirty="0"/>
          </a:p>
          <a:p>
            <a:pPr marL="0" indent="0" algn="just">
              <a:buNone/>
              <a:defRPr/>
            </a:pPr>
            <a:endParaRPr lang="es-ES" sz="2400" dirty="0" smtClean="0"/>
          </a:p>
          <a:p>
            <a:pPr marL="0" indent="0" algn="just">
              <a:buNone/>
              <a:defRPr/>
            </a:pPr>
            <a:endParaRPr lang="es-ES" sz="2400" u="sng" dirty="0" smtClean="0"/>
          </a:p>
          <a:p>
            <a:pPr marL="0" indent="0" algn="just">
              <a:buNone/>
              <a:defRPr/>
            </a:pP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71850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69632"/>
            <a:ext cx="8077200" cy="711096"/>
          </a:xfrm>
        </p:spPr>
        <p:txBody>
          <a:bodyPr>
            <a:normAutofit/>
          </a:bodyPr>
          <a:lstStyle/>
          <a:p>
            <a:pPr algn="ctr"/>
            <a:r>
              <a:rPr lang="es-ES_tradnl" sz="2800" dirty="0" smtClean="0"/>
              <a:t>Enseñanzas del caso Schindler</a:t>
            </a:r>
            <a:endParaRPr lang="es-ES" sz="2800" dirty="0"/>
          </a:p>
        </p:txBody>
      </p:sp>
      <p:sp>
        <p:nvSpPr>
          <p:cNvPr id="3" name="2 Marcador de contenido"/>
          <p:cNvSpPr>
            <a:spLocks noGrp="1"/>
          </p:cNvSpPr>
          <p:nvPr>
            <p:ph idx="1"/>
          </p:nvPr>
        </p:nvSpPr>
        <p:spPr>
          <a:xfrm>
            <a:off x="762000" y="980729"/>
            <a:ext cx="8077200" cy="6264695"/>
          </a:xfrm>
        </p:spPr>
        <p:txBody>
          <a:bodyPr>
            <a:normAutofit fontScale="62500" lnSpcReduction="20000"/>
          </a:bodyPr>
          <a:lstStyle/>
          <a:p>
            <a:pPr marL="0" indent="0" algn="ctr">
              <a:buNone/>
            </a:pPr>
            <a:r>
              <a:rPr lang="es-ES" sz="4500" b="1" dirty="0" smtClean="0">
                <a:solidFill>
                  <a:srgbClr val="FF0000"/>
                </a:solidFill>
              </a:rPr>
              <a:t>STS 16 septiembre 2014 </a:t>
            </a:r>
            <a:r>
              <a:rPr lang="es-ES" sz="4500" b="1" dirty="0">
                <a:solidFill>
                  <a:srgbClr val="FF0000"/>
                </a:solidFill>
              </a:rPr>
              <a:t>(RC 251/2013</a:t>
            </a:r>
            <a:r>
              <a:rPr lang="es-ES" sz="4500" b="1" dirty="0" smtClean="0">
                <a:solidFill>
                  <a:srgbClr val="FF0000"/>
                </a:solidFill>
              </a:rPr>
              <a:t>)</a:t>
            </a:r>
            <a:r>
              <a:rPr lang="es-ES" sz="4500" b="1" dirty="0" smtClean="0"/>
              <a:t>            </a:t>
            </a:r>
          </a:p>
          <a:p>
            <a:pPr marL="0" indent="0" algn="r">
              <a:buNone/>
            </a:pPr>
            <a:r>
              <a:rPr lang="es-ES" sz="2600" b="1" dirty="0" smtClean="0"/>
              <a:t>Fernando Salinas Molina</a:t>
            </a:r>
            <a:endParaRPr lang="es-ES" sz="2600" dirty="0"/>
          </a:p>
          <a:p>
            <a:pPr marL="0" indent="0" algn="just">
              <a:buNone/>
            </a:pPr>
            <a:r>
              <a:rPr lang="es-ES" sz="4400" dirty="0" smtClean="0"/>
              <a:t>Injustificada reducción </a:t>
            </a:r>
            <a:r>
              <a:rPr lang="es-ES" sz="4400" dirty="0"/>
              <a:t>de retribuciones fijas de los trabajadores del servicio de atención permanente de </a:t>
            </a:r>
            <a:r>
              <a:rPr lang="es-ES" sz="4400" dirty="0" smtClean="0"/>
              <a:t>Asturias:</a:t>
            </a:r>
          </a:p>
          <a:p>
            <a:pPr marL="742950" indent="-742950" algn="just">
              <a:buAutoNum type="arabicParenR"/>
            </a:pPr>
            <a:r>
              <a:rPr lang="es-ES" sz="4400" dirty="0" smtClean="0"/>
              <a:t>No genera nulidad reconversión demanda de MSCT por conflicto </a:t>
            </a:r>
            <a:r>
              <a:rPr lang="es-ES" sz="4400" dirty="0"/>
              <a:t>colectivo</a:t>
            </a:r>
            <a:r>
              <a:rPr lang="es-ES" sz="4400" dirty="0" smtClean="0"/>
              <a:t>), ni presentación ante TSJ (no JS)</a:t>
            </a:r>
          </a:p>
          <a:p>
            <a:pPr marL="742950" indent="-742950" algn="just">
              <a:buAutoNum type="arabicParenR"/>
            </a:pPr>
            <a:r>
              <a:rPr lang="es-ES" sz="4400" dirty="0" smtClean="0"/>
              <a:t>La RLT puede impugnar </a:t>
            </a:r>
            <a:r>
              <a:rPr lang="es-ES" sz="4400" dirty="0"/>
              <a:t>la medida colectiva </a:t>
            </a:r>
            <a:r>
              <a:rPr lang="es-ES" sz="4400" dirty="0" smtClean="0"/>
              <a:t>(afecta </a:t>
            </a:r>
            <a:r>
              <a:rPr lang="es-ES" sz="4400" dirty="0"/>
              <a:t>a </a:t>
            </a:r>
            <a:r>
              <a:rPr lang="es-ES" sz="4400" dirty="0" smtClean="0"/>
              <a:t>65 de 110 y se tramitó como colectiva).</a:t>
            </a:r>
          </a:p>
          <a:p>
            <a:pPr marL="742950" indent="-742950" algn="just">
              <a:buAutoNum type="arabicParenR"/>
            </a:pPr>
            <a:r>
              <a:rPr lang="es-ES" sz="4400" dirty="0" smtClean="0"/>
              <a:t>No hay caducidad </a:t>
            </a:r>
            <a:r>
              <a:rPr lang="es-ES" sz="4400" dirty="0"/>
              <a:t>de la </a:t>
            </a:r>
            <a:r>
              <a:rPr lang="es-ES" sz="4400" dirty="0" smtClean="0"/>
              <a:t>acción (aunque intento </a:t>
            </a:r>
            <a:r>
              <a:rPr lang="es-ES" sz="4400" dirty="0"/>
              <a:t>de conciliación o </a:t>
            </a:r>
            <a:r>
              <a:rPr lang="es-ES" sz="4400" dirty="0" smtClean="0"/>
              <a:t>mediación no suspende).</a:t>
            </a:r>
          </a:p>
          <a:p>
            <a:pPr marL="742950" indent="-742950" algn="just">
              <a:buAutoNum type="arabicParenR"/>
            </a:pPr>
            <a:r>
              <a:rPr lang="es-ES" sz="4400" dirty="0" smtClean="0"/>
              <a:t>No se han justificado razones de la MSCT (rechazadas certificaciones empresariales)</a:t>
            </a:r>
            <a:endParaRPr lang="es-ES" sz="4400" dirty="0"/>
          </a:p>
        </p:txBody>
      </p:sp>
      <p:sp>
        <p:nvSpPr>
          <p:cNvPr id="4" name="3 Rectángulo"/>
          <p:cNvSpPr/>
          <p:nvPr/>
        </p:nvSpPr>
        <p:spPr>
          <a:xfrm>
            <a:off x="251520" y="332656"/>
            <a:ext cx="1611339" cy="1323439"/>
          </a:xfrm>
          <a:prstGeom prst="rect">
            <a:avLst/>
          </a:prstGeom>
        </p:spPr>
        <p:txBody>
          <a:bodyPr wrap="none">
            <a:spAutoFit/>
          </a:bodyPr>
          <a:lstStyle/>
          <a:p>
            <a:pPr lvl="0">
              <a:defRPr/>
            </a:pPr>
            <a:r>
              <a:rPr lang="es-ES" sz="8000" b="1" dirty="0" smtClean="0">
                <a:solidFill>
                  <a:prstClr val="white">
                    <a:lumMod val="50000"/>
                  </a:prstClr>
                </a:solidFill>
                <a:latin typeface="Arial" pitchFamily="34" charset="0"/>
              </a:rPr>
              <a:t>03 </a:t>
            </a:r>
            <a:endParaRPr lang="es-ES"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100555040"/>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Préstamo de trabajador despedido</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12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30512/2013)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Miguel Ángel </a:t>
            </a:r>
            <a:r>
              <a:rPr lang="es-ES" sz="2000" b="1" dirty="0" err="1" smtClean="0">
                <a:latin typeface="Lucida Sans Unicode" pitchFamily="34" charset="0"/>
                <a:cs typeface="Lucida Sans Unicode" pitchFamily="34" charset="0"/>
              </a:rPr>
              <a:t>Luelmo</a:t>
            </a:r>
            <a:endParaRPr lang="es-ES" sz="2000" b="1" dirty="0" smtClean="0">
              <a:latin typeface="Lucida Sans Unicode" pitchFamily="34" charset="0"/>
              <a:cs typeface="Lucida Sans Unicode" pitchFamily="34" charset="0"/>
            </a:endParaRPr>
          </a:p>
          <a:p>
            <a:pPr algn="just"/>
            <a:r>
              <a:rPr lang="es-ES" sz="2400" dirty="0" smtClean="0"/>
              <a:t>BBVA presta 221.430 €; post despido improcedente</a:t>
            </a:r>
          </a:p>
          <a:p>
            <a:pPr algn="just"/>
            <a:r>
              <a:rPr lang="es-ES" sz="2400" dirty="0" smtClean="0"/>
              <a:t>Cláusula 9ª: vencido de pleno derecho y exigible, con formalización nuevo préstamo</a:t>
            </a:r>
          </a:p>
          <a:p>
            <a:pPr algn="just"/>
            <a:r>
              <a:rPr lang="es-ES" sz="2400" dirty="0" smtClean="0"/>
              <a:t>Transcurre más de un año tras cese, sin abono ni reclamación</a:t>
            </a:r>
          </a:p>
          <a:p>
            <a:pPr marL="0" indent="0" algn="just">
              <a:buNone/>
            </a:pPr>
            <a:r>
              <a:rPr lang="es-ES" sz="2400" dirty="0" smtClean="0"/>
              <a:t>DOCTRINA: prórroga hasta la novación</a:t>
            </a:r>
          </a:p>
          <a:p>
            <a:pPr marL="0" indent="0" algn="just">
              <a:buNone/>
            </a:pPr>
            <a:r>
              <a:rPr lang="es-ES" sz="2400" dirty="0" smtClean="0"/>
              <a:t>Ni prescribió derecho a devolución, ni es </a:t>
            </a:r>
            <a:r>
              <a:rPr lang="es-ES" sz="2400" dirty="0" err="1" smtClean="0"/>
              <a:t>exigile</a:t>
            </a:r>
            <a:r>
              <a:rPr lang="es-ES" sz="2400" dirty="0" smtClean="0"/>
              <a:t> de golpe sin novación.</a:t>
            </a:r>
          </a:p>
          <a:p>
            <a:pPr marL="0" indent="0" algn="just">
              <a:buNone/>
            </a:pPr>
            <a:r>
              <a:rPr lang="es-ES" sz="2400" dirty="0" smtClean="0"/>
              <a:t>Aplicación normas mercantiles con </a:t>
            </a:r>
            <a:r>
              <a:rPr lang="es-ES" sz="2400" smtClean="0"/>
              <a:t>envoltorio laboral</a:t>
            </a:r>
            <a:endParaRPr lang="es-ES" sz="2400" dirty="0"/>
          </a:p>
          <a:p>
            <a:pPr marL="0" indent="0" algn="just" eaLnBrk="1" fontAlgn="auto" hangingPunct="1">
              <a:spcAft>
                <a:spcPts val="0"/>
              </a:spcAft>
              <a:buFont typeface="Arial" pitchFamily="34" charset="0"/>
              <a:buNone/>
              <a:defRPr/>
            </a:pPr>
            <a:endParaRPr lang="es-ES_tradnl" sz="1800" u="sng" dirty="0" smtClean="0">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39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80834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Efectos </a:t>
            </a:r>
            <a:r>
              <a:rPr lang="es-ES" altLang="es-ES" sz="2000" dirty="0" err="1" smtClean="0">
                <a:latin typeface="Lucida Sans" panose="020B0602030504020204" pitchFamily="34" charset="0"/>
                <a:cs typeface="Lucida Sans Unicode" pitchFamily="34" charset="0"/>
              </a:rPr>
              <a:t>interruptivos</a:t>
            </a:r>
            <a:r>
              <a:rPr lang="es-ES" altLang="es-ES" sz="2000" dirty="0" smtClean="0">
                <a:latin typeface="Lucida Sans" panose="020B0602030504020204" pitchFamily="34" charset="0"/>
                <a:cs typeface="Lucida Sans Unicode" pitchFamily="34" charset="0"/>
              </a:rPr>
              <a:t> del conflicto colectivo</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14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2977/2013)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Mª Lourdes  </a:t>
            </a:r>
            <a:r>
              <a:rPr lang="es-ES" sz="2000" b="1" dirty="0" err="1" smtClean="0">
                <a:latin typeface="Lucida Sans Unicode" pitchFamily="34" charset="0"/>
                <a:cs typeface="Lucida Sans Unicode" pitchFamily="34" charset="0"/>
              </a:rPr>
              <a:t>Arastey</a:t>
            </a:r>
            <a:r>
              <a:rPr lang="es-ES" sz="2000" b="1" dirty="0" smtClean="0">
                <a:latin typeface="Lucida Sans Unicode" pitchFamily="34" charset="0"/>
                <a:cs typeface="Lucida Sans Unicode" pitchFamily="34" charset="0"/>
              </a:rPr>
              <a:t> </a:t>
            </a:r>
            <a:r>
              <a:rPr lang="es-ES" sz="2000" b="1" dirty="0" err="1" smtClean="0">
                <a:latin typeface="Lucida Sans Unicode" pitchFamily="34" charset="0"/>
                <a:cs typeface="Lucida Sans Unicode" pitchFamily="34" charset="0"/>
              </a:rPr>
              <a:t>Sahún</a:t>
            </a:r>
            <a:endParaRPr lang="es-ES" sz="2000" b="1" dirty="0" smtClean="0">
              <a:latin typeface="Lucida Sans Unicode" pitchFamily="34" charset="0"/>
              <a:cs typeface="Lucida Sans Unicode" pitchFamily="34" charset="0"/>
            </a:endParaRPr>
          </a:p>
          <a:p>
            <a:pPr algn="just"/>
            <a:r>
              <a:rPr lang="es-ES" sz="2400" dirty="0" smtClean="0"/>
              <a:t>Reclamación </a:t>
            </a:r>
            <a:r>
              <a:rPr lang="es-ES" sz="2400" dirty="0"/>
              <a:t>individual de cantidad ulterior al planteamiento de conflicto colectivo </a:t>
            </a:r>
            <a:r>
              <a:rPr lang="es-ES" sz="2400" dirty="0" smtClean="0"/>
              <a:t> y por </a:t>
            </a:r>
            <a:r>
              <a:rPr lang="es-ES" sz="2400" dirty="0"/>
              <a:t>el mismo concepto. </a:t>
            </a:r>
            <a:endParaRPr lang="es-ES" sz="2400" dirty="0" smtClean="0"/>
          </a:p>
          <a:p>
            <a:pPr algn="just"/>
            <a:endParaRPr lang="es-ES" sz="2400" dirty="0" smtClean="0"/>
          </a:p>
          <a:p>
            <a:pPr algn="just"/>
            <a:r>
              <a:rPr lang="es-ES" sz="2400" dirty="0" smtClean="0"/>
              <a:t>Prescripción</a:t>
            </a:r>
            <a:r>
              <a:rPr lang="es-ES" sz="2400" dirty="0"/>
              <a:t>: queda interrumpida en todo caso aun cuando la demanda individual no se hubiera formulado. </a:t>
            </a:r>
            <a:endParaRPr lang="es-ES" sz="2400" dirty="0" smtClean="0"/>
          </a:p>
          <a:p>
            <a:pPr algn="just"/>
            <a:endParaRPr lang="es-ES" sz="2400" dirty="0" smtClean="0"/>
          </a:p>
          <a:p>
            <a:pPr algn="just"/>
            <a:r>
              <a:rPr lang="es-ES" sz="2400" dirty="0" smtClean="0"/>
              <a:t>Intereses </a:t>
            </a:r>
            <a:r>
              <a:rPr lang="es-ES" sz="2400" dirty="0"/>
              <a:t>moratorios ex art. 29.3 ET. Debe estimarse.</a:t>
            </a: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40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822886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648"/>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DC tras reversión</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Escuela Municipal de Música de Valladolid</a:t>
            </a:r>
          </a:p>
        </p:txBody>
      </p:sp>
      <p:sp>
        <p:nvSpPr>
          <p:cNvPr id="21507" name="2 Marcador de contenido"/>
          <p:cNvSpPr>
            <a:spLocks noGrp="1"/>
          </p:cNvSpPr>
          <p:nvPr>
            <p:ph idx="4294967295"/>
          </p:nvPr>
        </p:nvSpPr>
        <p:spPr>
          <a:xfrm>
            <a:off x="1619672" y="1485082"/>
            <a:ext cx="7345362" cy="5184576"/>
          </a:xfrm>
        </p:spPr>
        <p:txBody>
          <a:bodyPr rtlCol="0">
            <a:normAutofit lnSpcReduction="10000"/>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17 nov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rc</a:t>
            </a:r>
            <a:r>
              <a:rPr lang="es-ES" sz="2000" b="1" dirty="0" smtClean="0">
                <a:latin typeface="Lucida Sans Unicode" pitchFamily="34" charset="0"/>
                <a:cs typeface="Lucida Sans Unicode" pitchFamily="34" charset="0"/>
              </a:rPr>
              <a:t>. 79/2014)</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Jesús </a:t>
            </a:r>
            <a:r>
              <a:rPr lang="es-ES" sz="2000" b="1" dirty="0" err="1" smtClean="0">
                <a:latin typeface="Lucida Sans Unicode" pitchFamily="34" charset="0"/>
                <a:cs typeface="Lucida Sans Unicode" pitchFamily="34" charset="0"/>
              </a:rPr>
              <a:t>Souto</a:t>
            </a:r>
            <a:r>
              <a:rPr lang="es-ES" sz="2000" b="1" dirty="0" smtClean="0">
                <a:latin typeface="Lucida Sans Unicode" pitchFamily="34" charset="0"/>
                <a:cs typeface="Lucida Sans Unicode" pitchFamily="34" charset="0"/>
              </a:rPr>
              <a:t> Prieto</a:t>
            </a:r>
          </a:p>
          <a:p>
            <a:pPr algn="just"/>
            <a:r>
              <a:rPr lang="es-ES" sz="2400" dirty="0" smtClean="0"/>
              <a:t>Despido colectivo de 26 personas. </a:t>
            </a:r>
          </a:p>
          <a:p>
            <a:pPr algn="just"/>
            <a:r>
              <a:rPr lang="es-ES" sz="2400" dirty="0" smtClean="0"/>
              <a:t>Escuela Municipal </a:t>
            </a:r>
            <a:r>
              <a:rPr lang="es-ES" sz="2400" dirty="0"/>
              <a:t>de </a:t>
            </a:r>
            <a:r>
              <a:rPr lang="es-ES" sz="2400" dirty="0" smtClean="0"/>
              <a:t>Música </a:t>
            </a:r>
            <a:r>
              <a:rPr lang="es-ES" sz="2400" dirty="0"/>
              <a:t>de </a:t>
            </a:r>
            <a:r>
              <a:rPr lang="es-ES" sz="2400" dirty="0" smtClean="0"/>
              <a:t>Valladolid; concesión desde 1997.</a:t>
            </a:r>
          </a:p>
          <a:p>
            <a:pPr algn="just"/>
            <a:r>
              <a:rPr lang="es-ES" sz="2400" dirty="0" smtClean="0"/>
              <a:t>2013: «devolución» al Ayuntamiento</a:t>
            </a:r>
          </a:p>
          <a:p>
            <a:pPr algn="just"/>
            <a:r>
              <a:rPr lang="es-ES" sz="2400" dirty="0" smtClean="0"/>
              <a:t>Tras abandono del concesionario</a:t>
            </a:r>
            <a:r>
              <a:rPr lang="es-ES" sz="2400" dirty="0"/>
              <a:t>, </a:t>
            </a:r>
            <a:r>
              <a:rPr lang="es-ES" sz="2400" dirty="0" smtClean="0"/>
              <a:t>no se continúa actividad, sino que el Ayuntamiento procede al DC</a:t>
            </a:r>
          </a:p>
          <a:p>
            <a:pPr algn="just"/>
            <a:r>
              <a:rPr lang="es-ES" sz="2400" dirty="0" smtClean="0"/>
              <a:t>Criterio: no </a:t>
            </a:r>
            <a:r>
              <a:rPr lang="es-ES" sz="2400" dirty="0"/>
              <a:t>hay sucesión de empresa ni subrogación de los contratos de los trabajadores. </a:t>
            </a:r>
            <a:endParaRPr lang="es-ES" sz="2400" dirty="0" smtClean="0"/>
          </a:p>
          <a:p>
            <a:pPr algn="just"/>
            <a:r>
              <a:rPr lang="es-ES" sz="2400" dirty="0" smtClean="0"/>
              <a:t>Concurrencia </a:t>
            </a:r>
            <a:r>
              <a:rPr lang="es-ES" sz="2400" dirty="0"/>
              <a:t>de la causa económica alegada por disminución persistente de ingresos. </a:t>
            </a:r>
            <a:endParaRPr lang="es-ES" sz="2400" dirty="0" smtClean="0"/>
          </a:p>
          <a:p>
            <a:pPr marL="0" indent="0" algn="r">
              <a:buNone/>
            </a:pPr>
            <a:r>
              <a:rPr lang="es-ES" sz="2400" b="1" dirty="0" smtClean="0">
                <a:solidFill>
                  <a:srgbClr val="FF0000"/>
                </a:solidFill>
              </a:rPr>
              <a:t>Ajustado de Derecho. Confirma</a:t>
            </a:r>
            <a:endParaRPr lang="es-ES" sz="2400" b="1" dirty="0">
              <a:solidFill>
                <a:srgbClr val="FF0000"/>
              </a:solidFill>
            </a:endParaRPr>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a:solidFill>
                  <a:prstClr val="white">
                    <a:lumMod val="50000"/>
                  </a:prstClr>
                </a:solidFill>
                <a:latin typeface="Arial" pitchFamily="34" charset="0"/>
              </a:rPr>
              <a:t>4</a:t>
            </a:r>
            <a:r>
              <a:rPr sz="8000" b="1" dirty="0" smtClean="0">
                <a:solidFill>
                  <a:prstClr val="white">
                    <a:lumMod val="50000"/>
                  </a:prstClr>
                </a:solidFill>
                <a:latin typeface="Arial" pitchFamily="34" charset="0"/>
              </a:rPr>
              <a:t>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880046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Elaboración del calendario</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marL="0" indent="0" algn="ctr">
              <a:buNone/>
            </a:pPr>
            <a:r>
              <a:rPr lang="es-ES" sz="2400" b="1" dirty="0" smtClean="0">
                <a:solidFill>
                  <a:srgbClr val="FF0000"/>
                </a:solidFill>
              </a:rPr>
              <a:t>STS 18 noviembre 2014 </a:t>
            </a:r>
            <a:r>
              <a:rPr lang="es-ES" sz="2400" b="1" dirty="0">
                <a:solidFill>
                  <a:srgbClr val="FF0000"/>
                </a:solidFill>
              </a:rPr>
              <a:t>(RCUD </a:t>
            </a:r>
            <a:r>
              <a:rPr lang="es-ES" sz="2400" b="1" dirty="0" smtClean="0">
                <a:solidFill>
                  <a:srgbClr val="FF0000"/>
                </a:solidFill>
              </a:rPr>
              <a:t>2730/2013)</a:t>
            </a:r>
            <a:r>
              <a:rPr lang="es-ES" sz="2400" b="1" dirty="0" smtClean="0"/>
              <a:t> </a:t>
            </a:r>
          </a:p>
          <a:p>
            <a:pPr marL="0" indent="0" algn="r">
              <a:buNone/>
            </a:pPr>
            <a:r>
              <a:rPr lang="es-ES" sz="2400" b="1" dirty="0" smtClean="0"/>
              <a:t>Miguel Á, </a:t>
            </a:r>
            <a:r>
              <a:rPr lang="es-ES" sz="2400" b="1" dirty="0" err="1" smtClean="0"/>
              <a:t>Luelmo</a:t>
            </a:r>
            <a:r>
              <a:rPr lang="es-ES" sz="2400" b="1" dirty="0" smtClean="0"/>
              <a:t> Millán</a:t>
            </a:r>
            <a:endParaRPr lang="es-ES" sz="2400" dirty="0"/>
          </a:p>
          <a:p>
            <a:pPr algn="just"/>
            <a:r>
              <a:rPr lang="es-ES" sz="2400" dirty="0" smtClean="0"/>
              <a:t>DA 3ª </a:t>
            </a:r>
            <a:r>
              <a:rPr lang="es-ES" sz="2400" dirty="0"/>
              <a:t>RD </a:t>
            </a:r>
            <a:r>
              <a:rPr lang="es-ES" sz="2400" dirty="0" smtClean="0"/>
              <a:t>1561/1995: consulta e informe de la RLT antes de elaborar el calendario </a:t>
            </a:r>
            <a:r>
              <a:rPr lang="es-ES" sz="2400" dirty="0"/>
              <a:t>laboral. </a:t>
            </a:r>
            <a:endParaRPr lang="es-ES" sz="2400" dirty="0" smtClean="0"/>
          </a:p>
          <a:p>
            <a:pPr algn="just"/>
            <a:r>
              <a:rPr lang="es-ES" sz="2400" dirty="0" err="1" smtClean="0"/>
              <a:t>Sdh</a:t>
            </a:r>
            <a:r>
              <a:rPr lang="es-ES" sz="2400" dirty="0" smtClean="0"/>
              <a:t>: fracaso de las negociaciones, aprobación unilateral</a:t>
            </a:r>
          </a:p>
          <a:p>
            <a:pPr algn="just"/>
            <a:r>
              <a:rPr lang="es-ES" sz="2400" dirty="0" smtClean="0"/>
              <a:t>Demanda de conflicto colectivo: que </a:t>
            </a:r>
            <a:r>
              <a:rPr lang="es-ES" sz="2400" dirty="0"/>
              <a:t>se declare </a:t>
            </a:r>
            <a:r>
              <a:rPr lang="es-ES" sz="2400" dirty="0" smtClean="0"/>
              <a:t>nulo.</a:t>
            </a:r>
          </a:p>
          <a:p>
            <a:pPr algn="just"/>
            <a:r>
              <a:rPr lang="es-ES" sz="2400" dirty="0" smtClean="0"/>
              <a:t>Importante.- no se ha </a:t>
            </a:r>
            <a:r>
              <a:rPr lang="es-ES" sz="2400" dirty="0"/>
              <a:t>respetado el derecho de </a:t>
            </a:r>
            <a:r>
              <a:rPr lang="es-ES" sz="2400" dirty="0" smtClean="0"/>
              <a:t>RLT a emitir informe previo.</a:t>
            </a:r>
          </a:p>
          <a:p>
            <a:pPr algn="just"/>
            <a:r>
              <a:rPr lang="es-ES" sz="2400" dirty="0" smtClean="0"/>
              <a:t>Consecuencia: nulidad. </a:t>
            </a:r>
            <a:r>
              <a:rPr lang="es-ES" sz="2400" dirty="0"/>
              <a:t>Reitera doctrina (STS de 17 de mayo de 2011, </a:t>
            </a:r>
            <a:r>
              <a:rPr lang="es-ES" sz="2400" dirty="0" err="1"/>
              <a:t>rc</a:t>
            </a:r>
            <a:r>
              <a:rPr lang="es-ES" sz="2400" dirty="0"/>
              <a:t> 147/2010).</a:t>
            </a:r>
          </a:p>
          <a:p>
            <a:pPr algn="just"/>
            <a:endParaRPr lang="es-ES" sz="2400" dirty="0"/>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453189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000" dirty="0" smtClean="0">
                <a:latin typeface="Lucida Sans" panose="020B0602030504020204" pitchFamily="34" charset="0"/>
                <a:cs typeface="Lucida Sans Unicode" pitchFamily="34" charset="0"/>
              </a:rPr>
              <a:t>Indemnización con complemento por desplazamiento?</a:t>
            </a:r>
          </a:p>
        </p:txBody>
      </p:sp>
      <p:sp>
        <p:nvSpPr>
          <p:cNvPr id="21507" name="2 Marcador de contenido"/>
          <p:cNvSpPr>
            <a:spLocks noGrp="1"/>
          </p:cNvSpPr>
          <p:nvPr>
            <p:ph idx="4294967295"/>
          </p:nvPr>
        </p:nvSpPr>
        <p:spPr>
          <a:xfrm>
            <a:off x="1619672" y="1484784"/>
            <a:ext cx="7345362" cy="4895850"/>
          </a:xfrm>
        </p:spPr>
        <p:txBody>
          <a:bodyPr rtlCol="0">
            <a:normAutofit lnSpcReduction="10000"/>
          </a:bodyPr>
          <a:lstStyle/>
          <a:p>
            <a:pPr marL="0" indent="0" algn="ctr">
              <a:buNone/>
            </a:pPr>
            <a:r>
              <a:rPr lang="es-ES" sz="2400" b="1" dirty="0" smtClean="0">
                <a:solidFill>
                  <a:srgbClr val="FF0000"/>
                </a:solidFill>
              </a:rPr>
              <a:t>STS 18 noviembre 2014 </a:t>
            </a:r>
            <a:r>
              <a:rPr lang="es-ES" sz="2400" b="1" dirty="0">
                <a:solidFill>
                  <a:srgbClr val="FF0000"/>
                </a:solidFill>
              </a:rPr>
              <a:t>(RCUD </a:t>
            </a:r>
            <a:r>
              <a:rPr lang="es-ES" sz="2400" b="1" dirty="0" smtClean="0">
                <a:solidFill>
                  <a:srgbClr val="FF0000"/>
                </a:solidFill>
              </a:rPr>
              <a:t>1858/2013)</a:t>
            </a:r>
            <a:r>
              <a:rPr lang="es-ES" sz="2400" b="1" dirty="0" smtClean="0"/>
              <a:t> </a:t>
            </a:r>
          </a:p>
          <a:p>
            <a:pPr marL="0" indent="0" algn="r">
              <a:buNone/>
            </a:pPr>
            <a:r>
              <a:rPr lang="es-ES" sz="2400" b="1" dirty="0" smtClean="0"/>
              <a:t>Luis F. De Castro </a:t>
            </a:r>
            <a:endParaRPr lang="es-ES" sz="2400" dirty="0"/>
          </a:p>
          <a:p>
            <a:pPr algn="just"/>
            <a:r>
              <a:rPr lang="es-ES" sz="2400" dirty="0" err="1" smtClean="0"/>
              <a:t>Sdh</a:t>
            </a:r>
            <a:r>
              <a:rPr lang="es-ES" sz="2400" dirty="0" smtClean="0"/>
              <a:t>: abono de «complemento movilidad extranjero» ab initio y durante cinco años.</a:t>
            </a:r>
          </a:p>
          <a:p>
            <a:pPr algn="just"/>
            <a:r>
              <a:rPr lang="es-ES" sz="2400" dirty="0" smtClean="0"/>
              <a:t>Repatriación (decae complemento) y a los dos meses…. despido</a:t>
            </a:r>
          </a:p>
          <a:p>
            <a:pPr algn="just"/>
            <a:r>
              <a:rPr lang="es-ES" sz="2400" dirty="0" smtClean="0"/>
              <a:t>Empresa reconoce improcedencia en conciliación administrativa.</a:t>
            </a:r>
          </a:p>
          <a:p>
            <a:pPr algn="just"/>
            <a:r>
              <a:rPr lang="es-ES" sz="2400" dirty="0" smtClean="0"/>
              <a:t>Cálculo indemnización</a:t>
            </a:r>
          </a:p>
          <a:p>
            <a:pPr algn="just"/>
            <a:r>
              <a:rPr lang="es-ES" sz="2400" dirty="0" smtClean="0"/>
              <a:t>STS: jurisprudencia sobre módulo para indemnización (último mes, salvo supuestos especiales)</a:t>
            </a:r>
          </a:p>
          <a:p>
            <a:pPr algn="just"/>
            <a:r>
              <a:rPr lang="es-ES" sz="2400" dirty="0" smtClean="0"/>
              <a:t>Especialidad  del caso: toma en cuenta complemento</a:t>
            </a:r>
            <a:endParaRPr lang="es-ES" sz="2400" dirty="0"/>
          </a:p>
          <a:p>
            <a:pPr algn="just"/>
            <a:endParaRPr lang="es-ES" sz="2400" dirty="0"/>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43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574602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¿Recargo de prestaciones por atraco?</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marL="0" indent="0" algn="ctr">
              <a:buNone/>
            </a:pPr>
            <a:r>
              <a:rPr lang="es-ES" sz="2400" b="1" dirty="0" smtClean="0">
                <a:solidFill>
                  <a:srgbClr val="FF0000"/>
                </a:solidFill>
              </a:rPr>
              <a:t>STS 20 noviembre 2014 </a:t>
            </a:r>
            <a:r>
              <a:rPr lang="es-ES" sz="2400" b="1" dirty="0">
                <a:solidFill>
                  <a:srgbClr val="FF0000"/>
                </a:solidFill>
              </a:rPr>
              <a:t>(RCUD </a:t>
            </a:r>
            <a:r>
              <a:rPr lang="es-ES" sz="2400" b="1" dirty="0" smtClean="0">
                <a:solidFill>
                  <a:srgbClr val="FF0000"/>
                </a:solidFill>
              </a:rPr>
              <a:t>2399/2013)</a:t>
            </a:r>
            <a:r>
              <a:rPr lang="es-ES" sz="2400" b="1" dirty="0" smtClean="0"/>
              <a:t> </a:t>
            </a:r>
          </a:p>
          <a:p>
            <a:pPr marL="0" indent="0" algn="r">
              <a:buNone/>
            </a:pPr>
            <a:r>
              <a:rPr lang="es-ES" sz="2400" b="1" dirty="0" smtClean="0"/>
              <a:t>Mª Luisa Segoviano</a:t>
            </a:r>
            <a:endParaRPr lang="es-ES" sz="2400" dirty="0"/>
          </a:p>
          <a:p>
            <a:pPr algn="just"/>
            <a:r>
              <a:rPr lang="es-ES" sz="2400" dirty="0" err="1" smtClean="0"/>
              <a:t>Sdh</a:t>
            </a:r>
            <a:r>
              <a:rPr lang="es-ES" sz="2400" dirty="0" smtClean="0"/>
              <a:t>: atraco reincidente y nocturno en </a:t>
            </a:r>
            <a:r>
              <a:rPr lang="es-ES" sz="2400" dirty="0"/>
              <a:t>una </a:t>
            </a:r>
            <a:r>
              <a:rPr lang="es-ES" sz="2400" dirty="0" smtClean="0"/>
              <a:t>gasolinera. Agresión continuada al resistirse el empleado.</a:t>
            </a:r>
          </a:p>
          <a:p>
            <a:pPr algn="just"/>
            <a:r>
              <a:rPr lang="es-ES" sz="2400" dirty="0" smtClean="0"/>
              <a:t>Invalidez resultante.</a:t>
            </a:r>
          </a:p>
          <a:p>
            <a:pPr algn="just"/>
            <a:r>
              <a:rPr lang="es-ES" sz="2400" dirty="0" smtClean="0"/>
              <a:t>STS: el atraco es riesgo laboral, ergo empresa debe prevenirlo</a:t>
            </a:r>
          </a:p>
          <a:p>
            <a:pPr algn="just"/>
            <a:r>
              <a:rPr lang="es-ES" sz="2400" dirty="0" smtClean="0"/>
              <a:t>Empresa había adoptado medidas, pero no conexión a central alarmas, ni iluminación externa potente (post).</a:t>
            </a:r>
          </a:p>
          <a:p>
            <a:pPr algn="just"/>
            <a:r>
              <a:rPr lang="es-ES" sz="2400" dirty="0" smtClean="0"/>
              <a:t>STS: procede recargo (infracción, causalidad), aunque en grado mínimo.</a:t>
            </a:r>
          </a:p>
          <a:p>
            <a:pPr algn="just"/>
            <a:endParaRPr lang="es-ES" sz="2400" dirty="0"/>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44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987053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Absentismo y discriminación</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marL="0" indent="0" algn="ctr">
              <a:buNone/>
            </a:pPr>
            <a:r>
              <a:rPr lang="es-ES" sz="2400" b="1" dirty="0" smtClean="0">
                <a:solidFill>
                  <a:srgbClr val="FF0000"/>
                </a:solidFill>
              </a:rPr>
              <a:t>STS 25 noviembre 2014 </a:t>
            </a:r>
            <a:r>
              <a:rPr lang="es-ES" sz="2400" b="1" dirty="0">
                <a:solidFill>
                  <a:srgbClr val="FF0000"/>
                </a:solidFill>
              </a:rPr>
              <a:t>(RCUD </a:t>
            </a:r>
            <a:r>
              <a:rPr lang="es-ES" sz="2400" b="1" dirty="0" smtClean="0">
                <a:solidFill>
                  <a:srgbClr val="FF0000"/>
                </a:solidFill>
              </a:rPr>
              <a:t>2344/2013)</a:t>
            </a:r>
            <a:r>
              <a:rPr lang="es-ES" sz="2400" b="1" dirty="0" smtClean="0"/>
              <a:t> </a:t>
            </a:r>
          </a:p>
          <a:p>
            <a:pPr marL="0" indent="0" algn="r">
              <a:buNone/>
            </a:pPr>
            <a:r>
              <a:rPr lang="es-ES" sz="2400" b="1" dirty="0" smtClean="0"/>
              <a:t>José M. López García de la Serrana</a:t>
            </a:r>
            <a:endParaRPr lang="es-ES" sz="2400" dirty="0"/>
          </a:p>
          <a:p>
            <a:pPr algn="just"/>
            <a:r>
              <a:rPr lang="es-ES" sz="2400" dirty="0" smtClean="0"/>
              <a:t>Despido objetivo por absentismo.</a:t>
            </a:r>
          </a:p>
          <a:p>
            <a:pPr algn="just"/>
            <a:r>
              <a:rPr lang="es-ES" sz="2400" dirty="0" smtClean="0"/>
              <a:t>El </a:t>
            </a:r>
            <a:r>
              <a:rPr lang="es-ES" sz="2400" dirty="0"/>
              <a:t>despido injustificado del trabajador que goza de reducción de jornada para el cuidado de su madre es nulo. </a:t>
            </a:r>
            <a:endParaRPr lang="es-ES" sz="2400" dirty="0" smtClean="0"/>
          </a:p>
          <a:p>
            <a:pPr algn="just"/>
            <a:r>
              <a:rPr lang="es-ES" sz="2400" dirty="0" smtClean="0"/>
              <a:t>No </a:t>
            </a:r>
            <a:r>
              <a:rPr lang="es-ES" sz="2400" dirty="0"/>
              <a:t>es nulo por discriminatorio el </a:t>
            </a:r>
            <a:r>
              <a:rPr lang="es-ES" sz="2400" dirty="0" smtClean="0"/>
              <a:t>del </a:t>
            </a:r>
            <a:r>
              <a:rPr lang="es-ES" sz="2400" dirty="0"/>
              <a:t>discapacitado que fue contratado conociéndose sus circunstancias y falta al trabajo por enfermedad diferente, ajena a la que motivó la </a:t>
            </a:r>
            <a:r>
              <a:rPr lang="es-ES" sz="2400" dirty="0" smtClean="0"/>
              <a:t>discapacidad. </a:t>
            </a:r>
            <a:endParaRPr lang="es-ES" sz="2400" dirty="0"/>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001690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r"/>
            <a:r>
              <a:rPr lang="es-ES" altLang="es-ES" sz="2400" dirty="0" smtClean="0"/>
              <a:t>Adelanto facultativo de las pruebas</a:t>
            </a:r>
            <a:br>
              <a:rPr lang="es-ES" altLang="es-ES" sz="2400" dirty="0" smtClean="0"/>
            </a:br>
            <a:r>
              <a:rPr lang="es-ES" altLang="es-ES" sz="2400" dirty="0" smtClean="0"/>
              <a:t>UGT-A y Ayuntamiento de </a:t>
            </a:r>
            <a:r>
              <a:rPr lang="es-ES" altLang="es-ES" sz="2400" dirty="0" err="1" smtClean="0"/>
              <a:t>Estepona</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4895850"/>
          </a:xfrm>
        </p:spPr>
        <p:txBody>
          <a:bodyPr rtlCol="0">
            <a:normAutofit fontScale="92500" lnSpcReduction="2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SSTS 2 diciembre 2014 (RC 97 y 176/2013)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Calvo </a:t>
            </a:r>
            <a:r>
              <a:rPr lang="es-ES" sz="2000" b="1" dirty="0" err="1" smtClean="0">
                <a:latin typeface="+mj-lt"/>
              </a:rPr>
              <a:t>Ibarlucea</a:t>
            </a:r>
            <a:r>
              <a:rPr lang="es-ES" sz="2000" b="1" dirty="0" smtClean="0">
                <a:latin typeface="+mj-lt"/>
              </a:rPr>
              <a:t> y Salinas Molina</a:t>
            </a:r>
            <a:endParaRPr lang="es-ES" sz="2000" dirty="0">
              <a:latin typeface="+mj-lt"/>
            </a:endParaRPr>
          </a:p>
          <a:p>
            <a:pPr algn="just"/>
            <a:r>
              <a:rPr lang="es-ES" sz="2400" dirty="0"/>
              <a:t>La falta de aportación previa al juicio de la prueba compleja </a:t>
            </a:r>
            <a:r>
              <a:rPr lang="es-ES" sz="2400" dirty="0" smtClean="0"/>
              <a:t>o voluminosa no </a:t>
            </a:r>
            <a:r>
              <a:rPr lang="es-ES" sz="2400" dirty="0"/>
              <a:t>supone la </a:t>
            </a:r>
            <a:r>
              <a:rPr lang="es-ES" sz="2400" dirty="0" smtClean="0"/>
              <a:t>pérdida definitiva </a:t>
            </a:r>
            <a:r>
              <a:rPr lang="es-ES" sz="2400" dirty="0"/>
              <a:t>de dicha prueba</a:t>
            </a:r>
            <a:r>
              <a:rPr lang="es-ES" sz="2400" dirty="0" smtClean="0"/>
              <a:t>.</a:t>
            </a:r>
          </a:p>
          <a:p>
            <a:pPr algn="just"/>
            <a:r>
              <a:rPr lang="es-ES" sz="2400" dirty="0" smtClean="0"/>
              <a:t>El incumplimiento </a:t>
            </a:r>
            <a:r>
              <a:rPr lang="es-ES" sz="2400" dirty="0"/>
              <a:t>de dicha obligación no </a:t>
            </a:r>
            <a:r>
              <a:rPr lang="es-ES" sz="2400" dirty="0" smtClean="0"/>
              <a:t>implica </a:t>
            </a:r>
            <a:r>
              <a:rPr lang="es-ES" sz="2400" i="1" dirty="0" smtClean="0"/>
              <a:t>preclusión</a:t>
            </a:r>
            <a:r>
              <a:rPr lang="es-ES" sz="2400" dirty="0" smtClean="0"/>
              <a:t> </a:t>
            </a:r>
            <a:r>
              <a:rPr lang="es-ES" sz="2400" dirty="0"/>
              <a:t>de la posibilidad de </a:t>
            </a:r>
            <a:r>
              <a:rPr lang="es-ES" sz="2400" dirty="0" smtClean="0"/>
              <a:t>practicarla, </a:t>
            </a:r>
            <a:r>
              <a:rPr lang="es-ES" sz="2400" dirty="0"/>
              <a:t>por no </a:t>
            </a:r>
            <a:r>
              <a:rPr lang="es-ES" sz="2400" dirty="0" smtClean="0"/>
              <a:t>estar expresamente </a:t>
            </a:r>
            <a:r>
              <a:rPr lang="es-ES" sz="2400" dirty="0"/>
              <a:t>prevista en el precepto aplicado </a:t>
            </a:r>
            <a:r>
              <a:rPr lang="es-ES" sz="2400" dirty="0" smtClean="0"/>
              <a:t>y estar en juego la </a:t>
            </a:r>
            <a:r>
              <a:rPr lang="es-ES" sz="2400" dirty="0"/>
              <a:t>tutela judicial efectiva </a:t>
            </a:r>
            <a:r>
              <a:rPr lang="es-ES" sz="2400" dirty="0" smtClean="0"/>
              <a:t>24 CE.</a:t>
            </a:r>
          </a:p>
          <a:p>
            <a:pPr marL="0" indent="0" algn="just">
              <a:buNone/>
            </a:pPr>
            <a:r>
              <a:rPr lang="es-ES" sz="2400" b="1" i="1" dirty="0" smtClean="0"/>
              <a:t>124.10 LRJS: </a:t>
            </a:r>
            <a:r>
              <a:rPr lang="es-ES" sz="2400" i="1" dirty="0" smtClean="0">
                <a:solidFill>
                  <a:srgbClr val="0070C0"/>
                </a:solidFill>
              </a:rPr>
              <a:t>En </a:t>
            </a:r>
            <a:r>
              <a:rPr lang="es-ES" sz="2400" i="1" dirty="0">
                <a:solidFill>
                  <a:srgbClr val="0070C0"/>
                </a:solidFill>
              </a:rPr>
              <a:t>la citación se acordará de oficio el previo traslado entre las partes o la aportación anticipada, en soporte preferiblemente informático, con cinco días de antelación al acto de juicio, de la prueba documental o pericial que, por su volumen o complejidad, sea conveniente posibilitar su examen previo al momento de la práctica de la prueba</a:t>
            </a:r>
            <a:r>
              <a:rPr lang="es-ES" sz="2400" i="1" dirty="0" smtClean="0">
                <a:solidFill>
                  <a:srgbClr val="0070C0"/>
                </a:solidFill>
              </a:rPr>
              <a:t>.</a:t>
            </a:r>
            <a:endParaRPr lang="es-ES_tradnl" sz="2000" dirty="0">
              <a:solidFill>
                <a:srgbClr val="0070C0"/>
              </a:solidFill>
            </a:endParaRPr>
          </a:p>
        </p:txBody>
      </p:sp>
      <p:sp>
        <p:nvSpPr>
          <p:cNvPr id="21508" name="4 CuadroTexto"/>
          <p:cNvSpPr txBox="1">
            <a:spLocks noChangeArrowheads="1"/>
          </p:cNvSpPr>
          <p:nvPr/>
        </p:nvSpPr>
        <p:spPr bwMode="auto">
          <a:xfrm>
            <a:off x="323528" y="1700213"/>
            <a:ext cx="151162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46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1178128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296442"/>
          </a:xfrm>
        </p:spPr>
        <p:txBody>
          <a:bodyPr anchor="t">
            <a:normAutofit/>
          </a:bodyPr>
          <a:lstStyle/>
          <a:p>
            <a:pPr algn="r"/>
            <a:r>
              <a:rPr lang="es-ES" altLang="es-ES" sz="2400" dirty="0" smtClean="0"/>
              <a:t> ¿Subsidio por IT desde Resolución alta a notificación?</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 diciembre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573/2014)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Lourdes </a:t>
            </a:r>
            <a:r>
              <a:rPr lang="es-ES" sz="2000" b="1" dirty="0" err="1" smtClean="0">
                <a:latin typeface="+mj-lt"/>
              </a:rPr>
              <a:t>Arastey</a:t>
            </a:r>
            <a:r>
              <a:rPr lang="es-ES" sz="2000" b="1" dirty="0" smtClean="0">
                <a:latin typeface="+mj-lt"/>
              </a:rPr>
              <a:t> </a:t>
            </a:r>
            <a:r>
              <a:rPr lang="es-ES" sz="2000" b="1" dirty="0" err="1" smtClean="0">
                <a:latin typeface="+mj-lt"/>
              </a:rPr>
              <a:t>Sahún</a:t>
            </a:r>
            <a:endParaRPr lang="es-ES" sz="2000" dirty="0">
              <a:latin typeface="+mj-lt"/>
            </a:endParaRPr>
          </a:p>
          <a:p>
            <a:pPr marL="0" indent="0" algn="just">
              <a:defRPr/>
            </a:pPr>
            <a:r>
              <a:rPr lang="es-ES_tradnl" sz="2400" dirty="0" err="1" smtClean="0"/>
              <a:t>Sdh</a:t>
            </a:r>
            <a:r>
              <a:rPr lang="es-ES_tradnl" sz="2400" dirty="0" smtClean="0"/>
              <a:t>: Resolución de 17-III notificada el 24-III.</a:t>
            </a:r>
          </a:p>
          <a:p>
            <a:pPr algn="just"/>
            <a:r>
              <a:rPr lang="es-ES" sz="2400" dirty="0" smtClean="0"/>
              <a:t>Alta médica por agotamiento del plazo máximo del subsidio. </a:t>
            </a:r>
          </a:p>
          <a:p>
            <a:pPr algn="just"/>
            <a:r>
              <a:rPr lang="es-ES" sz="2400" dirty="0" smtClean="0"/>
              <a:t>El </a:t>
            </a:r>
            <a:r>
              <a:rPr lang="es-ES" sz="2400" dirty="0"/>
              <a:t>subsidio debe abonarse </a:t>
            </a:r>
            <a:r>
              <a:rPr lang="es-ES" sz="2400" dirty="0" smtClean="0"/>
              <a:t>hasta </a:t>
            </a:r>
            <a:r>
              <a:rPr lang="es-ES" sz="2400" dirty="0"/>
              <a:t>la fecha de la </a:t>
            </a:r>
            <a:r>
              <a:rPr lang="es-ES" sz="2400" dirty="0" err="1"/>
              <a:t>notificación</a:t>
            </a:r>
            <a:r>
              <a:rPr lang="es-ES" sz="2400" dirty="0"/>
              <a:t> de la </a:t>
            </a:r>
            <a:r>
              <a:rPr lang="es-ES" sz="2400" dirty="0" err="1" smtClean="0"/>
              <a:t>Resolución</a:t>
            </a:r>
            <a:r>
              <a:rPr lang="es-ES" sz="2400" dirty="0" smtClean="0"/>
              <a:t> administrativa.</a:t>
            </a:r>
          </a:p>
          <a:p>
            <a:pPr algn="just"/>
            <a:r>
              <a:rPr lang="es-ES" sz="2400" dirty="0" smtClean="0"/>
              <a:t>STS: es decisivo momento en que trabajador </a:t>
            </a:r>
            <a:r>
              <a:rPr lang="es-ES" sz="2400" dirty="0"/>
              <a:t>debe reincorporarse </a:t>
            </a:r>
            <a:r>
              <a:rPr lang="es-ES" sz="2400" dirty="0" smtClean="0"/>
              <a:t>al trabajo </a:t>
            </a:r>
            <a:r>
              <a:rPr lang="es-ES" sz="2400" dirty="0"/>
              <a:t>y </a:t>
            </a:r>
            <a:r>
              <a:rPr lang="es-ES" sz="2400" dirty="0" smtClean="0"/>
              <a:t>devengar  salario.</a:t>
            </a:r>
          </a:p>
          <a:p>
            <a:pPr algn="just"/>
            <a:r>
              <a:rPr lang="es-ES" sz="2400" dirty="0" smtClean="0"/>
              <a:t>El subsidio NO </a:t>
            </a:r>
            <a:r>
              <a:rPr lang="es-ES" sz="2400" dirty="0"/>
              <a:t>se extingue en la fecha de la </a:t>
            </a:r>
            <a:r>
              <a:rPr lang="es-ES" sz="2400" dirty="0" err="1" smtClean="0"/>
              <a:t>Resolución</a:t>
            </a:r>
            <a:r>
              <a:rPr lang="es-ES" sz="2400" dirty="0"/>
              <a:t>. </a:t>
            </a:r>
          </a:p>
        </p:txBody>
      </p:sp>
      <p:sp>
        <p:nvSpPr>
          <p:cNvPr id="21508" name="4 CuadroTexto"/>
          <p:cNvSpPr txBox="1">
            <a:spLocks noChangeArrowheads="1"/>
          </p:cNvSpPr>
          <p:nvPr/>
        </p:nvSpPr>
        <p:spPr bwMode="auto">
          <a:xfrm>
            <a:off x="467544" y="1700213"/>
            <a:ext cx="136760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47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591512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296442"/>
          </a:xfrm>
        </p:spPr>
        <p:txBody>
          <a:bodyPr anchor="t">
            <a:normAutofit/>
          </a:bodyPr>
          <a:lstStyle/>
          <a:p>
            <a:pPr algn="r"/>
            <a:r>
              <a:rPr lang="es-ES" altLang="es-ES" sz="2400" dirty="0" smtClean="0"/>
              <a:t> ¿Válido el finiquito extintivo que afirma transacción?</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3 diciembre 2014 (rec 2253/2013)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Sempere</a:t>
            </a:r>
            <a:endParaRPr lang="es-ES" sz="2000" dirty="0">
              <a:latin typeface="+mj-lt"/>
            </a:endParaRPr>
          </a:p>
          <a:p>
            <a:pPr marL="0" indent="0" algn="just">
              <a:defRPr/>
            </a:pPr>
            <a:r>
              <a:rPr lang="es-ES_tradnl" sz="2400" dirty="0" err="1" smtClean="0"/>
              <a:t>Sdh</a:t>
            </a:r>
            <a:r>
              <a:rPr lang="es-ES_tradnl" sz="2400" dirty="0" smtClean="0"/>
              <a:t>: despido objetivo comunicado al tiempo que se pone a la firma finiquito </a:t>
            </a:r>
            <a:r>
              <a:rPr lang="es-ES_tradnl" sz="2400" dirty="0" err="1" smtClean="0"/>
              <a:t>preeleborado</a:t>
            </a:r>
            <a:endParaRPr lang="es-ES_tradnl" sz="2400" dirty="0" smtClean="0"/>
          </a:p>
          <a:p>
            <a:pPr marL="0" indent="0" algn="just">
              <a:defRPr/>
            </a:pPr>
            <a:r>
              <a:rPr lang="es-ES_tradnl" sz="2400" dirty="0" smtClean="0"/>
              <a:t>Documento que afirma recoger transacción libre “conforme a la jurisprudencia del Tribunal Supremo”</a:t>
            </a:r>
          </a:p>
          <a:p>
            <a:pPr marL="0" indent="0" algn="just">
              <a:defRPr/>
            </a:pPr>
            <a:r>
              <a:rPr lang="es-ES_tradnl" sz="2400" dirty="0" smtClean="0"/>
              <a:t>Hechos probados acreditando irrealidad finiquito</a:t>
            </a:r>
            <a:endParaRPr lang="es-ES_tradnl" sz="2400" dirty="0"/>
          </a:p>
          <a:p>
            <a:pPr marL="0" indent="0" algn="just">
              <a:defRPr/>
            </a:pPr>
            <a:endParaRPr lang="es-ES_tradnl" sz="2400" dirty="0" smtClean="0"/>
          </a:p>
          <a:p>
            <a:pPr marL="0" indent="0" algn="just">
              <a:buNone/>
              <a:defRPr/>
            </a:pPr>
            <a:r>
              <a:rPr lang="es-ES_tradnl" sz="2400" dirty="0" smtClean="0"/>
              <a:t>DOCTRINA: el valor extintivo no puede derivar de una manifestación formal escrita, sino de la realidad</a:t>
            </a:r>
          </a:p>
        </p:txBody>
      </p:sp>
      <p:sp>
        <p:nvSpPr>
          <p:cNvPr id="21508" name="4 CuadroTexto"/>
          <p:cNvSpPr txBox="1">
            <a:spLocks noChangeArrowheads="1"/>
          </p:cNvSpPr>
          <p:nvPr/>
        </p:nvSpPr>
        <p:spPr bwMode="auto">
          <a:xfrm>
            <a:off x="467544" y="1700213"/>
            <a:ext cx="136760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48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511777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69632"/>
            <a:ext cx="8077200" cy="711096"/>
          </a:xfrm>
        </p:spPr>
        <p:txBody>
          <a:bodyPr>
            <a:normAutofit fontScale="90000"/>
          </a:bodyPr>
          <a:lstStyle/>
          <a:p>
            <a:pPr algn="ctr"/>
            <a:r>
              <a:rPr lang="es-ES_tradnl" sz="2400" dirty="0" smtClean="0"/>
              <a:t>¿Es necesaria la conciliación previa a la demanda en conflicto colectivo?</a:t>
            </a:r>
            <a:endParaRPr lang="es-ES" sz="2400" dirty="0"/>
          </a:p>
        </p:txBody>
      </p:sp>
      <p:sp>
        <p:nvSpPr>
          <p:cNvPr id="3" name="2 Marcador de contenido"/>
          <p:cNvSpPr>
            <a:spLocks noGrp="1"/>
          </p:cNvSpPr>
          <p:nvPr>
            <p:ph idx="1"/>
          </p:nvPr>
        </p:nvSpPr>
        <p:spPr>
          <a:xfrm>
            <a:off x="762000" y="2116352"/>
            <a:ext cx="8077200" cy="4769032"/>
          </a:xfrm>
        </p:spPr>
        <p:txBody>
          <a:bodyPr>
            <a:normAutofit fontScale="85000" lnSpcReduction="10000"/>
          </a:bodyPr>
          <a:lstStyle/>
          <a:p>
            <a:pPr marL="0" indent="0" algn="ctr">
              <a:buNone/>
            </a:pPr>
            <a:r>
              <a:rPr lang="es-ES_tradnl" sz="3300" b="1" dirty="0" smtClean="0">
                <a:solidFill>
                  <a:srgbClr val="FF0000"/>
                </a:solidFill>
              </a:rPr>
              <a:t>STS 16 septiembre 2014 </a:t>
            </a:r>
            <a:r>
              <a:rPr lang="es-ES_tradnl" sz="3300" b="1" dirty="0" err="1" smtClean="0">
                <a:solidFill>
                  <a:srgbClr val="FF0000"/>
                </a:solidFill>
              </a:rPr>
              <a:t>rec.</a:t>
            </a:r>
            <a:r>
              <a:rPr lang="es-ES_tradnl" sz="3300" b="1" dirty="0" smtClean="0">
                <a:solidFill>
                  <a:srgbClr val="FF0000"/>
                </a:solidFill>
              </a:rPr>
              <a:t> 251/2013</a:t>
            </a:r>
            <a:r>
              <a:rPr lang="es-ES_tradnl" sz="3300" dirty="0" smtClean="0">
                <a:solidFill>
                  <a:srgbClr val="FF0000"/>
                </a:solidFill>
              </a:rPr>
              <a:t>              </a:t>
            </a:r>
          </a:p>
          <a:p>
            <a:pPr marL="0" indent="0" algn="r">
              <a:buNone/>
            </a:pPr>
            <a:r>
              <a:rPr lang="es-ES_tradnl" sz="2600" dirty="0" smtClean="0">
                <a:solidFill>
                  <a:srgbClr val="FF0000"/>
                </a:solidFill>
              </a:rPr>
              <a:t> </a:t>
            </a:r>
            <a:r>
              <a:rPr lang="es-ES_tradnl" sz="2600" dirty="0" smtClean="0"/>
              <a:t>F. Salinas Molina</a:t>
            </a:r>
          </a:p>
          <a:p>
            <a:pPr marL="0" indent="0" algn="just">
              <a:buNone/>
            </a:pPr>
            <a:r>
              <a:rPr lang="es-ES_tradnl" dirty="0" smtClean="0"/>
              <a:t>Art. 156.1 LRJS: </a:t>
            </a:r>
            <a:r>
              <a:rPr lang="es-ES" dirty="0"/>
              <a:t>Será requisito necesario para la tramitación del proceso el intento de conciliación o de mediación en los términos previstos en el artículo 63</a:t>
            </a:r>
            <a:r>
              <a:rPr lang="es-ES" dirty="0" smtClean="0"/>
              <a:t>.</a:t>
            </a:r>
          </a:p>
          <a:p>
            <a:pPr marL="0" indent="0" algn="just">
              <a:buNone/>
            </a:pPr>
            <a:r>
              <a:rPr lang="es-ES_tradnl" dirty="0" smtClean="0"/>
              <a:t>Art. 64.1 LRJS: </a:t>
            </a:r>
            <a:r>
              <a:rPr lang="es-ES" dirty="0"/>
              <a:t>Se exceptúan del requisito del intento de conciliación </a:t>
            </a:r>
            <a:r>
              <a:rPr lang="es-ES" dirty="0" smtClean="0"/>
              <a:t>los </a:t>
            </a:r>
            <a:r>
              <a:rPr lang="es-ES" dirty="0"/>
              <a:t>procesos </a:t>
            </a:r>
            <a:r>
              <a:rPr lang="es-ES" dirty="0" smtClean="0"/>
              <a:t>relativos </a:t>
            </a:r>
            <a:r>
              <a:rPr lang="es-ES" dirty="0"/>
              <a:t>a </a:t>
            </a:r>
            <a:r>
              <a:rPr lang="es-ES" dirty="0" smtClean="0"/>
              <a:t> </a:t>
            </a:r>
            <a:r>
              <a:rPr lang="es-ES" dirty="0"/>
              <a:t>modificación sustancial de las condiciones de </a:t>
            </a:r>
            <a:r>
              <a:rPr lang="es-ES" dirty="0" smtClean="0"/>
              <a:t>trabajo.</a:t>
            </a:r>
          </a:p>
          <a:p>
            <a:pPr marL="0" indent="0" algn="just">
              <a:buNone/>
            </a:pPr>
            <a:r>
              <a:rPr lang="es-ES_tradnl" dirty="0" smtClean="0"/>
              <a:t>CRITERIO.- Prevalencia norma especial: innecesaria conciliación previa; si se intenta NO suspende caducidad</a:t>
            </a:r>
            <a:endParaRPr lang="es-ES" dirty="0" smtClean="0"/>
          </a:p>
          <a:p>
            <a:pPr marL="0" indent="0" algn="just">
              <a:buNone/>
            </a:pPr>
            <a:endParaRPr lang="es-ES" dirty="0"/>
          </a:p>
        </p:txBody>
      </p:sp>
      <p:sp>
        <p:nvSpPr>
          <p:cNvPr id="4" name="3 Rectángulo"/>
          <p:cNvSpPr/>
          <p:nvPr/>
        </p:nvSpPr>
        <p:spPr>
          <a:xfrm>
            <a:off x="683568" y="980728"/>
            <a:ext cx="1611339" cy="1323439"/>
          </a:xfrm>
          <a:prstGeom prst="rect">
            <a:avLst/>
          </a:prstGeom>
        </p:spPr>
        <p:txBody>
          <a:bodyPr wrap="none">
            <a:spAutoFit/>
          </a:bodyPr>
          <a:lstStyle/>
          <a:p>
            <a:pPr lvl="0">
              <a:defRPr/>
            </a:pPr>
            <a:r>
              <a:rPr lang="es-ES" sz="8000" b="1" dirty="0" smtClean="0">
                <a:solidFill>
                  <a:prstClr val="white">
                    <a:lumMod val="50000"/>
                  </a:prstClr>
                </a:solidFill>
                <a:latin typeface="Arial" pitchFamily="34" charset="0"/>
              </a:rPr>
              <a:t>04 </a:t>
            </a:r>
            <a:endParaRPr lang="es-ES"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813902696"/>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331641" y="260350"/>
            <a:ext cx="7812360" cy="1009650"/>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Impugnación de RPT por trabajador subrogado dos años antes</a:t>
            </a:r>
          </a:p>
        </p:txBody>
      </p:sp>
      <p:sp>
        <p:nvSpPr>
          <p:cNvPr id="21507" name="2 Marcador de contenido"/>
          <p:cNvSpPr>
            <a:spLocks noGrp="1"/>
          </p:cNvSpPr>
          <p:nvPr>
            <p:ph idx="4294967295"/>
          </p:nvPr>
        </p:nvSpPr>
        <p:spPr>
          <a:xfrm>
            <a:off x="1691680"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3 diciembre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rec.</a:t>
            </a:r>
            <a:r>
              <a:rPr lang="es-ES" sz="2000" b="1" dirty="0" smtClean="0">
                <a:latin typeface="Lucida Sans Unicode" pitchFamily="34" charset="0"/>
                <a:cs typeface="Lucida Sans Unicode" pitchFamily="34" charset="0"/>
              </a:rPr>
              <a:t> 1447/2013)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José M. López García de la Serrana</a:t>
            </a:r>
          </a:p>
          <a:p>
            <a:endParaRPr lang="es-ES" sz="2400" b="1" dirty="0" smtClean="0"/>
          </a:p>
          <a:p>
            <a:pPr algn="just"/>
            <a:r>
              <a:rPr lang="es-ES" sz="2400" b="1" dirty="0" err="1" smtClean="0"/>
              <a:t>Sdh</a:t>
            </a:r>
            <a:r>
              <a:rPr lang="es-ES" sz="2400" b="1" dirty="0" smtClean="0"/>
              <a:t>: </a:t>
            </a:r>
            <a:r>
              <a:rPr lang="es-ES" sz="2400" dirty="0" smtClean="0"/>
              <a:t>indefinido no fijo incorporado tras sentencia que declara cesión ilegal. </a:t>
            </a:r>
          </a:p>
          <a:p>
            <a:pPr algn="just"/>
            <a:r>
              <a:rPr lang="es-ES" sz="2400" dirty="0" smtClean="0"/>
              <a:t>Dos años post se modifica la RPT y su puesto  se </a:t>
            </a:r>
            <a:r>
              <a:rPr lang="es-ES" sz="2400" dirty="0" err="1" smtClean="0"/>
              <a:t>funcionariza</a:t>
            </a:r>
            <a:r>
              <a:rPr lang="es-ES" sz="2400" dirty="0" smtClean="0"/>
              <a:t>, adjudicándosele.</a:t>
            </a:r>
            <a:endParaRPr lang="es-ES" sz="2400" dirty="0"/>
          </a:p>
          <a:p>
            <a:pPr algn="just"/>
            <a:r>
              <a:rPr lang="es-ES" sz="2400" dirty="0" smtClean="0"/>
              <a:t>En ejecución de sentencia impugna la RPT</a:t>
            </a:r>
          </a:p>
          <a:p>
            <a:pPr algn="just"/>
            <a:r>
              <a:rPr lang="es-ES" sz="2400" dirty="0" smtClean="0"/>
              <a:t>Criterio: la ejecución instada no es cauce válido para impugnar la RPT, esp. a la vista de lo expuesto</a:t>
            </a:r>
          </a:p>
          <a:p>
            <a:pPr algn="just"/>
            <a:r>
              <a:rPr lang="es-ES" sz="2400" dirty="0" smtClean="0"/>
              <a:t>Inadecuación de procedimiento. Debe acudir al ordinario</a:t>
            </a:r>
            <a:endParaRPr lang="es-ES" sz="2400" dirty="0"/>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49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259753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69632"/>
            <a:ext cx="8077200" cy="711096"/>
          </a:xfrm>
        </p:spPr>
        <p:txBody>
          <a:bodyPr>
            <a:normAutofit/>
          </a:bodyPr>
          <a:lstStyle/>
          <a:p>
            <a:pPr algn="ctr"/>
            <a:r>
              <a:rPr lang="es-ES_tradnl" sz="2800" dirty="0" smtClean="0"/>
              <a:t>MSCT en contrata de Atento para ADIF</a:t>
            </a:r>
            <a:endParaRPr lang="es-ES" sz="2800" dirty="0"/>
          </a:p>
        </p:txBody>
      </p:sp>
      <p:sp>
        <p:nvSpPr>
          <p:cNvPr id="3" name="2 Marcador de contenido"/>
          <p:cNvSpPr>
            <a:spLocks noGrp="1"/>
          </p:cNvSpPr>
          <p:nvPr>
            <p:ph idx="1"/>
          </p:nvPr>
        </p:nvSpPr>
        <p:spPr>
          <a:xfrm>
            <a:off x="762000" y="1484784"/>
            <a:ext cx="8077200" cy="5616624"/>
          </a:xfrm>
        </p:spPr>
        <p:txBody>
          <a:bodyPr>
            <a:normAutofit/>
          </a:bodyPr>
          <a:lstStyle/>
          <a:p>
            <a:pPr marL="0" indent="0">
              <a:buNone/>
            </a:pPr>
            <a:r>
              <a:rPr lang="es-ES" sz="2800" b="1" dirty="0">
                <a:solidFill>
                  <a:srgbClr val="FF0000"/>
                </a:solidFill>
              </a:rPr>
              <a:t>STS </a:t>
            </a:r>
            <a:r>
              <a:rPr lang="es-ES" sz="2800" b="1" dirty="0" smtClean="0">
                <a:solidFill>
                  <a:srgbClr val="FF0000"/>
                </a:solidFill>
              </a:rPr>
              <a:t>10 diciembre 2014 </a:t>
            </a:r>
            <a:r>
              <a:rPr lang="es-ES" sz="2800" b="1" dirty="0">
                <a:solidFill>
                  <a:srgbClr val="FF0000"/>
                </a:solidFill>
              </a:rPr>
              <a:t>(RCUD 2265/2013). </a:t>
            </a:r>
            <a:endParaRPr lang="es-ES" sz="2800" b="1" dirty="0" smtClean="0">
              <a:solidFill>
                <a:srgbClr val="FF0000"/>
              </a:solidFill>
            </a:endParaRPr>
          </a:p>
          <a:p>
            <a:pPr marL="0" indent="0" algn="r">
              <a:buNone/>
            </a:pPr>
            <a:r>
              <a:rPr lang="es-ES" sz="2800" b="1" dirty="0" smtClean="0"/>
              <a:t>José Luis GILOLMO </a:t>
            </a:r>
            <a:r>
              <a:rPr lang="es-ES" sz="2800" b="1" dirty="0"/>
              <a:t>LÓPEZ</a:t>
            </a:r>
            <a:endParaRPr lang="es-ES" sz="2800" dirty="0"/>
          </a:p>
          <a:p>
            <a:pPr algn="just"/>
            <a:r>
              <a:rPr lang="es-ES" sz="2800" dirty="0" err="1" smtClean="0"/>
              <a:t>Sdh</a:t>
            </a:r>
            <a:r>
              <a:rPr lang="es-ES" sz="2800" dirty="0" smtClean="0"/>
              <a:t>: </a:t>
            </a:r>
            <a:r>
              <a:rPr lang="es-ES" sz="2800" dirty="0" err="1" smtClean="0"/>
              <a:t>reducción</a:t>
            </a:r>
            <a:r>
              <a:rPr lang="es-ES" sz="2800" dirty="0" smtClean="0"/>
              <a:t> </a:t>
            </a:r>
            <a:r>
              <a:rPr lang="es-ES" sz="2800" dirty="0" err="1"/>
              <a:t>drástica</a:t>
            </a:r>
            <a:r>
              <a:rPr lang="es-ES" sz="2800" dirty="0"/>
              <a:t> de las llamadas que debe atender la </a:t>
            </a:r>
            <a:r>
              <a:rPr lang="es-ES" sz="2800" dirty="0" smtClean="0"/>
              <a:t>empresa.</a:t>
            </a:r>
          </a:p>
          <a:p>
            <a:pPr algn="just"/>
            <a:r>
              <a:rPr lang="es-ES" sz="2800" dirty="0" smtClean="0"/>
              <a:t>Medida ajustada a Derecho: reordenación turnos </a:t>
            </a:r>
            <a:r>
              <a:rPr lang="es-ES" sz="2800" dirty="0"/>
              <a:t>y </a:t>
            </a:r>
            <a:r>
              <a:rPr lang="es-ES" sz="2800" dirty="0" smtClean="0"/>
              <a:t> horarios. </a:t>
            </a:r>
          </a:p>
          <a:p>
            <a:pPr algn="just"/>
            <a:r>
              <a:rPr lang="es-ES" sz="2800" dirty="0" smtClean="0"/>
              <a:t>Medida </a:t>
            </a:r>
            <a:r>
              <a:rPr lang="es-ES" sz="2800" dirty="0"/>
              <a:t>no </a:t>
            </a:r>
            <a:r>
              <a:rPr lang="es-ES" sz="2800" dirty="0" smtClean="0"/>
              <a:t>justificada: </a:t>
            </a:r>
            <a:r>
              <a:rPr lang="es-ES" sz="2800" dirty="0" err="1"/>
              <a:t>supresión</a:t>
            </a:r>
            <a:r>
              <a:rPr lang="es-ES" sz="2800" dirty="0"/>
              <a:t> del complemento </a:t>
            </a:r>
            <a:r>
              <a:rPr lang="es-ES" sz="2800" dirty="0" smtClean="0"/>
              <a:t>IT </a:t>
            </a:r>
            <a:r>
              <a:rPr lang="es-ES" sz="2800" dirty="0"/>
              <a:t>y </a:t>
            </a:r>
            <a:r>
              <a:rPr lang="es-ES" sz="2800" dirty="0" smtClean="0"/>
              <a:t>plus </a:t>
            </a:r>
            <a:r>
              <a:rPr lang="es-ES" sz="2800" dirty="0"/>
              <a:t>de </a:t>
            </a:r>
            <a:r>
              <a:rPr lang="es-ES" sz="2800" dirty="0" err="1"/>
              <a:t>sábado</a:t>
            </a:r>
            <a:r>
              <a:rPr lang="es-ES" sz="2800" dirty="0"/>
              <a:t>. </a:t>
            </a:r>
            <a:endParaRPr lang="es-ES" sz="2800" dirty="0" smtClean="0"/>
          </a:p>
          <a:p>
            <a:pPr algn="just"/>
            <a:r>
              <a:rPr lang="es-ES" sz="2800" dirty="0" smtClean="0"/>
              <a:t>Alcance del control judicial.</a:t>
            </a:r>
          </a:p>
          <a:p>
            <a:pPr algn="just"/>
            <a:r>
              <a:rPr lang="es-ES" sz="2800" dirty="0"/>
              <a:t>Posibilidad de fraccionar, a afectos del control, las diversas medidas incluidas en un proceso de </a:t>
            </a:r>
            <a:r>
              <a:rPr lang="es-ES" sz="2800" dirty="0" smtClean="0"/>
              <a:t>MSCT.</a:t>
            </a:r>
            <a:endParaRPr lang="es-ES" sz="2800" dirty="0"/>
          </a:p>
        </p:txBody>
      </p:sp>
      <p:sp>
        <p:nvSpPr>
          <p:cNvPr id="4" name="3 Rectángulo"/>
          <p:cNvSpPr/>
          <p:nvPr/>
        </p:nvSpPr>
        <p:spPr>
          <a:xfrm>
            <a:off x="611560" y="260648"/>
            <a:ext cx="1326004" cy="1323439"/>
          </a:xfrm>
          <a:prstGeom prst="rect">
            <a:avLst/>
          </a:prstGeom>
        </p:spPr>
        <p:txBody>
          <a:bodyPr wrap="none">
            <a:spAutoFit/>
          </a:bodyPr>
          <a:lstStyle/>
          <a:p>
            <a:pPr>
              <a:defRPr/>
            </a:pPr>
            <a:r>
              <a:rPr sz="8000" b="1" dirty="0" smtClean="0">
                <a:solidFill>
                  <a:prstClr val="white">
                    <a:lumMod val="50000"/>
                  </a:prstClr>
                </a:solidFill>
                <a:latin typeface="Arial" pitchFamily="34" charset="0"/>
              </a:rPr>
              <a:t>50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236214666"/>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9632"/>
            <a:ext cx="7003504" cy="711096"/>
          </a:xfrm>
        </p:spPr>
        <p:txBody>
          <a:bodyPr>
            <a:normAutofit fontScale="90000"/>
          </a:bodyPr>
          <a:lstStyle/>
          <a:p>
            <a:pPr algn="ctr"/>
            <a:r>
              <a:rPr lang="es-ES" sz="2800" dirty="0" smtClean="0"/>
              <a:t>¿ERTE basado  en documentación no fidedigna?</a:t>
            </a:r>
            <a:endParaRPr lang="es-ES" sz="2800" dirty="0"/>
          </a:p>
        </p:txBody>
      </p:sp>
      <p:sp>
        <p:nvSpPr>
          <p:cNvPr id="3" name="2 Marcador de contenido"/>
          <p:cNvSpPr>
            <a:spLocks noGrp="1"/>
          </p:cNvSpPr>
          <p:nvPr>
            <p:ph idx="1"/>
          </p:nvPr>
        </p:nvSpPr>
        <p:spPr>
          <a:xfrm>
            <a:off x="762000" y="1196753"/>
            <a:ext cx="8077200" cy="5616623"/>
          </a:xfrm>
        </p:spPr>
        <p:txBody>
          <a:bodyPr>
            <a:normAutofit/>
          </a:bodyPr>
          <a:lstStyle/>
          <a:p>
            <a:pPr marL="0" indent="0" algn="ctr">
              <a:buNone/>
            </a:pPr>
            <a:r>
              <a:rPr lang="es-ES" sz="2400" b="1" dirty="0" smtClean="0">
                <a:solidFill>
                  <a:srgbClr val="FF0000"/>
                </a:solidFill>
              </a:rPr>
              <a:t>STS 11 diciembre 2014 (RC 138/2014) </a:t>
            </a:r>
          </a:p>
          <a:p>
            <a:pPr marL="0" indent="0" algn="r">
              <a:buNone/>
            </a:pPr>
            <a:r>
              <a:rPr lang="es-ES" sz="2400" b="1" dirty="0" smtClean="0"/>
              <a:t>LOURDES ARASTEY SAHÚN</a:t>
            </a:r>
            <a:endParaRPr lang="es-ES" sz="2400" dirty="0" smtClean="0"/>
          </a:p>
          <a:p>
            <a:pPr algn="just"/>
            <a:r>
              <a:rPr lang="es-ES" sz="2400" dirty="0" smtClean="0"/>
              <a:t>Suspensión 57 contratos por causas económicas (UGT Andalucía)</a:t>
            </a:r>
          </a:p>
          <a:p>
            <a:pPr algn="just"/>
            <a:r>
              <a:rPr lang="es-ES" sz="2400" dirty="0" smtClean="0"/>
              <a:t>Innecesario Plan Viabilidad</a:t>
            </a:r>
          </a:p>
          <a:p>
            <a:pPr algn="just"/>
            <a:r>
              <a:rPr lang="es-ES" sz="2400" dirty="0" smtClean="0"/>
              <a:t>Suficiencia criterios de selección</a:t>
            </a:r>
          </a:p>
          <a:p>
            <a:pPr algn="just"/>
            <a:r>
              <a:rPr lang="es-ES" sz="2400" b="1" u="sng" dirty="0" smtClean="0"/>
              <a:t>Nulidad</a:t>
            </a:r>
            <a:r>
              <a:rPr lang="es-ES" sz="2400" dirty="0" smtClean="0"/>
              <a:t> por incumplimiento del deber de buena fe en el periodo de consultas</a:t>
            </a:r>
          </a:p>
          <a:p>
            <a:pPr algn="just"/>
            <a:r>
              <a:rPr lang="es-ES" sz="2400" dirty="0" smtClean="0"/>
              <a:t>La empresa facilita la </a:t>
            </a:r>
            <a:r>
              <a:rPr lang="es-ES" sz="2400" dirty="0" err="1" smtClean="0"/>
              <a:t>documentación</a:t>
            </a:r>
            <a:r>
              <a:rPr lang="es-ES" sz="2400" dirty="0" smtClean="0"/>
              <a:t> exigible.</a:t>
            </a:r>
          </a:p>
          <a:p>
            <a:pPr algn="just"/>
            <a:r>
              <a:rPr lang="es-ES" sz="2400" dirty="0" smtClean="0"/>
              <a:t>Los documentos no contienen </a:t>
            </a:r>
            <a:r>
              <a:rPr lang="es-ES" sz="2400" dirty="0" err="1" smtClean="0"/>
              <a:t>información</a:t>
            </a:r>
            <a:r>
              <a:rPr lang="es-ES" sz="2400" dirty="0" smtClean="0"/>
              <a:t> completa y plenamente fiable sobre datos imprescindibles. </a:t>
            </a:r>
          </a:p>
          <a:p>
            <a:pPr algn="just"/>
            <a:r>
              <a:rPr lang="es-ES" sz="2400" dirty="0" smtClean="0"/>
              <a:t>Confirma STSJ Sevilla</a:t>
            </a:r>
            <a:endParaRPr lang="es-ES" sz="2400" dirty="0"/>
          </a:p>
        </p:txBody>
      </p:sp>
      <p:sp>
        <p:nvSpPr>
          <p:cNvPr id="4" name="3 Rectángulo"/>
          <p:cNvSpPr/>
          <p:nvPr/>
        </p:nvSpPr>
        <p:spPr>
          <a:xfrm>
            <a:off x="539552" y="404664"/>
            <a:ext cx="1611339" cy="1323439"/>
          </a:xfrm>
          <a:prstGeom prst="rect">
            <a:avLst/>
          </a:prstGeom>
        </p:spPr>
        <p:txBody>
          <a:bodyPr wrap="none">
            <a:spAutoFit/>
          </a:bodyPr>
          <a:lstStyle/>
          <a:p>
            <a:pPr>
              <a:defRPr/>
            </a:pPr>
            <a:r>
              <a:rPr sz="8000" b="1" dirty="0" smtClean="0">
                <a:solidFill>
                  <a:prstClr val="white">
                    <a:lumMod val="50000"/>
                  </a:prstClr>
                </a:solidFill>
                <a:latin typeface="Arial" pitchFamily="34" charset="0"/>
              </a:rPr>
              <a:t>51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089237924"/>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296442"/>
          </a:xfrm>
        </p:spPr>
        <p:txBody>
          <a:bodyPr anchor="t">
            <a:normAutofit/>
          </a:bodyPr>
          <a:lstStyle/>
          <a:p>
            <a:pPr algn="r"/>
            <a:r>
              <a:rPr lang="es-ES" altLang="es-ES" sz="2400" dirty="0" smtClean="0"/>
              <a:t> ¿Era ultra vires la negociación del ERTE por centros?</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9 diciembre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291/2013)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L. </a:t>
            </a:r>
            <a:r>
              <a:rPr lang="es-ES" sz="2000" b="1" dirty="0" err="1" smtClean="0">
                <a:latin typeface="+mj-lt"/>
              </a:rPr>
              <a:t>Gilolmo</a:t>
            </a:r>
            <a:r>
              <a:rPr lang="es-ES" sz="2000" b="1" dirty="0" smtClean="0">
                <a:latin typeface="+mj-lt"/>
              </a:rPr>
              <a:t> López</a:t>
            </a:r>
            <a:endParaRPr lang="es-ES" sz="2000" dirty="0">
              <a:latin typeface="+mj-lt"/>
            </a:endParaRPr>
          </a:p>
          <a:p>
            <a:pPr marL="0" indent="0" algn="just">
              <a:defRPr/>
            </a:pPr>
            <a:r>
              <a:rPr lang="es-ES_tradnl" sz="2400" dirty="0" err="1" smtClean="0"/>
              <a:t>Sdh</a:t>
            </a:r>
            <a:r>
              <a:rPr lang="es-ES_tradnl" sz="2400" dirty="0" smtClean="0"/>
              <a:t>: VIRTISU promueve ERTE conjunto para sus dos centros de trabajo.</a:t>
            </a:r>
          </a:p>
          <a:p>
            <a:pPr marL="0" indent="0" algn="just">
              <a:defRPr/>
            </a:pPr>
            <a:r>
              <a:rPr lang="es-ES_tradnl" sz="2400" dirty="0" smtClean="0"/>
              <a:t>ELA-STV interesa negociación separada y así se hace; acuerdo en el centro de Cataluña, no en PV.</a:t>
            </a:r>
          </a:p>
          <a:p>
            <a:pPr marL="0" indent="0" algn="just">
              <a:defRPr/>
            </a:pPr>
            <a:r>
              <a:rPr lang="es-ES_tradnl" sz="2400" dirty="0" smtClean="0"/>
              <a:t>SAN: el RD 1483/2012 incurría en ultra vires: nulidad de los procesos, al margen «ética» sindical</a:t>
            </a:r>
          </a:p>
          <a:p>
            <a:pPr marL="0" indent="0" algn="just">
              <a:defRPr/>
            </a:pPr>
            <a:r>
              <a:rPr lang="es-ES_tradnl" sz="2400" dirty="0" smtClean="0"/>
              <a:t>STS: No hay ultra vires pues la Ley calla y el RD es Reglamento ejecutivo, con amplias posibilidades.</a:t>
            </a:r>
          </a:p>
          <a:p>
            <a:pPr marL="0" indent="0" algn="just">
              <a:defRPr/>
            </a:pPr>
            <a:r>
              <a:rPr lang="es-ES_tradnl" sz="2400" dirty="0" smtClean="0"/>
              <a:t>Al haberse acreditado la causa: ajustado a Derecho.</a:t>
            </a:r>
          </a:p>
        </p:txBody>
      </p:sp>
      <p:sp>
        <p:nvSpPr>
          <p:cNvPr id="21508" name="4 CuadroTexto"/>
          <p:cNvSpPr txBox="1">
            <a:spLocks noChangeArrowheads="1"/>
          </p:cNvSpPr>
          <p:nvPr/>
        </p:nvSpPr>
        <p:spPr bwMode="auto">
          <a:xfrm>
            <a:off x="467544" y="1700213"/>
            <a:ext cx="136760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52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22659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idx="4294967295"/>
          </p:nvPr>
        </p:nvSpPr>
        <p:spPr>
          <a:xfrm>
            <a:off x="2195737" y="260350"/>
            <a:ext cx="6948264" cy="792386"/>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err="1" smtClean="0">
                <a:cs typeface="Lucida Sans Unicode" pitchFamily="34" charset="0"/>
              </a:rPr>
              <a:t>Eroski</a:t>
            </a:r>
            <a:r>
              <a:rPr lang="es-ES" altLang="es-ES" sz="2400" dirty="0" smtClean="0">
                <a:cs typeface="Lucida Sans Unicode" pitchFamily="34" charset="0"/>
              </a:rPr>
              <a:t> compra </a:t>
            </a:r>
            <a:r>
              <a:rPr lang="es-ES" altLang="es-ES" sz="2400" dirty="0" err="1" smtClean="0">
                <a:cs typeface="Lucida Sans Unicode" pitchFamily="34" charset="0"/>
              </a:rPr>
              <a:t>Caprabo</a:t>
            </a:r>
            <a:r>
              <a:rPr lang="es-ES" altLang="es-ES" sz="2400" dirty="0" smtClean="0">
                <a:cs typeface="Lucida Sans Unicode" pitchFamily="34" charset="0"/>
              </a:rPr>
              <a:t> y …</a:t>
            </a:r>
          </a:p>
        </p:txBody>
      </p:sp>
      <p:sp>
        <p:nvSpPr>
          <p:cNvPr id="21507" name="2 Marcador de contenido"/>
          <p:cNvSpPr>
            <a:spLocks noGrp="1"/>
          </p:cNvSpPr>
          <p:nvPr>
            <p:ph idx="4294967295"/>
          </p:nvPr>
        </p:nvSpPr>
        <p:spPr>
          <a:xfrm>
            <a:off x="1727200" y="1052736"/>
            <a:ext cx="7416800" cy="5327650"/>
          </a:xfrm>
        </p:spPr>
        <p:txBody>
          <a:bodyPr rtlCol="0">
            <a:normAutofit/>
          </a:bodyPr>
          <a:lstStyle/>
          <a:p>
            <a:pPr algn="just" eaLnBrk="1" fontAlgn="auto" hangingPunct="1">
              <a:spcAft>
                <a:spcPts val="0"/>
              </a:spcAft>
              <a:buFont typeface="Arial" pitchFamily="34" charset="0"/>
              <a:buNone/>
              <a:defRPr/>
            </a:pPr>
            <a:endParaRPr lang="es-ES" sz="2000" b="1" dirty="0" smtClean="0">
              <a:solidFill>
                <a:srgbClr val="FF0000"/>
              </a:solidFill>
              <a:latin typeface="Lucida Sans Unicode"/>
              <a:cs typeface="Lucida Sans Unicode" pitchFamily="34" charset="0"/>
            </a:endParaRPr>
          </a:p>
          <a:p>
            <a:pPr algn="just" eaLnBrk="1" fontAlgn="auto" hangingPunct="1">
              <a:spcAft>
                <a:spcPts val="0"/>
              </a:spcAft>
              <a:buFont typeface="Arial" pitchFamily="34" charset="0"/>
              <a:buNone/>
              <a:defRPr/>
            </a:pPr>
            <a:endParaRPr lang="es-ES_tradnl" sz="2000" dirty="0" smtClean="0">
              <a:solidFill>
                <a:schemeClr val="bg1">
                  <a:lumMod val="50000"/>
                </a:schemeClr>
              </a:solidFill>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395536" y="692696"/>
            <a:ext cx="1728193"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53</a:t>
            </a:r>
            <a:endParaRPr sz="8000" b="1" dirty="0">
              <a:solidFill>
                <a:prstClr val="white">
                  <a:lumMod val="50000"/>
                </a:prstClr>
              </a:solidFill>
              <a:latin typeface="Arial" pitchFamily="34" charset="0"/>
            </a:endParaRPr>
          </a:p>
        </p:txBody>
      </p:sp>
      <p:sp>
        <p:nvSpPr>
          <p:cNvPr id="39941" name="4 Rectángulo"/>
          <p:cNvSpPr>
            <a:spLocks noChangeArrowheads="1"/>
          </p:cNvSpPr>
          <p:nvPr/>
        </p:nvSpPr>
        <p:spPr bwMode="auto">
          <a:xfrm>
            <a:off x="1547813" y="1989138"/>
            <a:ext cx="7272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2" name="5 Rectángulo"/>
          <p:cNvSpPr>
            <a:spLocks noChangeArrowheads="1"/>
          </p:cNvSpPr>
          <p:nvPr/>
        </p:nvSpPr>
        <p:spPr bwMode="auto">
          <a:xfrm>
            <a:off x="1547813" y="18446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3" name="6 Rectángulo"/>
          <p:cNvSpPr>
            <a:spLocks noChangeArrowheads="1"/>
          </p:cNvSpPr>
          <p:nvPr/>
        </p:nvSpPr>
        <p:spPr bwMode="auto">
          <a:xfrm>
            <a:off x="1547813" y="1989138"/>
            <a:ext cx="6911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4" name="7 Rectángulo"/>
          <p:cNvSpPr>
            <a:spLocks noChangeArrowheads="1"/>
          </p:cNvSpPr>
          <p:nvPr/>
        </p:nvSpPr>
        <p:spPr bwMode="auto">
          <a:xfrm>
            <a:off x="1700213" y="19970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9" name="8 Rectángulo"/>
          <p:cNvSpPr/>
          <p:nvPr/>
        </p:nvSpPr>
        <p:spPr>
          <a:xfrm>
            <a:off x="1187624" y="1412776"/>
            <a:ext cx="7848872" cy="4893647"/>
          </a:xfrm>
          <a:prstGeom prst="rect">
            <a:avLst/>
          </a:prstGeom>
        </p:spPr>
        <p:txBody>
          <a:bodyPr wrap="square">
            <a:spAutoFit/>
          </a:bodyPr>
          <a:lstStyle/>
          <a:p>
            <a:r>
              <a:rPr sz="2000" b="1" dirty="0">
                <a:solidFill>
                  <a:srgbClr val="FF0000"/>
                </a:solidFill>
                <a:latin typeface="Lucida Sans Unicode"/>
                <a:cs typeface="Lucida Sans Unicode" pitchFamily="34" charset="0"/>
              </a:rPr>
              <a:t>	</a:t>
            </a:r>
            <a:r>
              <a:rPr sz="2400" b="1" dirty="0">
                <a:solidFill>
                  <a:srgbClr val="FF0000"/>
                </a:solidFill>
              </a:rPr>
              <a:t>STS </a:t>
            </a:r>
            <a:r>
              <a:rPr sz="2400" b="1" dirty="0" smtClean="0">
                <a:solidFill>
                  <a:srgbClr val="FF0000"/>
                </a:solidFill>
              </a:rPr>
              <a:t>17 diciembre 2014 </a:t>
            </a:r>
            <a:r>
              <a:rPr sz="2400" b="1" dirty="0">
                <a:solidFill>
                  <a:srgbClr val="FF0000"/>
                </a:solidFill>
              </a:rPr>
              <a:t>(RCUD 24/2014). </a:t>
            </a:r>
            <a:endParaRPr sz="2400" b="1" dirty="0" smtClean="0">
              <a:solidFill>
                <a:srgbClr val="FF0000"/>
              </a:solidFill>
            </a:endParaRPr>
          </a:p>
          <a:p>
            <a:pPr algn="r"/>
            <a:r>
              <a:rPr sz="2400" b="1" dirty="0" smtClean="0">
                <a:solidFill>
                  <a:prstClr val="black"/>
                </a:solidFill>
              </a:rPr>
              <a:t>Antonio </a:t>
            </a:r>
            <a:r>
              <a:rPr sz="2400" b="1" dirty="0">
                <a:solidFill>
                  <a:prstClr val="black"/>
                </a:solidFill>
              </a:rPr>
              <a:t>V. SEMPERE NAVARRO</a:t>
            </a:r>
            <a:endParaRPr sz="2400" dirty="0">
              <a:solidFill>
                <a:prstClr val="black"/>
              </a:solidFill>
            </a:endParaRPr>
          </a:p>
          <a:p>
            <a:pPr algn="just"/>
            <a:r>
              <a:rPr sz="2400" dirty="0" smtClean="0">
                <a:solidFill>
                  <a:prstClr val="black"/>
                </a:solidFill>
              </a:rPr>
              <a:t>Procedimiento MSCT </a:t>
            </a:r>
            <a:r>
              <a:rPr sz="2400" dirty="0">
                <a:solidFill>
                  <a:prstClr val="black"/>
                </a:solidFill>
              </a:rPr>
              <a:t>pactado e impugnado colectivamente. </a:t>
            </a:r>
            <a:endParaRPr sz="2400" dirty="0" smtClean="0">
              <a:solidFill>
                <a:prstClr val="black"/>
              </a:solidFill>
            </a:endParaRPr>
          </a:p>
          <a:p>
            <a:pPr marL="342900" indent="-342900" algn="just">
              <a:buFont typeface="Arial" pitchFamily="34" charset="0"/>
              <a:buChar char="•"/>
            </a:pPr>
            <a:r>
              <a:rPr sz="2400" dirty="0" smtClean="0">
                <a:solidFill>
                  <a:prstClr val="black"/>
                </a:solidFill>
              </a:rPr>
              <a:t>Establecimiento </a:t>
            </a:r>
            <a:r>
              <a:rPr sz="2400" dirty="0">
                <a:solidFill>
                  <a:prstClr val="black"/>
                </a:solidFill>
              </a:rPr>
              <a:t>de un nuevo organigrama de puestos de trabajo sin afectar al sistema de </a:t>
            </a:r>
            <a:r>
              <a:rPr sz="2400" dirty="0" err="1">
                <a:solidFill>
                  <a:prstClr val="black"/>
                </a:solidFill>
              </a:rPr>
              <a:t>clasificación</a:t>
            </a:r>
            <a:r>
              <a:rPr sz="2400" dirty="0">
                <a:solidFill>
                  <a:prstClr val="black"/>
                </a:solidFill>
              </a:rPr>
              <a:t> profesional recogido en los diversos convenios aplicables. </a:t>
            </a:r>
            <a:endParaRPr sz="2400" dirty="0" smtClean="0">
              <a:solidFill>
                <a:prstClr val="black"/>
              </a:solidFill>
            </a:endParaRPr>
          </a:p>
          <a:p>
            <a:pPr marL="342900" indent="-342900" algn="just">
              <a:buFont typeface="Arial" pitchFamily="34" charset="0"/>
              <a:buChar char="•"/>
            </a:pPr>
            <a:r>
              <a:rPr sz="2400" dirty="0" smtClean="0">
                <a:solidFill>
                  <a:prstClr val="black"/>
                </a:solidFill>
              </a:rPr>
              <a:t>Diferencias descuelgue y MSCT</a:t>
            </a:r>
          </a:p>
          <a:p>
            <a:pPr marL="342900" indent="-342900" algn="just">
              <a:buFont typeface="Arial" pitchFamily="34" charset="0"/>
              <a:buChar char="•"/>
            </a:pPr>
            <a:r>
              <a:rPr sz="2400" dirty="0" smtClean="0">
                <a:solidFill>
                  <a:prstClr val="black"/>
                </a:solidFill>
              </a:rPr>
              <a:t>No </a:t>
            </a:r>
            <a:r>
              <a:rPr sz="2400" dirty="0">
                <a:solidFill>
                  <a:prstClr val="black"/>
                </a:solidFill>
              </a:rPr>
              <a:t>estamos ante la </a:t>
            </a:r>
            <a:r>
              <a:rPr sz="2400" dirty="0" err="1">
                <a:solidFill>
                  <a:prstClr val="black"/>
                </a:solidFill>
              </a:rPr>
              <a:t>adaptación</a:t>
            </a:r>
            <a:r>
              <a:rPr sz="2400" dirty="0">
                <a:solidFill>
                  <a:prstClr val="black"/>
                </a:solidFill>
              </a:rPr>
              <a:t> contemplada en el art. 84.2.d) ET ni ante la </a:t>
            </a:r>
            <a:r>
              <a:rPr sz="2400" dirty="0" err="1">
                <a:solidFill>
                  <a:prstClr val="black"/>
                </a:solidFill>
              </a:rPr>
              <a:t>inaplicación</a:t>
            </a:r>
            <a:r>
              <a:rPr sz="2400" dirty="0">
                <a:solidFill>
                  <a:prstClr val="black"/>
                </a:solidFill>
              </a:rPr>
              <a:t> del art. 82.3 ET</a:t>
            </a:r>
            <a:r>
              <a:rPr sz="2400" dirty="0" smtClean="0">
                <a:solidFill>
                  <a:prstClr val="black"/>
                </a:solidFill>
              </a:rPr>
              <a:t>.</a:t>
            </a:r>
          </a:p>
          <a:p>
            <a:pPr marL="342900" indent="-342900" algn="just">
              <a:buFont typeface="Arial" pitchFamily="34" charset="0"/>
              <a:buChar char="•"/>
            </a:pPr>
            <a:r>
              <a:rPr sz="2400" dirty="0" smtClean="0">
                <a:solidFill>
                  <a:prstClr val="black"/>
                </a:solidFill>
              </a:rPr>
              <a:t>NO toda alteración de las materias reguladas por el convenio ha de ir a descuelgue…..</a:t>
            </a:r>
          </a:p>
          <a:p>
            <a:pPr marL="342900" indent="-342900" algn="just">
              <a:buFont typeface="Arial" pitchFamily="34" charset="0"/>
              <a:buChar char="•"/>
            </a:pPr>
            <a:r>
              <a:rPr sz="2400" dirty="0" err="1" smtClean="0">
                <a:solidFill>
                  <a:prstClr val="black"/>
                </a:solidFill>
              </a:rPr>
              <a:t>Confirmación</a:t>
            </a:r>
            <a:r>
              <a:rPr sz="2400" dirty="0" smtClean="0">
                <a:solidFill>
                  <a:prstClr val="black"/>
                </a:solidFill>
              </a:rPr>
              <a:t> </a:t>
            </a:r>
            <a:r>
              <a:rPr sz="2400" dirty="0">
                <a:solidFill>
                  <a:prstClr val="black"/>
                </a:solidFill>
              </a:rPr>
              <a:t>de la Sentencia de la Audiencia Nacional</a:t>
            </a:r>
            <a:r>
              <a:rPr sz="2400" dirty="0" smtClean="0">
                <a:solidFill>
                  <a:prstClr val="black"/>
                </a:solidFill>
              </a:rPr>
              <a:t>.</a:t>
            </a:r>
          </a:p>
          <a:p>
            <a:pPr algn="just"/>
            <a:r>
              <a:rPr sz="2400" dirty="0" smtClean="0">
                <a:solidFill>
                  <a:prstClr val="black"/>
                </a:solidFill>
              </a:rPr>
              <a:t> </a:t>
            </a:r>
            <a:r>
              <a:rPr sz="2400" dirty="0">
                <a:solidFill>
                  <a:prstClr val="black"/>
                </a:solidFill>
              </a:rPr>
              <a:t>Voto particular. </a:t>
            </a:r>
          </a:p>
        </p:txBody>
      </p:sp>
    </p:spTree>
    <p:extLst>
      <p:ext uri="{BB962C8B-B14F-4D97-AF65-F5344CB8AC3E}">
        <p14:creationId xmlns:p14="http://schemas.microsoft.com/office/powerpoint/2010/main" xmlns="" val="697299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idx="4294967295"/>
          </p:nvPr>
        </p:nvSpPr>
        <p:spPr>
          <a:xfrm>
            <a:off x="2195737" y="260350"/>
            <a:ext cx="6948264" cy="792386"/>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Indemnización por despido objetivo tardona</a:t>
            </a:r>
          </a:p>
        </p:txBody>
      </p:sp>
      <p:sp>
        <p:nvSpPr>
          <p:cNvPr id="21507" name="2 Marcador de contenido"/>
          <p:cNvSpPr>
            <a:spLocks noGrp="1"/>
          </p:cNvSpPr>
          <p:nvPr>
            <p:ph idx="4294967295"/>
          </p:nvPr>
        </p:nvSpPr>
        <p:spPr>
          <a:xfrm>
            <a:off x="1727200" y="1052736"/>
            <a:ext cx="7416800" cy="5327650"/>
          </a:xfrm>
        </p:spPr>
        <p:txBody>
          <a:bodyPr rtlCol="0">
            <a:normAutofit/>
          </a:bodyPr>
          <a:lstStyle/>
          <a:p>
            <a:pPr algn="just" eaLnBrk="1" fontAlgn="auto" hangingPunct="1">
              <a:spcAft>
                <a:spcPts val="0"/>
              </a:spcAft>
              <a:buFont typeface="Arial" pitchFamily="34" charset="0"/>
              <a:buNone/>
              <a:defRPr/>
            </a:pPr>
            <a:endParaRPr lang="es-ES" sz="2000" b="1" dirty="0" smtClean="0">
              <a:solidFill>
                <a:srgbClr val="FF0000"/>
              </a:solidFill>
              <a:latin typeface="Lucida Sans Unicode"/>
              <a:cs typeface="Lucida Sans Unicode" pitchFamily="34" charset="0"/>
            </a:endParaRPr>
          </a:p>
          <a:p>
            <a:pPr algn="just" eaLnBrk="1" fontAlgn="auto" hangingPunct="1">
              <a:spcAft>
                <a:spcPts val="0"/>
              </a:spcAft>
              <a:buFont typeface="Arial" pitchFamily="34" charset="0"/>
              <a:buNone/>
              <a:defRPr/>
            </a:pPr>
            <a:endParaRPr lang="es-ES_tradnl" sz="2000" dirty="0" smtClean="0">
              <a:solidFill>
                <a:schemeClr val="bg1">
                  <a:lumMod val="50000"/>
                </a:schemeClr>
              </a:solidFill>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323529" y="692696"/>
            <a:ext cx="180020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54</a:t>
            </a:r>
            <a:endParaRPr sz="8000" b="1" dirty="0">
              <a:solidFill>
                <a:prstClr val="white">
                  <a:lumMod val="50000"/>
                </a:prstClr>
              </a:solidFill>
              <a:latin typeface="Arial" pitchFamily="34" charset="0"/>
            </a:endParaRPr>
          </a:p>
        </p:txBody>
      </p:sp>
      <p:sp>
        <p:nvSpPr>
          <p:cNvPr id="39941" name="4 Rectángulo"/>
          <p:cNvSpPr>
            <a:spLocks noChangeArrowheads="1"/>
          </p:cNvSpPr>
          <p:nvPr/>
        </p:nvSpPr>
        <p:spPr bwMode="auto">
          <a:xfrm>
            <a:off x="1547813" y="1989138"/>
            <a:ext cx="7272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2" name="5 Rectángulo"/>
          <p:cNvSpPr>
            <a:spLocks noChangeArrowheads="1"/>
          </p:cNvSpPr>
          <p:nvPr/>
        </p:nvSpPr>
        <p:spPr bwMode="auto">
          <a:xfrm>
            <a:off x="1547813" y="18446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3" name="6 Rectángulo"/>
          <p:cNvSpPr>
            <a:spLocks noChangeArrowheads="1"/>
          </p:cNvSpPr>
          <p:nvPr/>
        </p:nvSpPr>
        <p:spPr bwMode="auto">
          <a:xfrm>
            <a:off x="1547813" y="1989138"/>
            <a:ext cx="6911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4" name="7 Rectángulo"/>
          <p:cNvSpPr>
            <a:spLocks noChangeArrowheads="1"/>
          </p:cNvSpPr>
          <p:nvPr/>
        </p:nvSpPr>
        <p:spPr bwMode="auto">
          <a:xfrm>
            <a:off x="1700213" y="19970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9" name="8 Rectángulo"/>
          <p:cNvSpPr/>
          <p:nvPr/>
        </p:nvSpPr>
        <p:spPr>
          <a:xfrm>
            <a:off x="1187624" y="1412776"/>
            <a:ext cx="7848872" cy="4524315"/>
          </a:xfrm>
          <a:prstGeom prst="rect">
            <a:avLst/>
          </a:prstGeom>
        </p:spPr>
        <p:txBody>
          <a:bodyPr wrap="square">
            <a:spAutoFit/>
          </a:bodyPr>
          <a:lstStyle/>
          <a:p>
            <a:r>
              <a:rPr sz="2000" b="1" dirty="0">
                <a:solidFill>
                  <a:srgbClr val="FF0000"/>
                </a:solidFill>
                <a:latin typeface="Lucida Sans Unicode"/>
                <a:cs typeface="Lucida Sans Unicode" pitchFamily="34" charset="0"/>
              </a:rPr>
              <a:t>	</a:t>
            </a:r>
            <a:r>
              <a:rPr sz="2400" b="1" dirty="0">
                <a:solidFill>
                  <a:srgbClr val="FF0000"/>
                </a:solidFill>
              </a:rPr>
              <a:t>STS </a:t>
            </a:r>
            <a:r>
              <a:rPr sz="2400" b="1" dirty="0" smtClean="0">
                <a:solidFill>
                  <a:srgbClr val="FF0000"/>
                </a:solidFill>
              </a:rPr>
              <a:t>17 diciembre 2014 </a:t>
            </a:r>
            <a:r>
              <a:rPr sz="2400" b="1" dirty="0">
                <a:solidFill>
                  <a:srgbClr val="FF0000"/>
                </a:solidFill>
              </a:rPr>
              <a:t>(RCUD </a:t>
            </a:r>
            <a:r>
              <a:rPr sz="2400" b="1" dirty="0" smtClean="0">
                <a:solidFill>
                  <a:srgbClr val="FF0000"/>
                </a:solidFill>
              </a:rPr>
              <a:t>2475/2014</a:t>
            </a:r>
            <a:r>
              <a:rPr sz="2400" b="1" dirty="0">
                <a:solidFill>
                  <a:srgbClr val="FF0000"/>
                </a:solidFill>
              </a:rPr>
              <a:t>). </a:t>
            </a:r>
            <a:endParaRPr sz="2400" b="1" dirty="0" smtClean="0">
              <a:solidFill>
                <a:srgbClr val="FF0000"/>
              </a:solidFill>
            </a:endParaRPr>
          </a:p>
          <a:p>
            <a:pPr algn="r"/>
            <a:r>
              <a:rPr sz="2400" b="1" dirty="0" smtClean="0">
                <a:solidFill>
                  <a:prstClr val="black"/>
                </a:solidFill>
              </a:rPr>
              <a:t>Mª Luisa Segoviano </a:t>
            </a:r>
            <a:r>
              <a:rPr sz="2400" b="1" dirty="0" err="1" smtClean="0">
                <a:solidFill>
                  <a:prstClr val="black"/>
                </a:solidFill>
              </a:rPr>
              <a:t>Astaburuaga</a:t>
            </a:r>
            <a:endParaRPr sz="2400" dirty="0">
              <a:solidFill>
                <a:prstClr val="black"/>
              </a:solidFill>
            </a:endParaRPr>
          </a:p>
          <a:p>
            <a:pPr marL="342900" indent="-342900" algn="just">
              <a:buFont typeface="Arial" pitchFamily="34" charset="0"/>
              <a:buChar char="•"/>
            </a:pPr>
            <a:r>
              <a:rPr sz="2400" dirty="0" err="1" smtClean="0">
                <a:solidFill>
                  <a:prstClr val="black"/>
                </a:solidFill>
              </a:rPr>
              <a:t>Sdh</a:t>
            </a:r>
            <a:r>
              <a:rPr sz="2400" dirty="0" smtClean="0">
                <a:solidFill>
                  <a:prstClr val="black"/>
                </a:solidFill>
              </a:rPr>
              <a:t>: indemnización abonada mediante transferencia bancaria, ordenada tres días después entrega carta.</a:t>
            </a:r>
          </a:p>
          <a:p>
            <a:pPr marL="342900" indent="-342900" algn="just">
              <a:buFont typeface="Arial" pitchFamily="34" charset="0"/>
              <a:buChar char="•"/>
            </a:pPr>
            <a:endParaRPr sz="2400" dirty="0" smtClean="0">
              <a:solidFill>
                <a:prstClr val="black"/>
              </a:solidFill>
            </a:endParaRPr>
          </a:p>
          <a:p>
            <a:pPr marL="342900" indent="-342900" algn="just">
              <a:buFont typeface="Arial" pitchFamily="34" charset="0"/>
              <a:buChar char="•"/>
            </a:pPr>
            <a:r>
              <a:rPr sz="2400" dirty="0" smtClean="0">
                <a:solidFill>
                  <a:prstClr val="black"/>
                </a:solidFill>
              </a:rPr>
              <a:t>Aplicación art. 53 ET , sin que quepa flexibilidad en su cumplimiento.</a:t>
            </a:r>
          </a:p>
          <a:p>
            <a:pPr marL="342900" indent="-342900" algn="just">
              <a:buFont typeface="Arial" pitchFamily="34" charset="0"/>
              <a:buChar char="•"/>
            </a:pPr>
            <a:r>
              <a:rPr sz="2400" dirty="0" smtClean="0">
                <a:solidFill>
                  <a:prstClr val="black"/>
                </a:solidFill>
              </a:rPr>
              <a:t>Decisivo: momento en que se pone a disposición (aunque materialización efectiva sea posterior)</a:t>
            </a:r>
          </a:p>
          <a:p>
            <a:pPr marL="342900" indent="-342900" algn="just">
              <a:buFont typeface="Arial" pitchFamily="34" charset="0"/>
              <a:buChar char="•"/>
            </a:pPr>
            <a:endParaRPr sz="2400" dirty="0" smtClean="0">
              <a:solidFill>
                <a:prstClr val="black"/>
              </a:solidFill>
            </a:endParaRPr>
          </a:p>
          <a:p>
            <a:pPr marL="342900" indent="-342900" algn="just">
              <a:buFont typeface="Arial" pitchFamily="34" charset="0"/>
              <a:buChar char="•"/>
            </a:pPr>
            <a:r>
              <a:rPr sz="2400" dirty="0" smtClean="0">
                <a:solidFill>
                  <a:prstClr val="black"/>
                </a:solidFill>
              </a:rPr>
              <a:t>Criterio: improcedencia </a:t>
            </a:r>
            <a:r>
              <a:rPr sz="2400" dirty="0">
                <a:solidFill>
                  <a:prstClr val="black"/>
                </a:solidFill>
              </a:rPr>
              <a:t>del </a:t>
            </a:r>
            <a:r>
              <a:rPr sz="2400" dirty="0" smtClean="0">
                <a:solidFill>
                  <a:prstClr val="black"/>
                </a:solidFill>
              </a:rPr>
              <a:t>cese porque la transferencia se ordenó fuera de plazo.  Casa STSJ Cataluña</a:t>
            </a:r>
            <a:endParaRPr sz="2400" dirty="0">
              <a:solidFill>
                <a:prstClr val="black"/>
              </a:solidFill>
            </a:endParaRPr>
          </a:p>
        </p:txBody>
      </p:sp>
    </p:spTree>
    <p:extLst>
      <p:ext uri="{BB962C8B-B14F-4D97-AF65-F5344CB8AC3E}">
        <p14:creationId xmlns:p14="http://schemas.microsoft.com/office/powerpoint/2010/main" xmlns="" val="3165209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idx="4294967295"/>
          </p:nvPr>
        </p:nvSpPr>
        <p:spPr>
          <a:xfrm>
            <a:off x="2195737" y="260350"/>
            <a:ext cx="6948264" cy="792386"/>
          </a:xfrm>
        </p:spPr>
        <p:txBody>
          <a:bodyPr anchor="t"/>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¿Acrece la viudedad vacante a la orfandad? </a:t>
            </a:r>
          </a:p>
        </p:txBody>
      </p:sp>
      <p:sp>
        <p:nvSpPr>
          <p:cNvPr id="21507" name="2 Marcador de contenido"/>
          <p:cNvSpPr>
            <a:spLocks noGrp="1"/>
          </p:cNvSpPr>
          <p:nvPr>
            <p:ph idx="4294967295"/>
          </p:nvPr>
        </p:nvSpPr>
        <p:spPr>
          <a:xfrm>
            <a:off x="1727200" y="1052736"/>
            <a:ext cx="7416800" cy="5327650"/>
          </a:xfrm>
        </p:spPr>
        <p:txBody>
          <a:bodyPr rtlCol="0">
            <a:normAutofit/>
          </a:bodyPr>
          <a:lstStyle/>
          <a:p>
            <a:pPr algn="just" eaLnBrk="1" fontAlgn="auto" hangingPunct="1">
              <a:spcAft>
                <a:spcPts val="0"/>
              </a:spcAft>
              <a:buFont typeface="Arial" pitchFamily="34" charset="0"/>
              <a:buNone/>
              <a:defRPr/>
            </a:pPr>
            <a:endParaRPr lang="es-ES" sz="2000" b="1" dirty="0" smtClean="0">
              <a:solidFill>
                <a:srgbClr val="FF0000"/>
              </a:solidFill>
              <a:latin typeface="Lucida Sans Unicode"/>
              <a:cs typeface="Lucida Sans Unicode" pitchFamily="34" charset="0"/>
            </a:endParaRPr>
          </a:p>
          <a:p>
            <a:pPr algn="just" eaLnBrk="1" fontAlgn="auto" hangingPunct="1">
              <a:spcAft>
                <a:spcPts val="0"/>
              </a:spcAft>
              <a:buFont typeface="Arial" pitchFamily="34" charset="0"/>
              <a:buNone/>
              <a:defRPr/>
            </a:pPr>
            <a:endParaRPr lang="es-ES_tradnl" sz="2000" dirty="0" smtClean="0">
              <a:solidFill>
                <a:schemeClr val="bg1">
                  <a:lumMod val="50000"/>
                </a:schemeClr>
              </a:solidFill>
              <a:latin typeface="Lucida Sans Unicode" pitchFamily="34" charset="0"/>
              <a:cs typeface="Lucida Sans Unicode" pitchFamily="34" charset="0"/>
            </a:endParaRPr>
          </a:p>
        </p:txBody>
      </p:sp>
      <p:sp>
        <p:nvSpPr>
          <p:cNvPr id="21508" name="4 CuadroTexto"/>
          <p:cNvSpPr txBox="1">
            <a:spLocks noChangeArrowheads="1"/>
          </p:cNvSpPr>
          <p:nvPr/>
        </p:nvSpPr>
        <p:spPr bwMode="auto">
          <a:xfrm>
            <a:off x="467545" y="692696"/>
            <a:ext cx="165618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55</a:t>
            </a:r>
            <a:endParaRPr sz="8000" b="1" dirty="0">
              <a:solidFill>
                <a:prstClr val="white">
                  <a:lumMod val="50000"/>
                </a:prstClr>
              </a:solidFill>
              <a:latin typeface="Arial" pitchFamily="34" charset="0"/>
            </a:endParaRPr>
          </a:p>
        </p:txBody>
      </p:sp>
      <p:sp>
        <p:nvSpPr>
          <p:cNvPr id="39941" name="4 Rectángulo"/>
          <p:cNvSpPr>
            <a:spLocks noChangeArrowheads="1"/>
          </p:cNvSpPr>
          <p:nvPr/>
        </p:nvSpPr>
        <p:spPr bwMode="auto">
          <a:xfrm>
            <a:off x="1547813" y="1989138"/>
            <a:ext cx="7272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2" name="5 Rectángulo"/>
          <p:cNvSpPr>
            <a:spLocks noChangeArrowheads="1"/>
          </p:cNvSpPr>
          <p:nvPr/>
        </p:nvSpPr>
        <p:spPr bwMode="auto">
          <a:xfrm>
            <a:off x="1547813" y="18446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3" name="6 Rectángulo"/>
          <p:cNvSpPr>
            <a:spLocks noChangeArrowheads="1"/>
          </p:cNvSpPr>
          <p:nvPr/>
        </p:nvSpPr>
        <p:spPr bwMode="auto">
          <a:xfrm>
            <a:off x="1547813" y="1989138"/>
            <a:ext cx="6911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39944" name="7 Rectángulo"/>
          <p:cNvSpPr>
            <a:spLocks noChangeArrowheads="1"/>
          </p:cNvSpPr>
          <p:nvPr/>
        </p:nvSpPr>
        <p:spPr bwMode="auto">
          <a:xfrm>
            <a:off x="1700213" y="1997075"/>
            <a:ext cx="712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buFontTx/>
              <a:buNone/>
            </a:pPr>
            <a:endParaRPr lang="en-US" altLang="es-ES" sz="2000">
              <a:solidFill>
                <a:srgbClr val="000000"/>
              </a:solidFill>
              <a:latin typeface="Lucida Sans Unicode" pitchFamily="34" charset="0"/>
            </a:endParaRPr>
          </a:p>
        </p:txBody>
      </p:sp>
      <p:sp>
        <p:nvSpPr>
          <p:cNvPr id="9" name="8 Rectángulo"/>
          <p:cNvSpPr/>
          <p:nvPr/>
        </p:nvSpPr>
        <p:spPr>
          <a:xfrm>
            <a:off x="1187624" y="1412776"/>
            <a:ext cx="7848872" cy="5262979"/>
          </a:xfrm>
          <a:prstGeom prst="rect">
            <a:avLst/>
          </a:prstGeom>
        </p:spPr>
        <p:txBody>
          <a:bodyPr wrap="square">
            <a:spAutoFit/>
          </a:bodyPr>
          <a:lstStyle/>
          <a:p>
            <a:r>
              <a:rPr sz="2000" b="1" dirty="0">
                <a:solidFill>
                  <a:srgbClr val="FF0000"/>
                </a:solidFill>
                <a:latin typeface="Lucida Sans Unicode"/>
                <a:cs typeface="Lucida Sans Unicode" pitchFamily="34" charset="0"/>
              </a:rPr>
              <a:t>	</a:t>
            </a:r>
            <a:r>
              <a:rPr sz="2400" b="1" dirty="0">
                <a:solidFill>
                  <a:srgbClr val="FF0000"/>
                </a:solidFill>
              </a:rPr>
              <a:t>STS </a:t>
            </a:r>
            <a:r>
              <a:rPr sz="2400" b="1" dirty="0" smtClean="0">
                <a:solidFill>
                  <a:srgbClr val="FF0000"/>
                </a:solidFill>
              </a:rPr>
              <a:t>17 diciembre 2014 </a:t>
            </a:r>
            <a:r>
              <a:rPr sz="2400" b="1" dirty="0">
                <a:solidFill>
                  <a:srgbClr val="FF0000"/>
                </a:solidFill>
              </a:rPr>
              <a:t>(RCUD </a:t>
            </a:r>
            <a:r>
              <a:rPr sz="2400" b="1" dirty="0" smtClean="0">
                <a:solidFill>
                  <a:srgbClr val="FF0000"/>
                </a:solidFill>
              </a:rPr>
              <a:t>1987/2013). </a:t>
            </a:r>
          </a:p>
          <a:p>
            <a:pPr algn="r"/>
            <a:r>
              <a:rPr sz="2400" b="1" dirty="0" smtClean="0">
                <a:solidFill>
                  <a:prstClr val="black"/>
                </a:solidFill>
              </a:rPr>
              <a:t>Antonio V. </a:t>
            </a:r>
            <a:r>
              <a:rPr sz="2400" b="1" dirty="0" err="1" smtClean="0">
                <a:solidFill>
                  <a:prstClr val="black"/>
                </a:solidFill>
              </a:rPr>
              <a:t>Sempere</a:t>
            </a:r>
            <a:endParaRPr sz="2400" dirty="0">
              <a:solidFill>
                <a:prstClr val="black"/>
              </a:solidFill>
            </a:endParaRPr>
          </a:p>
          <a:p>
            <a:pPr marL="342900" indent="-342900" algn="just">
              <a:buFont typeface="Arial" pitchFamily="34" charset="0"/>
              <a:buChar char="•"/>
            </a:pPr>
            <a:r>
              <a:rPr sz="2400" dirty="0" smtClean="0">
                <a:solidFill>
                  <a:prstClr val="black"/>
                </a:solidFill>
              </a:rPr>
              <a:t>Huérfano cuya </a:t>
            </a:r>
            <a:r>
              <a:rPr sz="2400" dirty="0">
                <a:solidFill>
                  <a:prstClr val="black"/>
                </a:solidFill>
              </a:rPr>
              <a:t>madre </a:t>
            </a:r>
            <a:r>
              <a:rPr sz="2400" dirty="0" err="1">
                <a:solidFill>
                  <a:prstClr val="black"/>
                </a:solidFill>
              </a:rPr>
              <a:t>supérstite</a:t>
            </a:r>
            <a:r>
              <a:rPr sz="2400" dirty="0">
                <a:solidFill>
                  <a:prstClr val="black"/>
                </a:solidFill>
              </a:rPr>
              <a:t> </a:t>
            </a:r>
            <a:r>
              <a:rPr sz="2400" dirty="0" smtClean="0">
                <a:solidFill>
                  <a:prstClr val="black"/>
                </a:solidFill>
              </a:rPr>
              <a:t>carece </a:t>
            </a:r>
            <a:r>
              <a:rPr sz="2400" dirty="0" err="1" smtClean="0">
                <a:solidFill>
                  <a:prstClr val="black"/>
                </a:solidFill>
              </a:rPr>
              <a:t>pensión</a:t>
            </a:r>
            <a:r>
              <a:rPr sz="2400" dirty="0" smtClean="0">
                <a:solidFill>
                  <a:prstClr val="black"/>
                </a:solidFill>
              </a:rPr>
              <a:t> por haber sido pareja de hecho libre.</a:t>
            </a:r>
          </a:p>
          <a:p>
            <a:pPr marL="342900" indent="-342900" algn="just">
              <a:buFont typeface="Arial" pitchFamily="34" charset="0"/>
              <a:buChar char="•"/>
            </a:pPr>
            <a:r>
              <a:rPr sz="2400" dirty="0" smtClean="0">
                <a:solidFill>
                  <a:prstClr val="black"/>
                </a:solidFill>
              </a:rPr>
              <a:t>Solicitud de que el 52% de pensión de viudedad incremente la de orfandad. </a:t>
            </a:r>
          </a:p>
          <a:p>
            <a:pPr marL="342900" indent="-342900" algn="just">
              <a:buFont typeface="Arial" pitchFamily="34" charset="0"/>
              <a:buChar char="•"/>
            </a:pPr>
            <a:r>
              <a:rPr sz="2400" dirty="0" err="1" smtClean="0">
                <a:solidFill>
                  <a:prstClr val="black"/>
                </a:solidFill>
              </a:rPr>
              <a:t>Interpretación</a:t>
            </a:r>
            <a:r>
              <a:rPr sz="2400" dirty="0" smtClean="0">
                <a:solidFill>
                  <a:prstClr val="black"/>
                </a:solidFill>
              </a:rPr>
              <a:t> </a:t>
            </a:r>
            <a:r>
              <a:rPr sz="2400" dirty="0">
                <a:solidFill>
                  <a:prstClr val="black"/>
                </a:solidFill>
              </a:rPr>
              <a:t>de la </a:t>
            </a:r>
            <a:r>
              <a:rPr sz="2400" dirty="0" err="1">
                <a:solidFill>
                  <a:prstClr val="black"/>
                </a:solidFill>
              </a:rPr>
              <a:t>expresión</a:t>
            </a:r>
            <a:r>
              <a:rPr sz="2400" dirty="0">
                <a:solidFill>
                  <a:prstClr val="black"/>
                </a:solidFill>
              </a:rPr>
              <a:t> «orfandad absoluta»: </a:t>
            </a:r>
            <a:r>
              <a:rPr sz="2400" dirty="0" smtClean="0">
                <a:solidFill>
                  <a:prstClr val="black"/>
                </a:solidFill>
              </a:rPr>
              <a:t>falta </a:t>
            </a:r>
            <a:r>
              <a:rPr sz="2400" dirty="0">
                <a:solidFill>
                  <a:prstClr val="black"/>
                </a:solidFill>
              </a:rPr>
              <a:t>de ambos progenitores </a:t>
            </a:r>
            <a:r>
              <a:rPr sz="2400" dirty="0" smtClean="0">
                <a:solidFill>
                  <a:prstClr val="black"/>
                </a:solidFill>
              </a:rPr>
              <a:t>(o desconocido)</a:t>
            </a:r>
          </a:p>
          <a:p>
            <a:pPr marL="342900" indent="-342900" algn="just">
              <a:buFont typeface="Arial" pitchFamily="34" charset="0"/>
              <a:buChar char="•"/>
            </a:pPr>
            <a:r>
              <a:rPr sz="2400" dirty="0" smtClean="0">
                <a:solidFill>
                  <a:prstClr val="black"/>
                </a:solidFill>
              </a:rPr>
              <a:t>Ausencia de discriminación y existencia de mandato normativo expreso.</a:t>
            </a:r>
          </a:p>
          <a:p>
            <a:pPr marL="342900" indent="-342900" algn="just">
              <a:buFont typeface="Arial" pitchFamily="34" charset="0"/>
              <a:buChar char="•"/>
            </a:pPr>
            <a:r>
              <a:rPr sz="2400" dirty="0">
                <a:solidFill>
                  <a:prstClr val="black"/>
                </a:solidFill>
              </a:rPr>
              <a:t>Ausencia de discriminación y existencia de mandato normativo expreso como argumentos para la tesis sostenida. Conveniencia de reforma normativa, sin que el intérprete pueda asumir ese papel.</a:t>
            </a:r>
          </a:p>
        </p:txBody>
      </p:sp>
    </p:spTree>
    <p:extLst>
      <p:ext uri="{BB962C8B-B14F-4D97-AF65-F5344CB8AC3E}">
        <p14:creationId xmlns:p14="http://schemas.microsoft.com/office/powerpoint/2010/main" xmlns="" val="37211084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¿Qué sucede cuando expira el convenio y no hay superior?</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22 diciembre 2014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264/2014, caso ATESE)</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Rosa </a:t>
            </a:r>
            <a:r>
              <a:rPr lang="es-ES" sz="2000" b="1" dirty="0" err="1" smtClean="0">
                <a:latin typeface="+mj-lt"/>
              </a:rPr>
              <a:t>Virolés</a:t>
            </a:r>
            <a:r>
              <a:rPr lang="es-ES" sz="2000" b="1" dirty="0">
                <a:latin typeface="+mj-lt"/>
              </a:rPr>
              <a:t> </a:t>
            </a:r>
            <a:r>
              <a:rPr lang="es-ES" sz="2000" b="1" dirty="0" err="1" smtClean="0">
                <a:latin typeface="+mj-lt"/>
              </a:rPr>
              <a:t>Piñol</a:t>
            </a:r>
            <a:endParaRPr lang="es-ES" sz="2000" dirty="0" smtClean="0">
              <a:latin typeface="+mj-lt"/>
            </a:endParaRPr>
          </a:p>
          <a:p>
            <a:pPr marL="0" indent="0" algn="just">
              <a:buNone/>
            </a:pPr>
            <a:r>
              <a:rPr lang="es-ES" sz="2400" dirty="0" smtClean="0"/>
              <a:t>SUPUESTO:  Vigencia convenio colectivo empresa finalizada; Ha mediado denuncia; Transcurso año previsto en el art. 86.3 ET; No existe convenio de ámbito superior; Conducta de ATESE.</a:t>
            </a:r>
          </a:p>
          <a:p>
            <a:pPr algn="just">
              <a:buNone/>
            </a:pPr>
            <a:r>
              <a:rPr lang="es-ES" sz="2400" dirty="0" smtClean="0"/>
              <a:t>USO demanda conflicto colectivo por MSCT. Reposición de las condiciones “</a:t>
            </a:r>
            <a:r>
              <a:rPr lang="es-ES" sz="2400" u="sng" dirty="0" smtClean="0"/>
              <a:t>que se pactaron en sus contratos de trabajo</a:t>
            </a:r>
            <a:r>
              <a:rPr lang="es-ES" sz="2400" dirty="0" smtClean="0"/>
              <a:t> y pasan a formar parte del acervo patrimonial del trabajador durante su relación laboral con la empresa”.</a:t>
            </a:r>
          </a:p>
          <a:p>
            <a:pPr algn="just"/>
            <a:r>
              <a:rPr lang="es-ES" sz="2400" dirty="0" smtClean="0"/>
              <a:t>El art. 1255 CC rige plenamente. ¿Dónde están reguladas las condiciones de trabajo? Equívoco regulación en ley o contrato. </a:t>
            </a:r>
          </a:p>
          <a:p>
            <a:pPr algn="just"/>
            <a:r>
              <a:rPr lang="es-ES" sz="2400" dirty="0" err="1" smtClean="0"/>
              <a:t>Contractualización</a:t>
            </a:r>
            <a:r>
              <a:rPr lang="es-ES" sz="2400" dirty="0" smtClean="0"/>
              <a:t> ab origine. </a:t>
            </a:r>
            <a:r>
              <a:rPr lang="es-ES" sz="2400" dirty="0"/>
              <a:t>La desaparición del convenio no comporta la de las condiciones </a:t>
            </a:r>
            <a:r>
              <a:rPr lang="es-ES" sz="2400" dirty="0" err="1" smtClean="0"/>
              <a:t>contractualizadas</a:t>
            </a:r>
            <a:r>
              <a:rPr lang="es-ES" sz="2400" dirty="0" smtClean="0"/>
              <a:t>.</a:t>
            </a:r>
          </a:p>
          <a:p>
            <a:pPr algn="just"/>
            <a:r>
              <a:rPr lang="es-ES" sz="2400" dirty="0" smtClean="0"/>
              <a:t> Consecuencias. Cuatro Votos Particulares</a:t>
            </a:r>
          </a:p>
        </p:txBody>
      </p:sp>
      <p:sp>
        <p:nvSpPr>
          <p:cNvPr id="21508" name="4 CuadroTexto"/>
          <p:cNvSpPr txBox="1">
            <a:spLocks noChangeArrowheads="1"/>
          </p:cNvSpPr>
          <p:nvPr/>
        </p:nvSpPr>
        <p:spPr bwMode="auto">
          <a:xfrm>
            <a:off x="107504" y="476672"/>
            <a:ext cx="165618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56</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203034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¿Puede la empresa cortar la negociación del DC?</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29 diciembre 2014 (93/2012)</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Miguel Ángel </a:t>
            </a:r>
            <a:r>
              <a:rPr lang="es-ES" sz="2000" b="1" dirty="0" err="1" smtClean="0">
                <a:latin typeface="+mj-lt"/>
              </a:rPr>
              <a:t>Luelmo</a:t>
            </a:r>
            <a:r>
              <a:rPr lang="es-ES" sz="2000" b="1" dirty="0" smtClean="0">
                <a:latin typeface="+mj-lt"/>
              </a:rPr>
              <a:t> Millán </a:t>
            </a:r>
            <a:endParaRPr lang="es-ES" sz="2000" dirty="0" smtClean="0">
              <a:latin typeface="+mj-lt"/>
            </a:endParaRPr>
          </a:p>
          <a:p>
            <a:pPr algn="just"/>
            <a:r>
              <a:rPr lang="es-ES" sz="2400" dirty="0"/>
              <a:t>Despido colectivo </a:t>
            </a:r>
            <a:r>
              <a:rPr lang="es-ES" sz="2400" dirty="0" smtClean="0"/>
              <a:t>nulo </a:t>
            </a:r>
            <a:r>
              <a:rPr lang="es-ES" sz="2400" dirty="0" err="1" smtClean="0"/>
              <a:t>Halcon</a:t>
            </a:r>
            <a:r>
              <a:rPr lang="es-ES" sz="2400" dirty="0" smtClean="0"/>
              <a:t> </a:t>
            </a:r>
            <a:r>
              <a:rPr lang="es-ES" sz="2400" dirty="0" err="1" smtClean="0"/>
              <a:t>Foods</a:t>
            </a:r>
            <a:endParaRPr lang="es-ES" sz="2400" dirty="0" smtClean="0"/>
          </a:p>
          <a:p>
            <a:pPr algn="just"/>
            <a:r>
              <a:rPr lang="es-ES" sz="2400" dirty="0" smtClean="0"/>
              <a:t>El periodo </a:t>
            </a:r>
            <a:r>
              <a:rPr lang="es-ES" sz="2400" dirty="0"/>
              <a:t>de consultas que duró tan solo una semana, sin posibilidad de </a:t>
            </a:r>
            <a:r>
              <a:rPr lang="es-ES" sz="2400" dirty="0" smtClean="0"/>
              <a:t>reuniones </a:t>
            </a:r>
            <a:r>
              <a:rPr lang="es-ES" sz="2400" dirty="0"/>
              <a:t>con la </a:t>
            </a:r>
            <a:r>
              <a:rPr lang="es-ES" sz="2400" dirty="0" smtClean="0"/>
              <a:t>RLT.</a:t>
            </a:r>
          </a:p>
          <a:p>
            <a:pPr algn="just"/>
            <a:r>
              <a:rPr lang="es-ES" sz="2400" dirty="0" smtClean="0"/>
              <a:t>Vulneración del derecho a la negociación ex fide bona</a:t>
            </a:r>
          </a:p>
          <a:p>
            <a:pPr algn="just"/>
            <a:r>
              <a:rPr lang="es-ES" sz="2400" dirty="0" smtClean="0"/>
              <a:t>Fraude </a:t>
            </a:r>
            <a:r>
              <a:rPr lang="es-ES" sz="2400" dirty="0"/>
              <a:t>de ley al afectar el despido mayoritariamente a trabajadores que </a:t>
            </a:r>
            <a:r>
              <a:rPr lang="es-ES" sz="2400" dirty="0" err="1"/>
              <a:t>habían</a:t>
            </a:r>
            <a:r>
              <a:rPr lang="es-ES" sz="2400" dirty="0"/>
              <a:t> formulado demanda de </a:t>
            </a:r>
            <a:r>
              <a:rPr lang="es-ES" sz="2400" dirty="0" err="1"/>
              <a:t>extinción</a:t>
            </a:r>
            <a:r>
              <a:rPr lang="es-ES" sz="2400" dirty="0"/>
              <a:t> de los contratos de trabajo por impago o retraso de salarios, con la finalidad reducir las indemnizaciones que </a:t>
            </a:r>
            <a:r>
              <a:rPr lang="es-ES" sz="2400" dirty="0" err="1" smtClean="0"/>
              <a:t>resultarían</a:t>
            </a:r>
            <a:r>
              <a:rPr lang="es-ES" sz="2400" dirty="0" smtClean="0"/>
              <a:t>.</a:t>
            </a:r>
          </a:p>
          <a:p>
            <a:pPr algn="just"/>
            <a:r>
              <a:rPr lang="es-ES" sz="2400" dirty="0" smtClean="0"/>
              <a:t>Nulidad despido</a:t>
            </a:r>
          </a:p>
        </p:txBody>
      </p:sp>
      <p:sp>
        <p:nvSpPr>
          <p:cNvPr id="21508" name="4 CuadroTexto"/>
          <p:cNvSpPr txBox="1">
            <a:spLocks noChangeArrowheads="1"/>
          </p:cNvSpPr>
          <p:nvPr/>
        </p:nvSpPr>
        <p:spPr bwMode="auto">
          <a:xfrm>
            <a:off x="395536" y="404664"/>
            <a:ext cx="165618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57</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6514333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¿Cómo se regula el </a:t>
            </a:r>
            <a:r>
              <a:rPr lang="es-ES" altLang="es-ES" sz="2400" dirty="0" err="1" smtClean="0">
                <a:cs typeface="Lucida Sans Unicode" pitchFamily="34" charset="0"/>
              </a:rPr>
              <a:t>bonus</a:t>
            </a:r>
            <a:r>
              <a:rPr lang="es-ES" altLang="es-ES" sz="2400" dirty="0" smtClean="0">
                <a:cs typeface="Lucida Sans Unicode" pitchFamily="34" charset="0"/>
              </a:rPr>
              <a:t> del alto directivo?</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14 enero 2015 (3347/2013)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a:t>
            </a:r>
            <a:endParaRPr lang="es-ES" sz="2000" dirty="0" smtClean="0">
              <a:latin typeface="+mj-lt"/>
            </a:endParaRPr>
          </a:p>
          <a:p>
            <a:pPr algn="just"/>
            <a:r>
              <a:rPr lang="es-ES" sz="2400" dirty="0"/>
              <a:t>Remuneración variable de alto directivo condicionada a cumplir objetivos y permanecer en la empresa que no se abona por previo desistimiento empresarial</a:t>
            </a:r>
            <a:r>
              <a:rPr lang="es-ES" sz="2400" dirty="0" smtClean="0"/>
              <a:t>.</a:t>
            </a:r>
          </a:p>
          <a:p>
            <a:pPr algn="just"/>
            <a:endParaRPr lang="es-ES" sz="2400" dirty="0" smtClean="0"/>
          </a:p>
          <a:p>
            <a:pPr algn="just"/>
            <a:r>
              <a:rPr lang="es-ES" sz="2400" dirty="0" smtClean="0"/>
              <a:t>Mayor validez al pacto en esta RLE que en contratos comunes.</a:t>
            </a:r>
          </a:p>
          <a:p>
            <a:pPr algn="just"/>
            <a:endParaRPr lang="es-ES" sz="2400" dirty="0" smtClean="0"/>
          </a:p>
          <a:p>
            <a:pPr algn="just"/>
            <a:r>
              <a:rPr lang="es-ES" sz="2400" dirty="0" err="1" smtClean="0"/>
              <a:t>Bonus</a:t>
            </a:r>
            <a:r>
              <a:rPr lang="es-ES" sz="2400" dirty="0" smtClean="0"/>
              <a:t> condicionado a permanencia en empresa y desistimiento: no igual que despido improcedente.</a:t>
            </a:r>
          </a:p>
          <a:p>
            <a:pPr algn="just"/>
            <a:endParaRPr lang="es-ES" sz="2400" dirty="0" smtClean="0"/>
          </a:p>
          <a:p>
            <a:pPr algn="just"/>
            <a:r>
              <a:rPr lang="es-ES" sz="2400" dirty="0" smtClean="0"/>
              <a:t>Análisis del minucioso Plan de Incentivos</a:t>
            </a:r>
            <a:endParaRPr lang="es-ES" sz="2400" dirty="0"/>
          </a:p>
        </p:txBody>
      </p:sp>
      <p:sp>
        <p:nvSpPr>
          <p:cNvPr id="21508" name="4 CuadroTexto"/>
          <p:cNvSpPr txBox="1">
            <a:spLocks noChangeArrowheads="1"/>
          </p:cNvSpPr>
          <p:nvPr/>
        </p:nvSpPr>
        <p:spPr bwMode="auto">
          <a:xfrm>
            <a:off x="323528" y="404664"/>
            <a:ext cx="179965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58</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3718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400" dirty="0" smtClean="0">
                <a:cs typeface="Lucida Sans Unicode" pitchFamily="34" charset="0"/>
              </a:rPr>
              <a:t>Sentencias referenciales de nuevos Tribunales </a:t>
            </a:r>
          </a:p>
        </p:txBody>
      </p:sp>
      <p:sp>
        <p:nvSpPr>
          <p:cNvPr id="21507" name="2 Marcador de contenido"/>
          <p:cNvSpPr>
            <a:spLocks noGrp="1"/>
          </p:cNvSpPr>
          <p:nvPr>
            <p:ph idx="4294967295"/>
          </p:nvPr>
        </p:nvSpPr>
        <p:spPr>
          <a:xfrm>
            <a:off x="1835696" y="1628775"/>
            <a:ext cx="7127875" cy="4895850"/>
          </a:xfrm>
        </p:spPr>
        <p:txBody>
          <a:bodyPr rtlCol="0">
            <a:normAutofit lnSpcReduction="10000"/>
          </a:bodyPr>
          <a:lstStyle/>
          <a:p>
            <a:pPr marL="0" indent="0" algn="ctr">
              <a:buNone/>
            </a:pPr>
            <a:r>
              <a:rPr lang="es-ES" sz="2000" b="1" dirty="0">
                <a:solidFill>
                  <a:srgbClr val="FF0000"/>
                </a:solidFill>
              </a:rPr>
              <a:t>STS </a:t>
            </a:r>
            <a:r>
              <a:rPr lang="es-ES" sz="2000" b="1" dirty="0" smtClean="0">
                <a:solidFill>
                  <a:srgbClr val="FF0000"/>
                </a:solidFill>
              </a:rPr>
              <a:t>16 septiembre 2014</a:t>
            </a:r>
            <a:r>
              <a:rPr lang="es-ES" sz="2000" b="1" dirty="0">
                <a:solidFill>
                  <a:srgbClr val="FF0000"/>
                </a:solidFill>
              </a:rPr>
              <a:t>. RCUD </a:t>
            </a:r>
            <a:r>
              <a:rPr lang="es-ES" sz="2000" b="1" dirty="0" smtClean="0">
                <a:solidFill>
                  <a:srgbClr val="FF0000"/>
                </a:solidFill>
              </a:rPr>
              <a:t>2431/2013</a:t>
            </a:r>
          </a:p>
          <a:p>
            <a:pPr marL="0" indent="0" algn="r">
              <a:buNone/>
            </a:pPr>
            <a:r>
              <a:rPr lang="es-ES" sz="2000" b="1" dirty="0" smtClean="0"/>
              <a:t>JOSE </a:t>
            </a:r>
            <a:r>
              <a:rPr lang="es-ES" sz="2000" b="1" dirty="0"/>
              <a:t>LUIS GILOLMO LOPEZ</a:t>
            </a:r>
            <a:endParaRPr lang="es-ES" sz="2000" dirty="0"/>
          </a:p>
          <a:p>
            <a:pPr algn="just"/>
            <a:r>
              <a:rPr lang="es-ES" sz="2400" dirty="0"/>
              <a:t>RCUD. El único motivo de casación admitido invoca como contraste una sentencia del Tribunal Constitucional.</a:t>
            </a:r>
            <a:endParaRPr lang="es-ES" sz="2400" dirty="0" smtClean="0"/>
          </a:p>
          <a:p>
            <a:pPr algn="just"/>
            <a:r>
              <a:rPr lang="es-ES" sz="2400" dirty="0" err="1" smtClean="0"/>
              <a:t>Sdh</a:t>
            </a:r>
            <a:r>
              <a:rPr lang="es-ES" sz="2400" dirty="0" smtClean="0"/>
              <a:t>: INSS reconoce la </a:t>
            </a:r>
            <a:r>
              <a:rPr lang="es-ES" sz="2400" dirty="0"/>
              <a:t>IP </a:t>
            </a:r>
            <a:r>
              <a:rPr lang="es-ES" sz="2400" dirty="0" smtClean="0"/>
              <a:t>total y demanda solicita absoluta </a:t>
            </a:r>
            <a:r>
              <a:rPr lang="es-ES" sz="2400" dirty="0"/>
              <a:t>con una base reguladora </a:t>
            </a:r>
            <a:r>
              <a:rPr lang="es-ES" sz="2400" dirty="0" smtClean="0"/>
              <a:t>superior</a:t>
            </a:r>
          </a:p>
          <a:p>
            <a:pPr algn="just"/>
            <a:r>
              <a:rPr lang="es-ES" sz="2400" dirty="0" smtClean="0"/>
              <a:t>Juzgado: estima </a:t>
            </a:r>
            <a:r>
              <a:rPr lang="es-ES" sz="2400" dirty="0" err="1"/>
              <a:t>integramente</a:t>
            </a:r>
            <a:r>
              <a:rPr lang="es-ES" sz="2400" dirty="0"/>
              <a:t> la demanda </a:t>
            </a:r>
            <a:endParaRPr lang="es-ES" sz="2400" dirty="0" smtClean="0"/>
          </a:p>
          <a:p>
            <a:pPr algn="just"/>
            <a:r>
              <a:rPr lang="es-ES" sz="2400" dirty="0" smtClean="0"/>
              <a:t>TSJ: revoca </a:t>
            </a:r>
            <a:r>
              <a:rPr lang="es-ES" sz="2400" dirty="0"/>
              <a:t>sin analizar la cuestión de la base reguladora</a:t>
            </a:r>
            <a:r>
              <a:rPr lang="es-ES" sz="2400" dirty="0" smtClean="0"/>
              <a:t>.</a:t>
            </a:r>
          </a:p>
          <a:p>
            <a:pPr algn="just"/>
            <a:r>
              <a:rPr lang="es-ES" sz="2400" dirty="0" smtClean="0"/>
              <a:t>STS: Nulidad </a:t>
            </a:r>
            <a:r>
              <a:rPr lang="es-ES" sz="2400" dirty="0"/>
              <a:t>de la sentencia recurrida por vulneración del derecho fundamental a la tutela judicial</a:t>
            </a:r>
            <a:r>
              <a:rPr lang="es-ES" sz="2400" dirty="0" smtClean="0"/>
              <a:t>.</a:t>
            </a:r>
            <a:r>
              <a:rPr lang="es-ES" sz="2000" dirty="0"/>
              <a:t> </a:t>
            </a:r>
          </a:p>
          <a:p>
            <a:endParaRPr lang="es-ES_tradnl" sz="2000" dirty="0"/>
          </a:p>
        </p:txBody>
      </p:sp>
      <p:sp>
        <p:nvSpPr>
          <p:cNvPr id="21508" name="4 CuadroTexto"/>
          <p:cNvSpPr txBox="1">
            <a:spLocks noChangeArrowheads="1"/>
          </p:cNvSpPr>
          <p:nvPr/>
        </p:nvSpPr>
        <p:spPr bwMode="auto">
          <a:xfrm>
            <a:off x="611188" y="908720"/>
            <a:ext cx="3312740"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05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474684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¿Qué sucede si el jubilado parcial concentra su trabajo?</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fontScale="92500"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a:t>
            </a:r>
            <a:r>
              <a:rPr lang="es-ES" sz="2600" b="1" dirty="0">
                <a:solidFill>
                  <a:srgbClr val="FF0000"/>
                </a:solidFill>
                <a:latin typeface="+mj-lt"/>
                <a:cs typeface="Lucida Sans Unicode" pitchFamily="34" charset="0"/>
              </a:rPr>
              <a:t>1</a:t>
            </a:r>
            <a:r>
              <a:rPr lang="es-ES" sz="2600" b="1" dirty="0" smtClean="0">
                <a:solidFill>
                  <a:srgbClr val="FF0000"/>
                </a:solidFill>
                <a:latin typeface="+mj-lt"/>
                <a:cs typeface="Lucida Sans Unicode" pitchFamily="34" charset="0"/>
              </a:rPr>
              <a:t>9 enero 2015 (627/2014)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Luis F. De Castro  </a:t>
            </a:r>
            <a:endParaRPr lang="es-ES" sz="2000" dirty="0" smtClean="0">
              <a:latin typeface="+mj-lt"/>
            </a:endParaRPr>
          </a:p>
          <a:p>
            <a:pPr algn="just"/>
            <a:r>
              <a:rPr lang="es-ES" sz="2400" dirty="0" err="1" smtClean="0"/>
              <a:t>Sdh</a:t>
            </a:r>
            <a:r>
              <a:rPr lang="es-ES" sz="2400" dirty="0" smtClean="0"/>
              <a:t>: jubilado parcial concentra trabajo de tres años en los 9 meses inmediatamente posteriores a novación contrato.</a:t>
            </a:r>
          </a:p>
          <a:p>
            <a:pPr algn="just"/>
            <a:r>
              <a:rPr lang="es-ES" sz="2400" dirty="0" smtClean="0"/>
              <a:t>Relevista cesado al finalizar jubilación parcial demanda por despido, pretendiendo fraude.</a:t>
            </a:r>
          </a:p>
          <a:p>
            <a:pPr algn="just"/>
            <a:r>
              <a:rPr lang="es-ES" sz="2400" dirty="0" smtClean="0"/>
              <a:t>STS: la </a:t>
            </a:r>
            <a:r>
              <a:rPr lang="es-ES" sz="2400" dirty="0"/>
              <a:t>DA 3ª </a:t>
            </a:r>
            <a:r>
              <a:rPr lang="es-ES" sz="2400" dirty="0" smtClean="0"/>
              <a:t>RD 1131/02 no desea esas situaciones, pero la anomalía no comporta fraude.</a:t>
            </a:r>
          </a:p>
          <a:p>
            <a:pPr algn="just"/>
            <a:r>
              <a:rPr lang="es-ES" sz="2400" dirty="0" smtClean="0"/>
              <a:t>No hay perjuicio para lo afectados o la Seguridad Social.</a:t>
            </a:r>
          </a:p>
          <a:p>
            <a:pPr algn="just"/>
            <a:r>
              <a:rPr lang="es-ES" sz="2400" dirty="0" smtClean="0"/>
              <a:t>Libertad </a:t>
            </a:r>
            <a:r>
              <a:rPr lang="es-ES" sz="2400" dirty="0"/>
              <a:t>de pacto que impera en nuestra </a:t>
            </a:r>
            <a:r>
              <a:rPr lang="es-ES" sz="2400" dirty="0" smtClean="0"/>
              <a:t>legislación. </a:t>
            </a:r>
          </a:p>
          <a:p>
            <a:pPr algn="just"/>
            <a:r>
              <a:rPr lang="es-ES" sz="2400" dirty="0" smtClean="0"/>
              <a:t>Satisfechas </a:t>
            </a:r>
            <a:r>
              <a:rPr lang="es-ES" sz="2400" dirty="0"/>
              <a:t>las finalidades que atienden al mercado de empleo y a las necesidades financieras del sistema. </a:t>
            </a:r>
            <a:endParaRPr lang="es-ES" sz="2400" dirty="0" smtClean="0"/>
          </a:p>
          <a:p>
            <a:pPr algn="just"/>
            <a:r>
              <a:rPr lang="es-ES" sz="2400" dirty="0" smtClean="0"/>
              <a:t>No hay perjuicio para jubilado parcial.</a:t>
            </a:r>
          </a:p>
          <a:p>
            <a:pPr algn="just"/>
            <a:r>
              <a:rPr lang="es-ES" sz="2400" dirty="0" smtClean="0"/>
              <a:t> La anomalía no comporta desnaturalización del contrato de relevo.</a:t>
            </a:r>
          </a:p>
        </p:txBody>
      </p:sp>
      <p:sp>
        <p:nvSpPr>
          <p:cNvPr id="21508" name="4 CuadroTexto"/>
          <p:cNvSpPr txBox="1">
            <a:spLocks noChangeArrowheads="1"/>
          </p:cNvSpPr>
          <p:nvPr/>
        </p:nvSpPr>
        <p:spPr bwMode="auto">
          <a:xfrm>
            <a:off x="179512" y="548680"/>
            <a:ext cx="187220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59</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02291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¿Enerva la acción resolutoria el pago de lo debido?</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a:t>
            </a:r>
            <a:r>
              <a:rPr lang="es-ES" sz="2600" b="1" dirty="0">
                <a:solidFill>
                  <a:srgbClr val="FF0000"/>
                </a:solidFill>
                <a:latin typeface="+mj-lt"/>
                <a:cs typeface="Lucida Sans Unicode" pitchFamily="34" charset="0"/>
              </a:rPr>
              <a:t>1</a:t>
            </a:r>
            <a:r>
              <a:rPr lang="es-ES" sz="2600" b="1" dirty="0" smtClean="0">
                <a:solidFill>
                  <a:srgbClr val="FF0000"/>
                </a:solidFill>
                <a:latin typeface="+mj-lt"/>
                <a:cs typeface="Lucida Sans Unicode" pitchFamily="34" charset="0"/>
              </a:rPr>
              <a:t>9 enero 2015 (569/2014)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a:t>
            </a:r>
            <a:endParaRPr lang="es-ES" sz="2000" dirty="0" smtClean="0">
              <a:latin typeface="+mj-lt"/>
            </a:endParaRPr>
          </a:p>
          <a:p>
            <a:pPr algn="just"/>
            <a:r>
              <a:rPr lang="es-ES" sz="2400" dirty="0"/>
              <a:t>Extinción del contrato </a:t>
            </a:r>
            <a:r>
              <a:rPr lang="es-ES" sz="2400" dirty="0" smtClean="0"/>
              <a:t>basada </a:t>
            </a:r>
            <a:r>
              <a:rPr lang="es-ES" sz="2400" dirty="0"/>
              <a:t>en anomalías en pago de salarios o de complemento por IT (art. 50 ET). </a:t>
            </a:r>
            <a:endParaRPr lang="es-ES" sz="2400" dirty="0" smtClean="0"/>
          </a:p>
          <a:p>
            <a:pPr algn="just"/>
            <a:r>
              <a:rPr lang="es-ES" sz="2400" dirty="0" smtClean="0"/>
              <a:t>La </a:t>
            </a:r>
            <a:r>
              <a:rPr lang="es-ES" sz="2400" dirty="0"/>
              <a:t>acción resolutoria no se enerva cuando la empresa abona las cuantías pendientes antes del acto del juicio</a:t>
            </a:r>
            <a:r>
              <a:rPr lang="es-ES" sz="2400" dirty="0" smtClean="0"/>
              <a:t>.</a:t>
            </a:r>
          </a:p>
          <a:p>
            <a:pPr algn="just"/>
            <a:r>
              <a:rPr lang="es-ES" sz="2400" dirty="0"/>
              <a:t>Los pagos realizados </a:t>
            </a:r>
            <a:r>
              <a:rPr lang="es-ES" sz="2400" dirty="0" smtClean="0"/>
              <a:t>sirven </a:t>
            </a:r>
            <a:r>
              <a:rPr lang="es-ES" sz="2400" dirty="0"/>
              <a:t>para cancelar la deuda, pero en modo alguno enervan la acción </a:t>
            </a:r>
            <a:r>
              <a:rPr lang="es-ES" sz="2400" dirty="0" smtClean="0"/>
              <a:t>resolutoria.</a:t>
            </a:r>
          </a:p>
          <a:p>
            <a:pPr algn="just"/>
            <a:r>
              <a:rPr lang="es-ES" sz="2400" dirty="0" smtClean="0"/>
              <a:t>Inocuidad motivos del incumplimiento empresarial</a:t>
            </a:r>
          </a:p>
          <a:p>
            <a:pPr algn="just"/>
            <a:r>
              <a:rPr lang="es-ES" sz="2400" dirty="0" smtClean="0"/>
              <a:t>Objeto litigioso no desaparece, lo que sucedería en demanda por salarios</a:t>
            </a:r>
          </a:p>
        </p:txBody>
      </p:sp>
      <p:sp>
        <p:nvSpPr>
          <p:cNvPr id="21508" name="4 CuadroTexto"/>
          <p:cNvSpPr txBox="1">
            <a:spLocks noChangeArrowheads="1"/>
          </p:cNvSpPr>
          <p:nvPr/>
        </p:nvSpPr>
        <p:spPr bwMode="auto">
          <a:xfrm>
            <a:off x="395536" y="692696"/>
            <a:ext cx="165563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3316924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¿Puede cotizarse retroactivamente en RETA?</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enero 2015 (558/2014)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L. </a:t>
            </a:r>
            <a:r>
              <a:rPr lang="es-ES" sz="2000" b="1" dirty="0" err="1" smtClean="0">
                <a:latin typeface="+mj-lt"/>
              </a:rPr>
              <a:t>Gilolmo</a:t>
            </a:r>
            <a:r>
              <a:rPr lang="es-ES" sz="2000" b="1" dirty="0" smtClean="0">
                <a:latin typeface="+mj-lt"/>
              </a:rPr>
              <a:t>  </a:t>
            </a:r>
            <a:endParaRPr lang="es-ES" sz="2000" dirty="0" smtClean="0">
              <a:latin typeface="+mj-lt"/>
            </a:endParaRPr>
          </a:p>
          <a:p>
            <a:pPr algn="just"/>
            <a:r>
              <a:rPr lang="es-ES" sz="2400" dirty="0" err="1" smtClean="0"/>
              <a:t>Sdh</a:t>
            </a:r>
            <a:r>
              <a:rPr lang="es-ES" sz="2400" dirty="0" smtClean="0"/>
              <a:t>: autónoma comparece ante TGSS y reconoce actividad durante varios años. </a:t>
            </a:r>
          </a:p>
          <a:p>
            <a:pPr algn="just"/>
            <a:r>
              <a:rPr lang="es-ES" sz="2400" dirty="0" smtClean="0"/>
              <a:t>Ingreso aplazado de cotizaciones retroactivas, al tiempo que las nuevas.</a:t>
            </a:r>
          </a:p>
          <a:p>
            <a:pPr algn="just"/>
            <a:r>
              <a:rPr lang="es-ES" sz="2400" dirty="0" smtClean="0"/>
              <a:t>Solicitud de pensión de jubilación y detección del problema.</a:t>
            </a:r>
          </a:p>
          <a:p>
            <a:pPr algn="just"/>
            <a:r>
              <a:rPr lang="es-ES" sz="2400" dirty="0" smtClean="0"/>
              <a:t>STS:  validez de cotizaciones </a:t>
            </a:r>
            <a:r>
              <a:rPr lang="es-ES" sz="2400" dirty="0"/>
              <a:t>ingresadas después del alta y correspondientes a periodos anteriores a </a:t>
            </a:r>
            <a:r>
              <a:rPr lang="es-ES" sz="2400" dirty="0" smtClean="0"/>
              <a:t>ésta solo a partir enero 1998.</a:t>
            </a:r>
          </a:p>
          <a:p>
            <a:pPr algn="just"/>
            <a:r>
              <a:rPr lang="es-ES" sz="2400" dirty="0" smtClean="0"/>
              <a:t>No </a:t>
            </a:r>
            <a:r>
              <a:rPr lang="es-ES" sz="2400" dirty="0"/>
              <a:t>se computan a efectos de la acción </a:t>
            </a:r>
            <a:r>
              <a:rPr lang="es-ES" sz="2400" dirty="0" smtClean="0"/>
              <a:t>protectora ingresos anteriores (interpretación a partir Ley 66/1997). </a:t>
            </a:r>
          </a:p>
        </p:txBody>
      </p:sp>
      <p:sp>
        <p:nvSpPr>
          <p:cNvPr id="21508" name="4 CuadroTexto"/>
          <p:cNvSpPr txBox="1">
            <a:spLocks noChangeArrowheads="1"/>
          </p:cNvSpPr>
          <p:nvPr/>
        </p:nvSpPr>
        <p:spPr bwMode="auto">
          <a:xfrm>
            <a:off x="540098" y="332656"/>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61</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702446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¿Despido nulo sin discriminación?</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enero 2015 (2415/2013)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Manuel R. Alarcón </a:t>
            </a:r>
            <a:r>
              <a:rPr lang="es-ES" sz="2000" b="1" dirty="0" err="1" smtClean="0">
                <a:latin typeface="+mj-lt"/>
              </a:rPr>
              <a:t>Caracuel</a:t>
            </a:r>
            <a:r>
              <a:rPr lang="es-ES" sz="2000" b="1" dirty="0" smtClean="0">
                <a:latin typeface="+mj-lt"/>
              </a:rPr>
              <a:t>   </a:t>
            </a:r>
            <a:endParaRPr lang="es-ES" sz="2000" dirty="0" smtClean="0">
              <a:latin typeface="+mj-lt"/>
            </a:endParaRPr>
          </a:p>
          <a:p>
            <a:pPr algn="just"/>
            <a:r>
              <a:rPr lang="es-ES" sz="2400" dirty="0" smtClean="0"/>
              <a:t>Contrato temporal </a:t>
            </a:r>
            <a:r>
              <a:rPr lang="es-ES" sz="2400" dirty="0"/>
              <a:t>concertado en fraude de ley </a:t>
            </a:r>
            <a:r>
              <a:rPr lang="es-ES" sz="2400" dirty="0" smtClean="0"/>
              <a:t>y cese por finalización: despido improcedente</a:t>
            </a:r>
          </a:p>
          <a:p>
            <a:pPr algn="just"/>
            <a:r>
              <a:rPr lang="es-ES" sz="2400" dirty="0" smtClean="0"/>
              <a:t>Trabajadora </a:t>
            </a:r>
            <a:r>
              <a:rPr lang="es-ES" sz="2400" dirty="0"/>
              <a:t>con reducción de jornada por guarda de </a:t>
            </a:r>
            <a:r>
              <a:rPr lang="es-ES" sz="2400" dirty="0" smtClean="0"/>
              <a:t>menor: nulidad del despido.</a:t>
            </a:r>
          </a:p>
          <a:p>
            <a:pPr algn="just"/>
            <a:r>
              <a:rPr lang="es-ES" sz="2400" dirty="0" smtClean="0"/>
              <a:t>No hay discriminación, ni necesidad de ánimo </a:t>
            </a:r>
            <a:r>
              <a:rPr lang="es-ES" sz="2400" dirty="0" err="1" smtClean="0"/>
              <a:t>defraudatorio</a:t>
            </a:r>
            <a:r>
              <a:rPr lang="es-ES" sz="2400" dirty="0" smtClean="0"/>
              <a:t> </a:t>
            </a:r>
            <a:r>
              <a:rPr lang="es-ES" sz="2400" dirty="0" err="1" smtClean="0"/>
              <a:t>oo</a:t>
            </a:r>
            <a:r>
              <a:rPr lang="es-ES" sz="2400" dirty="0" smtClean="0"/>
              <a:t> culpabilidad sino protección objetiva.</a:t>
            </a:r>
          </a:p>
          <a:p>
            <a:pPr algn="just"/>
            <a:endParaRPr lang="es-ES" sz="2400" dirty="0" smtClean="0"/>
          </a:p>
        </p:txBody>
      </p:sp>
      <p:sp>
        <p:nvSpPr>
          <p:cNvPr id="21508" name="4 CuadroTexto"/>
          <p:cNvSpPr txBox="1">
            <a:spLocks noChangeArrowheads="1"/>
          </p:cNvSpPr>
          <p:nvPr/>
        </p:nvSpPr>
        <p:spPr bwMode="auto">
          <a:xfrm>
            <a:off x="540098" y="332656"/>
            <a:ext cx="179965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62</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1980284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¿Compensación de futbolista traspasado?</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enero 2015 (500/2014)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Jesús </a:t>
            </a:r>
            <a:r>
              <a:rPr lang="es-ES" sz="2000" b="1" dirty="0" err="1" smtClean="0">
                <a:latin typeface="+mj-lt"/>
              </a:rPr>
              <a:t>Souto</a:t>
            </a:r>
            <a:r>
              <a:rPr lang="es-ES" sz="2000" b="1" dirty="0" smtClean="0">
                <a:latin typeface="+mj-lt"/>
              </a:rPr>
              <a:t> Prieto  </a:t>
            </a:r>
            <a:endParaRPr lang="es-ES" sz="2000" dirty="0" smtClean="0">
              <a:latin typeface="+mj-lt"/>
            </a:endParaRPr>
          </a:p>
          <a:p>
            <a:pPr algn="just"/>
            <a:r>
              <a:rPr lang="es-ES" sz="2400" dirty="0" err="1" smtClean="0"/>
              <a:t>Sdh</a:t>
            </a:r>
            <a:r>
              <a:rPr lang="es-ES" sz="2400" dirty="0" smtClean="0"/>
              <a:t>: RD 1006/1985: 15% precio de cesión s no se pacta otra cosa.</a:t>
            </a:r>
          </a:p>
          <a:p>
            <a:pPr algn="just"/>
            <a:r>
              <a:rPr lang="es-ES" sz="2400" dirty="0" smtClean="0"/>
              <a:t>Convenio Colectivo sectorial: pago corresponde al Club cesionario</a:t>
            </a:r>
          </a:p>
          <a:p>
            <a:pPr algn="just"/>
            <a:r>
              <a:rPr lang="es-ES" sz="2400" dirty="0" smtClean="0"/>
              <a:t>Getafe-Ucrania</a:t>
            </a:r>
          </a:p>
          <a:p>
            <a:pPr algn="just"/>
            <a:r>
              <a:rPr lang="es-ES" sz="2400" dirty="0" smtClean="0"/>
              <a:t>STS: previsión del </a:t>
            </a:r>
            <a:r>
              <a:rPr lang="es-ES" sz="2400" dirty="0"/>
              <a:t>convenio colectivo </a:t>
            </a:r>
            <a:r>
              <a:rPr lang="es-ES" sz="2400" dirty="0" smtClean="0"/>
              <a:t>inaplicable </a:t>
            </a:r>
            <a:r>
              <a:rPr lang="es-ES" sz="2400" dirty="0"/>
              <a:t>al club extranjero, </a:t>
            </a:r>
            <a:r>
              <a:rPr lang="es-ES" sz="2400" dirty="0" smtClean="0"/>
              <a:t>ajeno al ámbito </a:t>
            </a:r>
            <a:r>
              <a:rPr lang="es-ES" sz="2400" dirty="0"/>
              <a:t>de aplicación </a:t>
            </a:r>
            <a:r>
              <a:rPr lang="es-ES" sz="2400" dirty="0" smtClean="0"/>
              <a:t>del convenio</a:t>
            </a:r>
          </a:p>
          <a:p>
            <a:pPr algn="just"/>
            <a:r>
              <a:rPr lang="es-ES" sz="2400" dirty="0" smtClean="0"/>
              <a:t>Problema: Club </a:t>
            </a:r>
            <a:r>
              <a:rPr lang="es-ES" sz="2400" dirty="0"/>
              <a:t>responsable del pago de la prima de cesión al </a:t>
            </a:r>
            <a:r>
              <a:rPr lang="es-ES" sz="2400" dirty="0" smtClean="0"/>
              <a:t>futbolista </a:t>
            </a:r>
            <a:r>
              <a:rPr lang="es-ES" sz="2400" dirty="0"/>
              <a:t>cuando el traspaso se hace a un Club </a:t>
            </a:r>
            <a:r>
              <a:rPr lang="es-ES" sz="2400" dirty="0" smtClean="0"/>
              <a:t>extranjero. </a:t>
            </a:r>
          </a:p>
          <a:p>
            <a:pPr algn="just"/>
            <a:r>
              <a:rPr lang="es-ES" sz="2400" dirty="0" smtClean="0"/>
              <a:t>STS: corresponde </a:t>
            </a:r>
            <a:r>
              <a:rPr lang="es-ES" sz="2400" dirty="0"/>
              <a:t>al Club español cedente cuando nada se pacta al respecto en el contrato de cesión.</a:t>
            </a:r>
            <a:endParaRPr lang="es-ES" sz="2400" dirty="0" smtClean="0"/>
          </a:p>
        </p:txBody>
      </p:sp>
      <p:sp>
        <p:nvSpPr>
          <p:cNvPr id="21508" name="4 CuadroTexto"/>
          <p:cNvSpPr txBox="1">
            <a:spLocks noChangeArrowheads="1"/>
          </p:cNvSpPr>
          <p:nvPr/>
        </p:nvSpPr>
        <p:spPr bwMode="auto">
          <a:xfrm>
            <a:off x="540098" y="404664"/>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63</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926222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¿Cotizaciones posteriores a lesiones?</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21 enero 2015 (127/2014)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Miguel Á. </a:t>
            </a:r>
            <a:r>
              <a:rPr lang="es-ES" sz="2000" b="1" dirty="0" err="1" smtClean="0">
                <a:latin typeface="+mj-lt"/>
              </a:rPr>
              <a:t>Luelmo</a:t>
            </a:r>
            <a:r>
              <a:rPr lang="es-ES" sz="2000" b="1" dirty="0" smtClean="0">
                <a:latin typeface="+mj-lt"/>
              </a:rPr>
              <a:t>  </a:t>
            </a:r>
            <a:endParaRPr lang="es-ES" sz="2000" dirty="0" smtClean="0">
              <a:latin typeface="+mj-lt"/>
            </a:endParaRPr>
          </a:p>
          <a:p>
            <a:pPr algn="just"/>
            <a:r>
              <a:rPr lang="es-ES" sz="2400" dirty="0" err="1" smtClean="0"/>
              <a:t>Sdh</a:t>
            </a:r>
            <a:r>
              <a:rPr lang="es-ES" sz="2400" dirty="0" smtClean="0"/>
              <a:t>: ex trabajador insta invalidez y se le deniega por defecto de carencia.</a:t>
            </a:r>
          </a:p>
          <a:p>
            <a:pPr algn="just"/>
            <a:r>
              <a:rPr lang="es-ES" sz="2400" dirty="0" smtClean="0"/>
              <a:t>Reiteración solicitud y desestimación</a:t>
            </a:r>
          </a:p>
          <a:p>
            <a:pPr algn="just"/>
            <a:r>
              <a:rPr lang="es-ES" sz="2400" dirty="0" smtClean="0"/>
              <a:t>Suscripción de convenio especial y abono de cotizaciones ulteriores</a:t>
            </a:r>
          </a:p>
          <a:p>
            <a:pPr algn="just"/>
            <a:r>
              <a:rPr lang="es-ES" sz="2400" dirty="0" smtClean="0"/>
              <a:t>Tercera solicitud: denegación por fraude</a:t>
            </a:r>
          </a:p>
          <a:p>
            <a:pPr algn="just"/>
            <a:r>
              <a:rPr lang="es-ES" sz="2400" dirty="0" smtClean="0"/>
              <a:t>STS: tal período </a:t>
            </a:r>
            <a:r>
              <a:rPr lang="es-ES" sz="2400" dirty="0"/>
              <a:t>ha de contabilizarse, </a:t>
            </a:r>
            <a:r>
              <a:rPr lang="es-ES" sz="2400" dirty="0" smtClean="0"/>
              <a:t>sin </a:t>
            </a:r>
            <a:r>
              <a:rPr lang="es-ES" sz="2400" dirty="0"/>
              <a:t>que pueda admitirse una calificación previa al mismo al no reunir el mencionado requisito de período carencial necesario. </a:t>
            </a:r>
            <a:endParaRPr lang="es-ES" sz="2400" dirty="0" smtClean="0"/>
          </a:p>
          <a:p>
            <a:pPr algn="just"/>
            <a:r>
              <a:rPr lang="es-ES" sz="2400" dirty="0" smtClean="0"/>
              <a:t>Agravación salud como argumento adicional.</a:t>
            </a:r>
            <a:endParaRPr lang="es-ES" sz="2400" dirty="0"/>
          </a:p>
          <a:p>
            <a:pPr algn="just"/>
            <a:endParaRPr lang="es-ES" sz="2400" dirty="0" smtClean="0"/>
          </a:p>
        </p:txBody>
      </p:sp>
      <p:sp>
        <p:nvSpPr>
          <p:cNvPr id="21508" name="4 CuadroTexto"/>
          <p:cNvSpPr txBox="1">
            <a:spLocks noChangeArrowheads="1"/>
          </p:cNvSpPr>
          <p:nvPr/>
        </p:nvSpPr>
        <p:spPr bwMode="auto">
          <a:xfrm>
            <a:off x="540098" y="332656"/>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64</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465258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¿IPA tras jubilación?</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21 enero 2015 (491/2014)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Lourdes </a:t>
            </a:r>
            <a:r>
              <a:rPr lang="es-ES" sz="2000" b="1" dirty="0" err="1" smtClean="0">
                <a:latin typeface="+mj-lt"/>
              </a:rPr>
              <a:t>Arastey</a:t>
            </a:r>
            <a:r>
              <a:rPr lang="es-ES" sz="2000" b="1" dirty="0" smtClean="0">
                <a:latin typeface="+mj-lt"/>
              </a:rPr>
              <a:t>  </a:t>
            </a:r>
            <a:endParaRPr lang="es-ES" sz="2000" dirty="0" smtClean="0">
              <a:latin typeface="+mj-lt"/>
            </a:endParaRPr>
          </a:p>
          <a:p>
            <a:pPr algn="just"/>
            <a:r>
              <a:rPr lang="es-ES" sz="2400" dirty="0" smtClean="0"/>
              <a:t>Pensionista jubilación anticipada que no ha cumplido edad ordinaria jubilación solicita IPA:</a:t>
            </a:r>
          </a:p>
          <a:p>
            <a:pPr algn="just"/>
            <a:r>
              <a:rPr lang="es-ES" sz="2400" dirty="0" smtClean="0"/>
              <a:t>Interpretación 138.1 LGSS: no cabe IPA si se ha cumplido edad ordinaria jubilación y se tiene derecho a tal tipo de pensión.</a:t>
            </a:r>
          </a:p>
          <a:p>
            <a:pPr algn="just"/>
            <a:r>
              <a:rPr lang="es-ES" sz="2400" dirty="0" smtClean="0"/>
              <a:t>No hay </a:t>
            </a:r>
            <a:r>
              <a:rPr lang="es-ES" sz="2400" dirty="0"/>
              <a:t>razón para denegar la incapacidad permanente aún cuando el solicitante sea pensionista de jubilación </a:t>
            </a:r>
            <a:r>
              <a:rPr lang="es-ES" sz="2400" dirty="0" smtClean="0"/>
              <a:t>anticipada.</a:t>
            </a:r>
          </a:p>
          <a:p>
            <a:pPr algn="just"/>
            <a:endParaRPr lang="es-ES" sz="2400" dirty="0"/>
          </a:p>
          <a:p>
            <a:pPr algn="just"/>
            <a:r>
              <a:rPr lang="es-ES" sz="2400" dirty="0" smtClean="0"/>
              <a:t>Fallo: devolución actuaciones al Juzgado para que valore dolencias y compruebe requisitos acceso IPA.</a:t>
            </a:r>
          </a:p>
          <a:p>
            <a:pPr algn="just"/>
            <a:endParaRPr lang="es-ES" sz="2400" dirty="0" smtClean="0"/>
          </a:p>
        </p:txBody>
      </p:sp>
      <p:sp>
        <p:nvSpPr>
          <p:cNvPr id="21508" name="4 CuadroTexto"/>
          <p:cNvSpPr txBox="1">
            <a:spLocks noChangeArrowheads="1"/>
          </p:cNvSpPr>
          <p:nvPr/>
        </p:nvSpPr>
        <p:spPr bwMode="auto">
          <a:xfrm>
            <a:off x="684114" y="188640"/>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65</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64400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¿Quién juzga el DC anterior a declaración concursal?</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26 enero 2015 (173/2014)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Jesús </a:t>
            </a:r>
            <a:r>
              <a:rPr lang="es-ES" sz="2000" b="1" dirty="0" err="1" smtClean="0">
                <a:latin typeface="+mj-lt"/>
              </a:rPr>
              <a:t>Souto</a:t>
            </a:r>
            <a:r>
              <a:rPr lang="es-ES" sz="2000" b="1" dirty="0" smtClean="0">
                <a:latin typeface="+mj-lt"/>
              </a:rPr>
              <a:t> Prieto  </a:t>
            </a:r>
            <a:endParaRPr lang="es-ES" sz="2000" dirty="0" smtClean="0">
              <a:latin typeface="+mj-lt"/>
            </a:endParaRPr>
          </a:p>
          <a:p>
            <a:pPr algn="just"/>
            <a:r>
              <a:rPr lang="es-ES" sz="2400" dirty="0"/>
              <a:t>Competencia de la jurisdicción social y no del juez </a:t>
            </a:r>
            <a:r>
              <a:rPr lang="es-ES" sz="2400" dirty="0" smtClean="0"/>
              <a:t>mercantil</a:t>
            </a:r>
          </a:p>
          <a:p>
            <a:pPr algn="just"/>
            <a:r>
              <a:rPr lang="es-ES" sz="2400" dirty="0" smtClean="0"/>
              <a:t>Despidos anteriores a </a:t>
            </a:r>
            <a:r>
              <a:rPr lang="es-ES" sz="2400" dirty="0"/>
              <a:t>la declaración del estado de concurso.</a:t>
            </a:r>
          </a:p>
          <a:p>
            <a:pPr algn="just"/>
            <a:r>
              <a:rPr lang="es-ES" sz="2400" dirty="0" smtClean="0"/>
              <a:t>DC en diciembre </a:t>
            </a:r>
            <a:r>
              <a:rPr lang="es-ES" sz="2400" dirty="0"/>
              <a:t>de </a:t>
            </a:r>
            <a:r>
              <a:rPr lang="es-ES" sz="2400" dirty="0" smtClean="0"/>
              <a:t>2012 y declaración de concurso en enero de 2013; demanda de DC posterior</a:t>
            </a:r>
          </a:p>
          <a:p>
            <a:pPr algn="just"/>
            <a:r>
              <a:rPr lang="es-ES" sz="2400" dirty="0" smtClean="0"/>
              <a:t>Fecha </a:t>
            </a:r>
            <a:r>
              <a:rPr lang="es-ES" sz="2400" dirty="0"/>
              <a:t>del despido de los trabajadores </a:t>
            </a:r>
            <a:r>
              <a:rPr lang="es-ES" sz="2400" dirty="0" smtClean="0"/>
              <a:t>versus fecha </a:t>
            </a:r>
            <a:r>
              <a:rPr lang="es-ES" sz="2400" dirty="0"/>
              <a:t>de declaración de la empresa en estado de </a:t>
            </a:r>
            <a:r>
              <a:rPr lang="es-ES" sz="2400" dirty="0" smtClean="0"/>
              <a:t>concurso.</a:t>
            </a:r>
          </a:p>
          <a:p>
            <a:pPr algn="just"/>
            <a:r>
              <a:rPr lang="es-ES" sz="2400" dirty="0" smtClean="0"/>
              <a:t>Si el DC se comunica a los trabajadores con </a:t>
            </a:r>
            <a:r>
              <a:rPr lang="es-ES" sz="2400" dirty="0"/>
              <a:t>posterioridad a </a:t>
            </a:r>
            <a:r>
              <a:rPr lang="es-ES" sz="2400" dirty="0" smtClean="0"/>
              <a:t>la declaración </a:t>
            </a:r>
            <a:r>
              <a:rPr lang="es-ES" sz="2400" dirty="0"/>
              <a:t>concursal, la competencia se desplaza a favor del Juez de lo Mercantil.</a:t>
            </a:r>
          </a:p>
        </p:txBody>
      </p:sp>
      <p:sp>
        <p:nvSpPr>
          <p:cNvPr id="21508" name="4 CuadroTexto"/>
          <p:cNvSpPr txBox="1">
            <a:spLocks noChangeArrowheads="1"/>
          </p:cNvSpPr>
          <p:nvPr/>
        </p:nvSpPr>
        <p:spPr bwMode="auto">
          <a:xfrm>
            <a:off x="540098" y="404664"/>
            <a:ext cx="2159694" cy="1323439"/>
          </a:xfrm>
          <a:prstGeom prst="rect">
            <a:avLst/>
          </a:prstGeom>
          <a:noFill/>
          <a:ln w="9525">
            <a:noFill/>
            <a:miter lim="800000"/>
            <a:headEnd/>
            <a:tailEnd/>
          </a:ln>
        </p:spPr>
        <p:txBody>
          <a:bodyPr wrap="square">
            <a:spAutoFit/>
          </a:bodyPr>
          <a:lstStyle/>
          <a:p>
            <a:pPr>
              <a:defRPr/>
            </a:pPr>
            <a:r>
              <a:rPr lang="es-ES_tradnl" sz="8000" b="1" dirty="0" smtClean="0">
                <a:solidFill>
                  <a:prstClr val="white">
                    <a:lumMod val="50000"/>
                  </a:prstClr>
                </a:solidFill>
                <a:latin typeface="Arial" pitchFamily="34" charset="0"/>
              </a:rPr>
              <a:t>66</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7352241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Cómo impugnar la MSCT envuelta en pacto de DC</a:t>
            </a:r>
          </a:p>
        </p:txBody>
      </p:sp>
      <p:sp>
        <p:nvSpPr>
          <p:cNvPr id="21507" name="2 Marcador de contenido"/>
          <p:cNvSpPr>
            <a:spLocks noGrp="1"/>
          </p:cNvSpPr>
          <p:nvPr>
            <p:ph idx="4294967295"/>
          </p:nvPr>
        </p:nvSpPr>
        <p:spPr>
          <a:xfrm>
            <a:off x="1835696" y="1628775"/>
            <a:ext cx="7127875" cy="4895850"/>
          </a:xfrm>
        </p:spPr>
        <p:txBody>
          <a:bodyPr rtlCol="0">
            <a:normAutofit fontScale="92500"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27 enero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28/2014)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Navarro</a:t>
            </a:r>
            <a:endParaRPr lang="es-ES" sz="2000" dirty="0">
              <a:latin typeface="+mj-lt"/>
            </a:endParaRPr>
          </a:p>
          <a:p>
            <a:pPr algn="just"/>
            <a:r>
              <a:rPr lang="es-ES" sz="2400" dirty="0"/>
              <a:t>Despido Colectivo de IBERIA finalizado con acuerdo aceptando la propuesta del Mediador. </a:t>
            </a:r>
            <a:endParaRPr lang="es-ES" sz="2400" dirty="0" smtClean="0"/>
          </a:p>
          <a:p>
            <a:pPr algn="just"/>
            <a:r>
              <a:rPr lang="es-ES" sz="2400" dirty="0" smtClean="0"/>
              <a:t>Impugnación </a:t>
            </a:r>
            <a:r>
              <a:rPr lang="es-ES" sz="2400" dirty="0"/>
              <a:t>parcial de dicho acuerdo (Punto referido al abono de diferencias salariales </a:t>
            </a:r>
            <a:r>
              <a:rPr lang="es-ES" sz="2400" dirty="0" smtClean="0"/>
              <a:t>ya devengadas).</a:t>
            </a:r>
          </a:p>
          <a:p>
            <a:pPr algn="just"/>
            <a:r>
              <a:rPr lang="es-ES" sz="2400" dirty="0" smtClean="0"/>
              <a:t>DOCTRINA</a:t>
            </a:r>
            <a:r>
              <a:rPr lang="es-ES" sz="2400" dirty="0"/>
              <a:t>: Los pactos esenciales del acuerdo con el que acaba el periodo de consultas en el despido colectivo han de impugnarse </a:t>
            </a:r>
            <a:r>
              <a:rPr lang="es-ES" sz="2400" dirty="0" smtClean="0"/>
              <a:t>siguiendo modalidad </a:t>
            </a:r>
            <a:r>
              <a:rPr lang="es-ES" sz="2400" dirty="0"/>
              <a:t>del artículo 124 LRJS</a:t>
            </a:r>
            <a:r>
              <a:rPr lang="es-ES" sz="2400" dirty="0" smtClean="0"/>
              <a:t>.</a:t>
            </a:r>
          </a:p>
          <a:p>
            <a:pPr algn="just"/>
            <a:r>
              <a:rPr lang="es-ES" sz="2400" dirty="0" smtClean="0"/>
              <a:t>De </a:t>
            </a:r>
            <a:r>
              <a:rPr lang="es-ES" sz="2400" dirty="0"/>
              <a:t>forma subsidiaria </a:t>
            </a:r>
            <a:r>
              <a:rPr lang="es-ES" sz="2400" dirty="0" smtClean="0"/>
              <a:t>cabe impugnar aspectos </a:t>
            </a:r>
            <a:r>
              <a:rPr lang="es-ES" sz="2400" dirty="0"/>
              <a:t>colaterales, </a:t>
            </a:r>
            <a:r>
              <a:rPr lang="es-ES" sz="2400" dirty="0" smtClean="0"/>
              <a:t>pero el </a:t>
            </a:r>
            <a:r>
              <a:rPr lang="es-ES" sz="2400" dirty="0"/>
              <a:t>acuerdo ha de tomarse como un todo</a:t>
            </a:r>
            <a:r>
              <a:rPr lang="es-ES" sz="2400" dirty="0" smtClean="0"/>
              <a:t>.</a:t>
            </a:r>
          </a:p>
          <a:p>
            <a:pPr algn="just"/>
            <a:r>
              <a:rPr lang="es-ES" sz="2400" dirty="0" smtClean="0"/>
              <a:t>APLICACIÓN </a:t>
            </a:r>
            <a:r>
              <a:rPr lang="es-ES" sz="2400" dirty="0"/>
              <a:t>AL CASO: Inadecuación radical de procedimiento, con nulidad de sentencia y retroacción de actuaciones al momento anterior a dictarla.</a:t>
            </a:r>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67</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3050763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Subrogación de plantilla en </a:t>
            </a:r>
            <a:r>
              <a:rPr lang="es-ES" altLang="es-ES" sz="2400" dirty="0" err="1" smtClean="0">
                <a:cs typeface="Lucida Sans Unicode" pitchFamily="34" charset="0"/>
              </a:rPr>
              <a:t>telemarketing</a:t>
            </a:r>
            <a:r>
              <a:rPr lang="es-ES" altLang="es-ES" sz="2400" dirty="0" smtClean="0">
                <a:cs typeface="Lucida Sans Unicode" pitchFamily="34" charset="0"/>
              </a:rPr>
              <a:t>?</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27 enero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15/2014)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M. López Gª de la Serrana</a:t>
            </a:r>
            <a:endParaRPr lang="es-ES" sz="2000" dirty="0">
              <a:latin typeface="+mj-lt"/>
            </a:endParaRPr>
          </a:p>
          <a:p>
            <a:pPr algn="just"/>
            <a:r>
              <a:rPr lang="es-ES" sz="2400" dirty="0" smtClean="0"/>
              <a:t>SERTEL pierde contrata con ADIF y extingue 227 CT</a:t>
            </a:r>
          </a:p>
          <a:p>
            <a:pPr algn="just"/>
            <a:r>
              <a:rPr lang="es-ES" sz="2400" dirty="0" smtClean="0"/>
              <a:t>ATENTO incorpora a 221 de los despedidos</a:t>
            </a:r>
          </a:p>
          <a:p>
            <a:pPr algn="just"/>
            <a:r>
              <a:rPr lang="es-ES" sz="2400" dirty="0" smtClean="0"/>
              <a:t>Art 18 </a:t>
            </a:r>
            <a:r>
              <a:rPr lang="es-ES" sz="2400" dirty="0" err="1" smtClean="0"/>
              <a:t>Ccol</a:t>
            </a:r>
            <a:r>
              <a:rPr lang="es-ES" sz="2400" dirty="0" smtClean="0"/>
              <a:t> sectorial</a:t>
            </a:r>
          </a:p>
          <a:p>
            <a:pPr algn="just"/>
            <a:r>
              <a:rPr lang="es-ES" sz="2400" dirty="0" smtClean="0"/>
              <a:t>ATENTO </a:t>
            </a:r>
            <a:r>
              <a:rPr lang="es-ES" sz="2400" dirty="0"/>
              <a:t>aportó sus propias </a:t>
            </a:r>
            <a:r>
              <a:rPr lang="es-ES" sz="2400" dirty="0" smtClean="0"/>
              <a:t>instalaciones </a:t>
            </a:r>
            <a:r>
              <a:rPr lang="es-ES" sz="2400" dirty="0"/>
              <a:t>y medios de trabajo sin los que no podría desarrollarse la </a:t>
            </a:r>
            <a:r>
              <a:rPr lang="es-ES" sz="2400" dirty="0" smtClean="0"/>
              <a:t>actividad</a:t>
            </a:r>
          </a:p>
          <a:p>
            <a:pPr algn="just"/>
            <a:r>
              <a:rPr lang="es-ES" sz="2400" dirty="0" smtClean="0"/>
              <a:t>ATENTO está cumpliendo obligación convencional, que mejora régimen general.</a:t>
            </a:r>
          </a:p>
          <a:p>
            <a:pPr algn="just"/>
            <a:r>
              <a:rPr lang="es-ES" sz="2400" dirty="0" smtClean="0"/>
              <a:t>Inaplicable criterios para ver si hay subrogación!</a:t>
            </a:r>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68</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53440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331118"/>
            <a:ext cx="6516687" cy="1009650"/>
          </a:xfrm>
        </p:spPr>
        <p:txBody>
          <a:bodyPr anchor="t">
            <a:normAutofit fontScale="90000"/>
          </a:bodyPr>
          <a:lstStyle/>
          <a:p>
            <a:pPr algn="r"/>
            <a:r>
              <a:rPr lang="es-ES" altLang="es-ES" sz="2400" b="1" dirty="0" smtClean="0"/>
              <a:t>PARADORES DE TURISMO DE ESPAÑA</a:t>
            </a:r>
            <a:br>
              <a:rPr lang="es-ES" altLang="es-ES" sz="2400" b="1" dirty="0" smtClean="0"/>
            </a:br>
            <a:r>
              <a:rPr lang="es-ES" altLang="es-ES" sz="2400" b="1" dirty="0" smtClean="0"/>
              <a:t>(Ajustado a Derecho, confirmando)</a:t>
            </a:r>
            <a:r>
              <a:rPr lang="es-ES" altLang="es-ES" sz="2400" dirty="0" smtClean="0"/>
              <a:t/>
            </a:r>
            <a:br>
              <a:rPr lang="es-ES" altLang="es-ES" sz="2400" dirty="0" smtClean="0"/>
            </a:br>
            <a:r>
              <a:rPr lang="es-ES" altLang="es-ES" sz="2400" dirty="0" smtClean="0"/>
              <a:t>350 despidos (y otras medidas)</a:t>
            </a:r>
            <a:br>
              <a:rPr lang="es-ES" altLang="es-ES" sz="2400" dirty="0" smtClean="0"/>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1835696" y="1700808"/>
            <a:ext cx="7127875" cy="4895850"/>
          </a:xfrm>
        </p:spPr>
        <p:txBody>
          <a:bodyPr rtlCol="0">
            <a:normAutofit/>
          </a:bodyPr>
          <a:lstStyle/>
          <a:p>
            <a:pPr marL="0" indent="0" algn="ctr">
              <a:buNone/>
              <a:defRPr/>
            </a:pPr>
            <a:r>
              <a:rPr lang="es-ES" sz="2600" b="1" dirty="0" smtClean="0">
                <a:solidFill>
                  <a:srgbClr val="FF0000"/>
                </a:solidFill>
                <a:latin typeface="+mj-lt"/>
                <a:cs typeface="Lucida Sans Unicode" pitchFamily="34" charset="0"/>
              </a:rPr>
              <a:t>          STS 22 septiembre 2014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305/2013)</a:t>
            </a:r>
          </a:p>
          <a:p>
            <a:pPr marL="0" indent="0" algn="r" eaLnBrk="1" fontAlgn="auto" hangingPunct="1">
              <a:spcAft>
                <a:spcPts val="0"/>
              </a:spcAft>
              <a:buFont typeface="Arial" pitchFamily="34" charset="0"/>
              <a:buNone/>
              <a:defRPr/>
            </a:pPr>
            <a:r>
              <a:rPr lang="es-ES" sz="2000" b="1" dirty="0" smtClean="0">
                <a:latin typeface="+mj-lt"/>
              </a:rPr>
              <a:t>L. </a:t>
            </a:r>
            <a:r>
              <a:rPr lang="es-ES" sz="2000" b="1" dirty="0" err="1" smtClean="0">
                <a:latin typeface="+mj-lt"/>
              </a:rPr>
              <a:t>Fdo</a:t>
            </a:r>
            <a:r>
              <a:rPr lang="es-ES" sz="2000" b="1" dirty="0" smtClean="0">
                <a:latin typeface="+mj-lt"/>
              </a:rPr>
              <a:t> De Castro Fernández</a:t>
            </a:r>
            <a:endParaRPr lang="es-ES" sz="2000" dirty="0">
              <a:latin typeface="+mj-lt"/>
            </a:endParaRPr>
          </a:p>
          <a:p>
            <a:pPr marL="0" indent="0" algn="just">
              <a:buNone/>
              <a:defRPr/>
            </a:pPr>
            <a:r>
              <a:rPr lang="es-ES_tradnl" sz="2000" dirty="0" smtClean="0"/>
              <a:t>Recurso interpuesto por CGT vs DC pactado (UGT y CCOO)</a:t>
            </a:r>
          </a:p>
          <a:p>
            <a:pPr marL="457200" indent="-457200" algn="just">
              <a:buAutoNum type="arabicPeriod"/>
              <a:defRPr/>
            </a:pPr>
            <a:r>
              <a:rPr lang="es-ES_tradnl" sz="2000" dirty="0" smtClean="0"/>
              <a:t>LEGITIMACIÓN NEGOCIAL del Comité </a:t>
            </a:r>
            <a:r>
              <a:rPr lang="es-ES_tradnl" sz="2000" dirty="0" err="1" smtClean="0"/>
              <a:t>Intercentros</a:t>
            </a:r>
            <a:r>
              <a:rPr lang="es-ES_tradnl" sz="2000" dirty="0" smtClean="0"/>
              <a:t>, por delegación secciones sindicales. </a:t>
            </a:r>
            <a:r>
              <a:rPr lang="es-ES" sz="2000" dirty="0" smtClean="0"/>
              <a:t>Cuestión novedosa; falta de representatividad mínima.</a:t>
            </a:r>
          </a:p>
          <a:p>
            <a:pPr marL="457200" indent="-457200" algn="just">
              <a:buAutoNum type="arabicPeriod"/>
              <a:defRPr/>
            </a:pPr>
            <a:r>
              <a:rPr lang="es-ES_tradnl" sz="2000" dirty="0" smtClean="0"/>
              <a:t>LISTADO PROVISIONAL AFECTADOS: al abrirse posterior adscripción voluntaria, se alteró y es lógico que Comisión Seguimiento lo administre.</a:t>
            </a:r>
          </a:p>
          <a:p>
            <a:pPr marL="457200" indent="-457200" algn="just">
              <a:buAutoNum type="arabicPeriod"/>
              <a:defRPr/>
            </a:pPr>
            <a:r>
              <a:rPr lang="es-ES_tradnl" sz="2000" dirty="0" smtClean="0"/>
              <a:t>COMPROMISO EMPLEO DEL CONVENIO DE 2008: no puede impedir DC años después.</a:t>
            </a:r>
          </a:p>
          <a:p>
            <a:pPr marL="457200" indent="-457200" algn="just">
              <a:buAutoNum type="arabicPeriod"/>
              <a:defRPr/>
            </a:pPr>
            <a:r>
              <a:rPr lang="es-ES_tradnl" sz="2000" dirty="0" smtClean="0"/>
              <a:t>DELEGADA SINDICAL no notificada de reuniones: no cabe alegar vulneración derechos de otro sindicato</a:t>
            </a:r>
            <a:endParaRPr lang="es-ES" sz="2000" dirty="0" smtClean="0"/>
          </a:p>
          <a:p>
            <a:pPr marL="457200" indent="-457200" algn="just">
              <a:buAutoNum type="arabicPeriod"/>
              <a:defRPr/>
            </a:pPr>
            <a:endParaRPr lang="es-ES_tradnl" sz="2000" dirty="0" smtClean="0"/>
          </a:p>
        </p:txBody>
      </p:sp>
      <p:sp>
        <p:nvSpPr>
          <p:cNvPr id="21508" name="4 CuadroTexto"/>
          <p:cNvSpPr txBox="1">
            <a:spLocks noChangeArrowheads="1"/>
          </p:cNvSpPr>
          <p:nvPr/>
        </p:nvSpPr>
        <p:spPr bwMode="auto">
          <a:xfrm>
            <a:off x="323528" y="1700213"/>
            <a:ext cx="151162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06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4514251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Cómo ponderar voto Asociación Patronal?</a:t>
            </a:r>
          </a:p>
        </p:txBody>
      </p:sp>
      <p:sp>
        <p:nvSpPr>
          <p:cNvPr id="21507" name="2 Marcador de contenido"/>
          <p:cNvSpPr>
            <a:spLocks noGrp="1"/>
          </p:cNvSpPr>
          <p:nvPr>
            <p:ph idx="4294967295"/>
          </p:nvPr>
        </p:nvSpPr>
        <p:spPr>
          <a:xfrm>
            <a:off x="1547664" y="1628775"/>
            <a:ext cx="7415907"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3 febrero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20/2014)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L. </a:t>
            </a:r>
            <a:r>
              <a:rPr lang="es-ES" sz="2000" b="1" dirty="0" err="1" smtClean="0">
                <a:latin typeface="+mj-lt"/>
              </a:rPr>
              <a:t>Gilolmo</a:t>
            </a:r>
            <a:endParaRPr lang="es-ES" sz="2000" dirty="0">
              <a:latin typeface="+mj-lt"/>
            </a:endParaRPr>
          </a:p>
          <a:p>
            <a:pPr algn="just"/>
            <a:r>
              <a:rPr lang="es-ES" sz="2400" dirty="0" smtClean="0"/>
              <a:t>IV </a:t>
            </a:r>
            <a:r>
              <a:rPr lang="es-ES" sz="2400" dirty="0"/>
              <a:t>Convenio Colectivo Estatal del Sector de la Madera. </a:t>
            </a:r>
            <a:endParaRPr lang="es-ES" sz="2400" dirty="0" smtClean="0"/>
          </a:p>
          <a:p>
            <a:pPr algn="just"/>
            <a:r>
              <a:rPr lang="es-ES" sz="2400" dirty="0" smtClean="0"/>
              <a:t>Una </a:t>
            </a:r>
            <a:r>
              <a:rPr lang="es-ES" sz="2400" dirty="0"/>
              <a:t>sola asociación patronal, y la decisión se toma por los órganos estatutariamente facultados para </a:t>
            </a:r>
            <a:r>
              <a:rPr lang="es-ES" sz="2400" dirty="0" smtClean="0"/>
              <a:t>negociar.</a:t>
            </a:r>
          </a:p>
          <a:p>
            <a:pPr algn="just"/>
            <a:r>
              <a:rPr lang="es-ES" sz="2400" dirty="0" smtClean="0"/>
              <a:t>El voto </a:t>
            </a:r>
            <a:r>
              <a:rPr lang="es-ES" sz="2400" dirty="0"/>
              <a:t>es "único", sin que, a los efectos de la validez y legalidad del Convenio, proceda efectuar una ponderación abstracta en función del teórico número máximo (15) de representantes de cada parte negociadora establecido en el art. 88.4 ET</a:t>
            </a:r>
            <a:r>
              <a:rPr lang="es-ES" sz="2400"/>
              <a:t>. </a:t>
            </a:r>
            <a:endParaRPr lang="es-ES" sz="2400" smtClean="0"/>
          </a:p>
          <a:p>
            <a:pPr algn="just"/>
            <a:r>
              <a:rPr lang="es-ES" sz="2400" smtClean="0"/>
              <a:t>Se </a:t>
            </a:r>
            <a:r>
              <a:rPr lang="es-ES" sz="2400" dirty="0"/>
              <a:t>desestima el recurso y se confirma en tal sentido la sentencia de la AN.</a:t>
            </a:r>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69</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357381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Distribución jornada saltando de año?</a:t>
            </a:r>
          </a:p>
        </p:txBody>
      </p:sp>
      <p:sp>
        <p:nvSpPr>
          <p:cNvPr id="21507" name="2 Marcador de contenido"/>
          <p:cNvSpPr>
            <a:spLocks noGrp="1"/>
          </p:cNvSpPr>
          <p:nvPr>
            <p:ph idx="4294967295"/>
          </p:nvPr>
        </p:nvSpPr>
        <p:spPr>
          <a:xfrm>
            <a:off x="1547664" y="1628775"/>
            <a:ext cx="7415907" cy="4895850"/>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3 febrero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Rosa </a:t>
            </a:r>
            <a:r>
              <a:rPr lang="es-ES" sz="2000" b="1" dirty="0" err="1" smtClean="0">
                <a:latin typeface="+mj-lt"/>
              </a:rPr>
              <a:t>Virolés</a:t>
            </a:r>
            <a:endParaRPr lang="es-ES" sz="2000" dirty="0">
              <a:latin typeface="+mj-lt"/>
            </a:endParaRPr>
          </a:p>
          <a:p>
            <a:pPr algn="just"/>
            <a:r>
              <a:rPr lang="es-ES" sz="2400" dirty="0"/>
              <a:t>Impugnación convenio colectivo industrias cárnicas</a:t>
            </a:r>
            <a:r>
              <a:rPr lang="es-ES" sz="2400" dirty="0" smtClean="0"/>
              <a:t>.</a:t>
            </a:r>
          </a:p>
          <a:p>
            <a:pPr algn="just"/>
            <a:r>
              <a:rPr lang="es-ES" sz="2400" dirty="0" smtClean="0"/>
              <a:t>Distribución </a:t>
            </a:r>
            <a:r>
              <a:rPr lang="es-ES" sz="2400" dirty="0"/>
              <a:t>irregular de jornada. </a:t>
            </a:r>
            <a:endParaRPr lang="es-ES" sz="2400" dirty="0" smtClean="0"/>
          </a:p>
          <a:p>
            <a:pPr algn="just"/>
            <a:endParaRPr lang="es-ES" sz="2400" dirty="0"/>
          </a:p>
          <a:p>
            <a:pPr algn="just"/>
            <a:r>
              <a:rPr lang="es-ES" sz="2400" dirty="0" smtClean="0"/>
              <a:t>Criterio: la </a:t>
            </a:r>
            <a:r>
              <a:rPr lang="es-ES" sz="2400" dirty="0"/>
              <a:t>empresa no puede compensar las bolsas de horas causadas por la distribución irregular de la jornada en el año siguiente de su realización, sino que debe distribuirse dentro de cada anualidad</a:t>
            </a:r>
            <a:r>
              <a:rPr lang="es-ES" sz="2400" dirty="0" smtClean="0"/>
              <a:t>.</a:t>
            </a:r>
          </a:p>
          <a:p>
            <a:pPr algn="just"/>
            <a:endParaRPr lang="es-ES" sz="2400" dirty="0"/>
          </a:p>
          <a:p>
            <a:pPr marL="0" indent="0" algn="just">
              <a:buNone/>
            </a:pPr>
            <a:r>
              <a:rPr lang="es-ES" sz="2400" dirty="0" smtClean="0"/>
              <a:t>OJO: Reforma RDL 16/2013 (Salvo pacto, la compensación debe hacerse </a:t>
            </a:r>
            <a:r>
              <a:rPr lang="es-ES" sz="2400" i="1" dirty="0" smtClean="0"/>
              <a:t>en el plazo de doce meses</a:t>
            </a:r>
            <a:r>
              <a:rPr lang="es-ES" sz="2400" dirty="0" smtClean="0"/>
              <a:t> desde que se produzcan diferencias)</a:t>
            </a:r>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70</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740892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Debe reingresar el excedente en vacante distante?</a:t>
            </a:r>
          </a:p>
        </p:txBody>
      </p:sp>
      <p:sp>
        <p:nvSpPr>
          <p:cNvPr id="21507" name="2 Marcador de contenido"/>
          <p:cNvSpPr>
            <a:spLocks noGrp="1"/>
          </p:cNvSpPr>
          <p:nvPr>
            <p:ph idx="4294967295"/>
          </p:nvPr>
        </p:nvSpPr>
        <p:spPr>
          <a:xfrm>
            <a:off x="1547664" y="1628775"/>
            <a:ext cx="7415907"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3 febrero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521/2014)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Manuel R. Alarcón</a:t>
            </a:r>
            <a:endParaRPr lang="es-ES" sz="2000" dirty="0">
              <a:latin typeface="+mj-lt"/>
            </a:endParaRPr>
          </a:p>
          <a:p>
            <a:pPr algn="just"/>
            <a:r>
              <a:rPr lang="es-ES" sz="2400" dirty="0"/>
              <a:t>Reingreso tras excedencia voluntaria. </a:t>
            </a:r>
            <a:endParaRPr lang="es-ES" sz="2400" dirty="0" smtClean="0"/>
          </a:p>
          <a:p>
            <a:pPr algn="just"/>
            <a:r>
              <a:rPr lang="es-ES" sz="2400" dirty="0" smtClean="0"/>
              <a:t>Rechaza incorporarse a puesto de </a:t>
            </a:r>
            <a:r>
              <a:rPr lang="es-ES" sz="2400" dirty="0"/>
              <a:t>su misma categoría pero </a:t>
            </a:r>
            <a:r>
              <a:rPr lang="es-ES" sz="2400" dirty="0" smtClean="0"/>
              <a:t>no en Madrid sino en Alicante (obliga </a:t>
            </a:r>
            <a:r>
              <a:rPr lang="es-ES" sz="2400" dirty="0"/>
              <a:t>a un cambio de </a:t>
            </a:r>
            <a:r>
              <a:rPr lang="es-ES" sz="2400" dirty="0" smtClean="0"/>
              <a:t>residencia).</a:t>
            </a:r>
          </a:p>
          <a:p>
            <a:pPr algn="just"/>
            <a:r>
              <a:rPr lang="es-ES" sz="2400" dirty="0" smtClean="0"/>
              <a:t>NO estamos ante dimisión, porque él no quiere extinguir contrato.</a:t>
            </a:r>
          </a:p>
          <a:p>
            <a:pPr algn="just"/>
            <a:r>
              <a:rPr lang="es-ES" sz="2400" dirty="0" smtClean="0"/>
              <a:t>NO es despido porque la empresa le ofrece….</a:t>
            </a:r>
          </a:p>
          <a:p>
            <a:pPr algn="just"/>
            <a:r>
              <a:rPr lang="es-ES" sz="2400" dirty="0" smtClean="0"/>
              <a:t>Resultado: subsiste derecho a </a:t>
            </a:r>
            <a:r>
              <a:rPr lang="es-ES" sz="2400" dirty="0"/>
              <a:t>ocupar la primera </a:t>
            </a:r>
            <a:r>
              <a:rPr lang="es-ES" sz="2400" dirty="0" smtClean="0"/>
              <a:t>vacante que </a:t>
            </a:r>
            <a:r>
              <a:rPr lang="es-ES" sz="2400" dirty="0"/>
              <a:t>no le obligue a cambiar de residencia.</a:t>
            </a:r>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71</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3286195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Viudedad para las parejas de hecho auténticas?</a:t>
            </a:r>
          </a:p>
        </p:txBody>
      </p:sp>
      <p:sp>
        <p:nvSpPr>
          <p:cNvPr id="21507" name="2 Marcador de contenido"/>
          <p:cNvSpPr>
            <a:spLocks noGrp="1"/>
          </p:cNvSpPr>
          <p:nvPr>
            <p:ph idx="4294967295"/>
          </p:nvPr>
        </p:nvSpPr>
        <p:spPr>
          <a:xfrm>
            <a:off x="1547664" y="1628775"/>
            <a:ext cx="7415907" cy="4895850"/>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9 febrero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2288/2014)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Navarro</a:t>
            </a:r>
            <a:endParaRPr lang="es-ES" sz="2000" dirty="0">
              <a:latin typeface="+mj-lt"/>
            </a:endParaRPr>
          </a:p>
          <a:p>
            <a:pPr algn="just"/>
            <a:r>
              <a:rPr lang="es-ES" sz="2400" dirty="0" smtClean="0"/>
              <a:t>Tras STC 40/2014 de 11 marzo sólo </a:t>
            </a:r>
            <a:r>
              <a:rPr lang="es-ES" sz="2400" dirty="0"/>
              <a:t>se admite inscripción en registro de parejas de hecho o documento </a:t>
            </a:r>
            <a:r>
              <a:rPr lang="es-ES" sz="2400" dirty="0" smtClean="0"/>
              <a:t>público.</a:t>
            </a:r>
            <a:endParaRPr lang="es-ES" sz="2400" dirty="0"/>
          </a:p>
          <a:p>
            <a:pPr algn="just"/>
            <a:r>
              <a:rPr lang="es-ES" sz="2400" dirty="0" smtClean="0"/>
              <a:t>Pareja </a:t>
            </a:r>
            <a:r>
              <a:rPr lang="es-ES" sz="2400" dirty="0"/>
              <a:t>de hecho se constituye únicamente mediante los mecanismos a que refiere el art. 174.3 LGSS: inscripción en el </a:t>
            </a:r>
            <a:r>
              <a:rPr lang="es-ES" sz="2400" dirty="0" smtClean="0"/>
              <a:t>Registro </a:t>
            </a:r>
            <a:r>
              <a:rPr lang="es-ES" sz="2400" dirty="0"/>
              <a:t>correspondiente de parejas de hecho, o documento público en que conste dicha </a:t>
            </a:r>
            <a:r>
              <a:rPr lang="es-ES" sz="2400" dirty="0" smtClean="0"/>
              <a:t>constitución.</a:t>
            </a:r>
          </a:p>
          <a:p>
            <a:pPr algn="just"/>
            <a:r>
              <a:rPr lang="es-ES" sz="2400" dirty="0" smtClean="0"/>
              <a:t>La existencia </a:t>
            </a:r>
            <a:r>
              <a:rPr lang="es-ES" sz="2400" dirty="0"/>
              <a:t>de </a:t>
            </a:r>
            <a:r>
              <a:rPr lang="es-ES" sz="2400" dirty="0" smtClean="0"/>
              <a:t>«pareja </a:t>
            </a:r>
            <a:r>
              <a:rPr lang="es-ES" sz="2400" dirty="0"/>
              <a:t>de hecho” y </a:t>
            </a:r>
            <a:r>
              <a:rPr lang="es-ES" sz="2400" dirty="0" smtClean="0"/>
              <a:t>la “convivencia </a:t>
            </a:r>
            <a:r>
              <a:rPr lang="es-ES" sz="2400" dirty="0"/>
              <a:t>estable y notoria</a:t>
            </a:r>
            <a:r>
              <a:rPr lang="es-ES" sz="2400" dirty="0" smtClean="0"/>
              <a:t>” </a:t>
            </a:r>
            <a:r>
              <a:rPr lang="es-ES" sz="2400" dirty="0"/>
              <a:t>son </a:t>
            </a:r>
            <a:r>
              <a:rPr lang="es-ES" sz="2400" dirty="0" smtClean="0"/>
              <a:t>requisitos distintos.</a:t>
            </a:r>
          </a:p>
          <a:p>
            <a:pPr algn="just"/>
            <a:r>
              <a:rPr lang="es-ES" sz="2400" dirty="0" smtClean="0"/>
              <a:t>Constitución al menos dos años antes óbito.</a:t>
            </a:r>
          </a:p>
          <a:p>
            <a:pPr marL="0" indent="0" algn="r">
              <a:buNone/>
            </a:pPr>
            <a:r>
              <a:rPr lang="es-ES" sz="2400" dirty="0" smtClean="0"/>
              <a:t>Casa STSJ Madrid </a:t>
            </a:r>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72</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717076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Ceguera como gran invalidez siempre?</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10 febrero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1764/2014)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endParaRPr lang="es-ES" sz="2000" dirty="0">
              <a:latin typeface="+mj-lt"/>
            </a:endParaRPr>
          </a:p>
          <a:p>
            <a:pPr algn="just"/>
            <a:endParaRPr lang="es-ES" sz="2400" dirty="0" smtClean="0"/>
          </a:p>
          <a:p>
            <a:pPr algn="just"/>
            <a:r>
              <a:rPr lang="es-ES" sz="2400" dirty="0" smtClean="0"/>
              <a:t>Agudeza </a:t>
            </a:r>
            <a:r>
              <a:rPr lang="es-ES" sz="2400" dirty="0"/>
              <a:t>visual inferior a una décima en ambos ojos, </a:t>
            </a:r>
            <a:endParaRPr lang="es-ES" sz="2400" dirty="0" smtClean="0"/>
          </a:p>
          <a:p>
            <a:pPr algn="just"/>
            <a:r>
              <a:rPr lang="es-ES" sz="2400" dirty="0" smtClean="0"/>
              <a:t>Adquirido </a:t>
            </a:r>
            <a:r>
              <a:rPr lang="es-ES" sz="2400" dirty="0"/>
              <a:t>habilidades que permiten realizar actos esenciales de la vida sin ayuda de terceros o sin necesidad de ayuda permanente</a:t>
            </a:r>
            <a:r>
              <a:rPr lang="es-ES" sz="2400" dirty="0" smtClean="0"/>
              <a:t>.</a:t>
            </a:r>
          </a:p>
          <a:p>
            <a:pPr algn="just"/>
            <a:r>
              <a:rPr lang="es-ES" sz="2400" dirty="0"/>
              <a:t>Se asimila a ceguera total, a efectos de su consideración como gran </a:t>
            </a:r>
            <a:r>
              <a:rPr lang="es-ES" sz="2400" dirty="0" smtClean="0"/>
              <a:t>invalidez. </a:t>
            </a:r>
          </a:p>
          <a:p>
            <a:pPr algn="just"/>
            <a:r>
              <a:rPr lang="es-ES" sz="2400" dirty="0"/>
              <a:t>Se trata de valoración abstracta, al margen potencialidades del sujeto concreto.</a:t>
            </a:r>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73</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615137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Antes el excedente o el temporal?</a:t>
            </a:r>
          </a:p>
        </p:txBody>
      </p:sp>
      <p:sp>
        <p:nvSpPr>
          <p:cNvPr id="21507" name="2 Marcador de contenido"/>
          <p:cNvSpPr>
            <a:spLocks noGrp="1"/>
          </p:cNvSpPr>
          <p:nvPr>
            <p:ph idx="4294967295"/>
          </p:nvPr>
        </p:nvSpPr>
        <p:spPr>
          <a:xfrm>
            <a:off x="1547664" y="1628775"/>
            <a:ext cx="7415907"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12 febrero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322/2014)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Lourdes </a:t>
            </a:r>
            <a:r>
              <a:rPr lang="es-ES" sz="2000" b="1" dirty="0" err="1" smtClean="0">
                <a:latin typeface="+mj-lt"/>
              </a:rPr>
              <a:t>Arastey</a:t>
            </a:r>
            <a:r>
              <a:rPr lang="es-ES" sz="2000" b="1" dirty="0" smtClean="0">
                <a:latin typeface="+mj-lt"/>
              </a:rPr>
              <a:t> </a:t>
            </a:r>
            <a:r>
              <a:rPr lang="es-ES" sz="2000" b="1" dirty="0" err="1" smtClean="0">
                <a:latin typeface="+mj-lt"/>
              </a:rPr>
              <a:t>Sahún</a:t>
            </a:r>
            <a:endParaRPr lang="es-ES" sz="2000" dirty="0">
              <a:latin typeface="+mj-lt"/>
            </a:endParaRPr>
          </a:p>
          <a:p>
            <a:pPr algn="just"/>
            <a:r>
              <a:rPr lang="es-ES" sz="2400" dirty="0"/>
              <a:t>Excedencia voluntaria. </a:t>
            </a:r>
            <a:endParaRPr lang="es-ES" sz="2400" dirty="0" smtClean="0"/>
          </a:p>
          <a:p>
            <a:pPr algn="just"/>
            <a:r>
              <a:rPr lang="es-ES" sz="2400" dirty="0" smtClean="0"/>
              <a:t>Sin regulación convencional expresa.</a:t>
            </a:r>
          </a:p>
          <a:p>
            <a:pPr algn="just"/>
            <a:r>
              <a:rPr lang="es-ES" sz="2400" dirty="0" smtClean="0"/>
              <a:t>Preferencia </a:t>
            </a:r>
            <a:r>
              <a:rPr lang="es-ES" sz="2400" dirty="0"/>
              <a:t>del excedente al reingreso cuando la empresa acredita la conversión de contratos temporales en indefinidos con posterioridad a la solicitud de reingreso.</a:t>
            </a:r>
          </a:p>
          <a:p>
            <a:pPr marL="0" indent="0" algn="r">
              <a:buNone/>
            </a:pPr>
            <a:r>
              <a:rPr lang="es-ES" sz="2400" dirty="0" smtClean="0"/>
              <a:t>Casa STSJ Madrid </a:t>
            </a:r>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74</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145866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Retroactividad del convenio de empresa?</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18 febrero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18/2014)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Rosa </a:t>
            </a:r>
            <a:r>
              <a:rPr lang="es-ES" sz="2000" b="1" dirty="0" err="1" smtClean="0">
                <a:latin typeface="+mj-lt"/>
              </a:rPr>
              <a:t>Virolés</a:t>
            </a:r>
            <a:r>
              <a:rPr lang="es-ES" sz="2000" b="1" dirty="0" smtClean="0">
                <a:latin typeface="+mj-lt"/>
              </a:rPr>
              <a:t> </a:t>
            </a:r>
            <a:r>
              <a:rPr lang="es-ES" sz="2000" b="1" dirty="0" err="1" smtClean="0">
                <a:latin typeface="+mj-lt"/>
              </a:rPr>
              <a:t>Piñol</a:t>
            </a:r>
            <a:endParaRPr lang="es-ES" sz="2000" dirty="0">
              <a:latin typeface="+mj-lt"/>
            </a:endParaRPr>
          </a:p>
          <a:p>
            <a:pPr algn="just"/>
            <a:endParaRPr lang="es-ES" sz="2400" dirty="0" smtClean="0"/>
          </a:p>
          <a:p>
            <a:pPr algn="just"/>
            <a:r>
              <a:rPr lang="es-ES" sz="2400" dirty="0" smtClean="0"/>
              <a:t>Impugnación </a:t>
            </a:r>
            <a:r>
              <a:rPr lang="es-ES" sz="2400" dirty="0"/>
              <a:t>convenio colectivo de la empresa </a:t>
            </a:r>
            <a:r>
              <a:rPr lang="es-ES" sz="2400" dirty="0" err="1"/>
              <a:t>Magasegur</a:t>
            </a:r>
            <a:r>
              <a:rPr lang="es-ES" sz="2400" dirty="0"/>
              <a:t> </a:t>
            </a:r>
            <a:r>
              <a:rPr lang="es-ES" sz="2400" dirty="0" smtClean="0"/>
              <a:t>SL (seguridad).</a:t>
            </a:r>
          </a:p>
          <a:p>
            <a:pPr algn="just"/>
            <a:r>
              <a:rPr lang="es-ES" sz="2400" dirty="0" smtClean="0"/>
              <a:t>En enero 2013 pactan tablas salariales 2012, dejando sin efecto subida prevista para dicho año.</a:t>
            </a:r>
          </a:p>
          <a:p>
            <a:pPr algn="just"/>
            <a:r>
              <a:rPr lang="es-ES" sz="2400" dirty="0" smtClean="0"/>
              <a:t>STS: primacía convenio empresa ha de cohonestarse  con irretroactividad </a:t>
            </a:r>
            <a:r>
              <a:rPr lang="es-ES" sz="2400" dirty="0"/>
              <a:t>de las </a:t>
            </a:r>
            <a:r>
              <a:rPr lang="es-ES" sz="2400" dirty="0" smtClean="0"/>
              <a:t>normas restrictivas</a:t>
            </a:r>
          </a:p>
          <a:p>
            <a:pPr algn="just"/>
            <a:r>
              <a:rPr lang="es-ES" sz="2400" dirty="0" smtClean="0"/>
              <a:t>Confirma </a:t>
            </a:r>
            <a:r>
              <a:rPr lang="es-ES" sz="2400" dirty="0"/>
              <a:t>SAN.</a:t>
            </a:r>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75</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9673384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Por qué es nulo el DC  de </a:t>
            </a:r>
            <a:r>
              <a:rPr lang="es-ES" altLang="es-ES" sz="2400" dirty="0" err="1" smtClean="0">
                <a:cs typeface="Lucida Sans Unicode" pitchFamily="34" charset="0"/>
              </a:rPr>
              <a:t>Printerman</a:t>
            </a:r>
            <a:r>
              <a:rPr lang="es-ES" altLang="es-ES" sz="2400" dirty="0" smtClean="0">
                <a:cs typeface="Lucida Sans Unicode" pitchFamily="34" charset="0"/>
              </a:rPr>
              <a:t> Industria Gráfica?</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23 febrero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255/2013)</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L. </a:t>
            </a:r>
            <a:r>
              <a:rPr lang="es-ES" sz="2000" b="1" dirty="0" err="1" smtClean="0">
                <a:latin typeface="+mj-lt"/>
              </a:rPr>
              <a:t>Gilolmo</a:t>
            </a:r>
            <a:r>
              <a:rPr lang="es-ES" sz="2000" b="1" dirty="0" smtClean="0">
                <a:latin typeface="+mj-lt"/>
              </a:rPr>
              <a:t> López</a:t>
            </a:r>
            <a:endParaRPr lang="es-ES" sz="2000" dirty="0">
              <a:latin typeface="+mj-lt"/>
            </a:endParaRPr>
          </a:p>
          <a:p>
            <a:pPr algn="just"/>
            <a:endParaRPr lang="es-ES" sz="2400" dirty="0" smtClean="0"/>
          </a:p>
          <a:p>
            <a:pPr algn="just"/>
            <a:r>
              <a:rPr lang="es-ES" sz="2400" dirty="0" smtClean="0"/>
              <a:t>Empresa adeuda horas extras y salarios </a:t>
            </a:r>
          </a:p>
          <a:p>
            <a:pPr algn="just"/>
            <a:r>
              <a:rPr lang="es-ES" sz="2400" dirty="0" smtClean="0"/>
              <a:t>Se convoca huelga indefinida como protesta</a:t>
            </a:r>
          </a:p>
          <a:p>
            <a:pPr algn="just"/>
            <a:r>
              <a:rPr lang="es-ES" sz="2400" dirty="0" smtClean="0"/>
              <a:t>A los tres días la empresa inicia el DC (46)</a:t>
            </a:r>
          </a:p>
          <a:p>
            <a:pPr algn="just"/>
            <a:r>
              <a:rPr lang="es-ES" sz="2400" dirty="0" smtClean="0"/>
              <a:t>Condena solidaria a varias sociedades del Grupo y al liquidador</a:t>
            </a:r>
          </a:p>
          <a:p>
            <a:pPr algn="just"/>
            <a:r>
              <a:rPr lang="es-ES" sz="2400" dirty="0" smtClean="0"/>
              <a:t>STS: acreditado </a:t>
            </a:r>
            <a:r>
              <a:rPr lang="es-ES" sz="2400" dirty="0"/>
              <a:t>que </a:t>
            </a:r>
            <a:r>
              <a:rPr lang="es-ES" sz="2400" dirty="0" smtClean="0"/>
              <a:t>DC es respuesta </a:t>
            </a:r>
            <a:r>
              <a:rPr lang="es-ES" sz="2400" dirty="0"/>
              <a:t>al ejercicio por los trabajadores del derecho fundamental de huelga.</a:t>
            </a:r>
          </a:p>
          <a:p>
            <a:pPr algn="just"/>
            <a:endParaRPr lang="es-ES" sz="2400" dirty="0" smtClean="0"/>
          </a:p>
          <a:p>
            <a:pPr algn="just"/>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76</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34247270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Por qué es ajustado a Derecho el DC  de </a:t>
            </a:r>
            <a:r>
              <a:rPr lang="es-ES" altLang="es-ES" sz="2400" dirty="0" err="1" smtClean="0">
                <a:cs typeface="Lucida Sans Unicode" pitchFamily="34" charset="0"/>
              </a:rPr>
              <a:t>Capgemini</a:t>
            </a:r>
            <a:r>
              <a:rPr lang="es-ES" altLang="es-ES" sz="2400" dirty="0" smtClean="0">
                <a:cs typeface="Lucida Sans Unicode" pitchFamily="34" charset="0"/>
              </a:rPr>
              <a:t>?</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25 febrero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145/2014)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Manuel R. Alarcón</a:t>
            </a:r>
            <a:endParaRPr lang="es-ES" sz="2000" dirty="0">
              <a:latin typeface="+mj-lt"/>
            </a:endParaRPr>
          </a:p>
          <a:p>
            <a:pPr algn="just"/>
            <a:endParaRPr lang="es-ES" sz="2400" dirty="0" smtClean="0"/>
          </a:p>
          <a:p>
            <a:pPr algn="just"/>
            <a:r>
              <a:rPr lang="es-ES" sz="2400" dirty="0" smtClean="0"/>
              <a:t>DC ajustado a Derecho (</a:t>
            </a:r>
            <a:r>
              <a:rPr lang="es-ES" sz="2400" dirty="0" err="1" smtClean="0"/>
              <a:t>Capgemini</a:t>
            </a:r>
            <a:r>
              <a:rPr lang="es-ES" sz="2400" dirty="0" smtClean="0"/>
              <a:t>) (370)</a:t>
            </a:r>
          </a:p>
          <a:p>
            <a:pPr algn="just"/>
            <a:r>
              <a:rPr lang="es-ES" sz="2400" dirty="0" smtClean="0"/>
              <a:t>Negociación adecuada</a:t>
            </a:r>
          </a:p>
          <a:p>
            <a:pPr algn="just"/>
            <a:r>
              <a:rPr lang="es-ES" sz="2400" dirty="0" smtClean="0"/>
              <a:t>Documentación pertinente</a:t>
            </a:r>
          </a:p>
          <a:p>
            <a:pPr algn="just"/>
            <a:r>
              <a:rPr lang="es-ES" sz="2400" dirty="0" err="1" smtClean="0"/>
              <a:t>Cocurrencia</a:t>
            </a:r>
            <a:r>
              <a:rPr lang="es-ES" sz="2400" dirty="0" smtClean="0"/>
              <a:t> causas económicas y organizativas</a:t>
            </a:r>
          </a:p>
          <a:p>
            <a:pPr algn="just"/>
            <a:r>
              <a:rPr lang="es-ES" sz="2400" dirty="0" smtClean="0"/>
              <a:t>Contratos con clientes reclamados y puestos a disposición en Oficina, sin que RLT los consulte…</a:t>
            </a:r>
            <a:endParaRPr lang="es-ES" sz="2400" dirty="0"/>
          </a:p>
          <a:p>
            <a:pPr algn="just"/>
            <a:r>
              <a:rPr lang="es-ES" sz="2400" dirty="0" smtClean="0"/>
              <a:t>Confirma SAN</a:t>
            </a:r>
          </a:p>
          <a:p>
            <a:pPr algn="just"/>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77</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5046901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2339752" y="260350"/>
            <a:ext cx="6516687" cy="1009650"/>
          </a:xfrm>
        </p:spPr>
        <p:txBody>
          <a:bodyPr anchor="t">
            <a:normAutofit fontScale="90000"/>
          </a:bodyPr>
          <a:lstStyle/>
          <a:p>
            <a:pPr algn="ct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1800" dirty="0" smtClean="0">
                <a:cs typeface="Lucida Sans Unicode" pitchFamily="34" charset="0"/>
              </a:rPr>
              <a:t>¿</a:t>
            </a:r>
            <a:r>
              <a:rPr lang="es-ES" altLang="es-ES" sz="2400" dirty="0" smtClean="0">
                <a:cs typeface="Lucida Sans Unicode" pitchFamily="34" charset="0"/>
              </a:rPr>
              <a:t>Puede impugnar el DC un solo delegado de personal?</a:t>
            </a:r>
          </a:p>
        </p:txBody>
      </p:sp>
      <p:sp>
        <p:nvSpPr>
          <p:cNvPr id="21507" name="2 Marcador de contenido"/>
          <p:cNvSpPr>
            <a:spLocks noGrp="1"/>
          </p:cNvSpPr>
          <p:nvPr>
            <p:ph idx="4294967295"/>
          </p:nvPr>
        </p:nvSpPr>
        <p:spPr>
          <a:xfrm>
            <a:off x="1835696" y="1628775"/>
            <a:ext cx="7127875" cy="4895850"/>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25 febrero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36/2014)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Miguel Á. </a:t>
            </a:r>
            <a:r>
              <a:rPr lang="es-ES" sz="2000" b="1" dirty="0" err="1" smtClean="0">
                <a:latin typeface="+mj-lt"/>
              </a:rPr>
              <a:t>Luelmo</a:t>
            </a:r>
            <a:endParaRPr lang="es-ES" sz="2000" dirty="0">
              <a:latin typeface="+mj-lt"/>
            </a:endParaRPr>
          </a:p>
          <a:p>
            <a:pPr algn="just"/>
            <a:endParaRPr lang="es-ES" sz="2400" dirty="0" smtClean="0"/>
          </a:p>
          <a:p>
            <a:pPr algn="just"/>
            <a:r>
              <a:rPr lang="es-ES" sz="2400" dirty="0" smtClean="0"/>
              <a:t>DC en T-</a:t>
            </a:r>
            <a:r>
              <a:rPr lang="es-ES" sz="2400" dirty="0" err="1" smtClean="0"/>
              <a:t>System</a:t>
            </a:r>
            <a:r>
              <a:rPr lang="es-ES" sz="2400" dirty="0" smtClean="0"/>
              <a:t> </a:t>
            </a:r>
            <a:r>
              <a:rPr lang="es-ES" sz="2400" dirty="0" err="1" smtClean="0"/>
              <a:t>Eltec</a:t>
            </a:r>
            <a:endParaRPr lang="es-ES" sz="2400" dirty="0" smtClean="0"/>
          </a:p>
          <a:p>
            <a:pPr algn="just"/>
            <a:r>
              <a:rPr lang="es-ES" sz="2400" dirty="0"/>
              <a:t>Demanda interpuesta por un delegado de personal de </a:t>
            </a:r>
            <a:r>
              <a:rPr lang="es-ES" sz="2400" dirty="0" smtClean="0"/>
              <a:t>los tres existentes.</a:t>
            </a:r>
          </a:p>
          <a:p>
            <a:pPr algn="just"/>
            <a:r>
              <a:rPr lang="es-ES" sz="2400" dirty="0" smtClean="0"/>
              <a:t>Falta </a:t>
            </a:r>
            <a:r>
              <a:rPr lang="es-ES" sz="2400" dirty="0"/>
              <a:t>de legitimación </a:t>
            </a:r>
            <a:r>
              <a:rPr lang="es-ES" sz="2400" dirty="0" smtClean="0"/>
              <a:t>activa</a:t>
            </a:r>
          </a:p>
          <a:p>
            <a:pPr algn="just"/>
            <a:r>
              <a:rPr lang="es-ES" sz="2400" dirty="0" smtClean="0"/>
              <a:t>Tanto </a:t>
            </a:r>
            <a:r>
              <a:rPr lang="es-ES" sz="2400" dirty="0"/>
              <a:t>directamente como a través del proceso, los delegados de personal han de ejercer </a:t>
            </a:r>
            <a:r>
              <a:rPr lang="es-ES" sz="2400" dirty="0" smtClean="0"/>
              <a:t>mancomunadamente </a:t>
            </a:r>
            <a:r>
              <a:rPr lang="es-ES" sz="2400" dirty="0"/>
              <a:t>la representación para la que fueron elegidos.</a:t>
            </a:r>
          </a:p>
          <a:p>
            <a:pPr algn="just"/>
            <a:endParaRPr lang="es-ES" sz="2400" dirty="0"/>
          </a:p>
        </p:txBody>
      </p:sp>
      <p:sp>
        <p:nvSpPr>
          <p:cNvPr id="21508" name="4 CuadroTexto"/>
          <p:cNvSpPr txBox="1">
            <a:spLocks noChangeArrowheads="1"/>
          </p:cNvSpPr>
          <p:nvPr/>
        </p:nvSpPr>
        <p:spPr bwMode="auto">
          <a:xfrm>
            <a:off x="611188" y="836712"/>
            <a:ext cx="2376636" cy="1323439"/>
          </a:xfrm>
          <a:prstGeom prst="rect">
            <a:avLst/>
          </a:prstGeom>
          <a:noFill/>
          <a:ln w="9525">
            <a:noFill/>
            <a:miter lim="800000"/>
            <a:headEnd/>
            <a:tailEnd/>
          </a:ln>
        </p:spPr>
        <p:txBody>
          <a:bodyPr wrap="square">
            <a:spAutoFit/>
          </a:bodyPr>
          <a:lstStyle/>
          <a:p>
            <a:pPr>
              <a:defRPr/>
            </a:pPr>
            <a:r>
              <a:rPr lang="es-ES" sz="8000" b="1" dirty="0" smtClean="0">
                <a:solidFill>
                  <a:schemeClr val="bg1">
                    <a:lumMod val="50000"/>
                  </a:schemeClr>
                </a:solidFill>
                <a:latin typeface="Arial" pitchFamily="34" charset="0"/>
              </a:rPr>
              <a:t> 78</a:t>
            </a:r>
            <a:endParaRPr lang="es-ES" sz="8000" b="1" dirty="0">
              <a:solidFill>
                <a:schemeClr val="bg1">
                  <a:lumMod val="50000"/>
                </a:schemeClr>
              </a:solidFill>
              <a:latin typeface="Arial" pitchFamily="34" charset="0"/>
            </a:endParaRPr>
          </a:p>
        </p:txBody>
      </p:sp>
    </p:spTree>
    <p:extLst>
      <p:ext uri="{BB962C8B-B14F-4D97-AF65-F5344CB8AC3E}">
        <p14:creationId xmlns:p14="http://schemas.microsoft.com/office/powerpoint/2010/main" xmlns="" val="28716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Grupo patológico parcialmente concursado</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Confirma Nulidad</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22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rc</a:t>
            </a:r>
            <a:r>
              <a:rPr lang="es-ES" sz="2000" b="1" dirty="0" smtClean="0">
                <a:latin typeface="Lucida Sans Unicode" pitchFamily="34" charset="0"/>
                <a:cs typeface="Lucida Sans Unicode" pitchFamily="34" charset="0"/>
              </a:rPr>
              <a:t>. 314/2013)           </a:t>
            </a:r>
            <a:r>
              <a:rPr lang="es-ES" sz="2000" b="1" dirty="0" err="1" smtClean="0">
                <a:latin typeface="Lucida Sans Unicode" pitchFamily="34" charset="0"/>
                <a:cs typeface="Lucida Sans Unicode" pitchFamily="34" charset="0"/>
              </a:rPr>
              <a:t>Super</a:t>
            </a:r>
            <a:r>
              <a:rPr lang="es-ES" sz="2000" b="1" dirty="0" smtClean="0">
                <a:latin typeface="Lucida Sans Unicode" pitchFamily="34" charset="0"/>
                <a:cs typeface="Lucida Sans Unicode" pitchFamily="34" charset="0"/>
              </a:rPr>
              <a:t> Olé</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Luis Fernando De Castro Fernández</a:t>
            </a:r>
          </a:p>
          <a:p>
            <a:pPr marL="0" indent="0" algn="just">
              <a:buNone/>
              <a:defRPr/>
            </a:pPr>
            <a:r>
              <a:rPr lang="es-ES" sz="2400" u="sng" dirty="0" err="1" smtClean="0"/>
              <a:t>Sdh</a:t>
            </a:r>
            <a:r>
              <a:rPr lang="es-ES" sz="2400" u="sng" dirty="0" smtClean="0"/>
              <a:t>: </a:t>
            </a:r>
            <a:r>
              <a:rPr lang="es-ES" sz="2400" dirty="0" smtClean="0"/>
              <a:t>Grupo laboral. Alguna empresa en concurso</a:t>
            </a:r>
          </a:p>
          <a:p>
            <a:pPr marL="0" indent="0" algn="just">
              <a:buNone/>
              <a:defRPr/>
            </a:pPr>
            <a:r>
              <a:rPr lang="es-ES" sz="2400" u="sng" dirty="0" smtClean="0"/>
              <a:t>Competencia:</a:t>
            </a:r>
            <a:r>
              <a:rPr lang="es-ES" sz="2400" dirty="0" smtClean="0"/>
              <a:t> NO Juez concurso pese a ser la demanda posterior al concurso y presentarse erga omnes</a:t>
            </a:r>
          </a:p>
          <a:p>
            <a:pPr marL="0" indent="0" algn="just">
              <a:buNone/>
              <a:defRPr/>
            </a:pPr>
            <a:r>
              <a:rPr lang="es-ES" sz="2400" u="sng" dirty="0" smtClean="0"/>
              <a:t>Doctrina:</a:t>
            </a:r>
            <a:r>
              <a:rPr lang="es-ES" sz="2400" dirty="0" smtClean="0"/>
              <a:t> Responsabilidad solidaria por caja única y confusión plantillas</a:t>
            </a:r>
          </a:p>
          <a:p>
            <a:pPr marL="0" indent="0" algn="just">
              <a:buNone/>
              <a:defRPr/>
            </a:pPr>
            <a:r>
              <a:rPr lang="es-ES" sz="2400" u="sng" dirty="0" smtClean="0"/>
              <a:t>Calificación</a:t>
            </a:r>
            <a:r>
              <a:rPr lang="es-ES" sz="2400" dirty="0" smtClean="0"/>
              <a:t>: Nulidad, por deficiente documentación y negociación</a:t>
            </a:r>
          </a:p>
          <a:p>
            <a:pPr marL="0" indent="0" algn="just">
              <a:buNone/>
              <a:defRPr/>
            </a:pPr>
            <a:r>
              <a:rPr lang="es-ES_tradnl" sz="2000" u="sng" dirty="0" smtClean="0">
                <a:latin typeface="Colibri"/>
                <a:cs typeface="Lucida Sans Unicode" pitchFamily="34" charset="0"/>
              </a:rPr>
              <a:t>Restricción procesal:  </a:t>
            </a:r>
            <a:r>
              <a:rPr lang="es-ES" sz="2000" dirty="0"/>
              <a:t>no procede entrar a conocer sobre el cumplimiento de los requisitos formales del ERE y la nulidad del mismo cuando sólo se cita una norma pero no el precepto concreto infringido.</a:t>
            </a:r>
            <a:endParaRPr lang="es-ES_tradnl" sz="2000" u="sng" dirty="0" smtClean="0">
              <a:latin typeface="Colibri"/>
              <a:cs typeface="Lucida Sans Unicode" pitchFamily="34" charset="0"/>
            </a:endParaRPr>
          </a:p>
        </p:txBody>
      </p:sp>
      <p:sp>
        <p:nvSpPr>
          <p:cNvPr id="21508" name="4 CuadroTexto"/>
          <p:cNvSpPr txBox="1">
            <a:spLocks noChangeArrowheads="1"/>
          </p:cNvSpPr>
          <p:nvPr/>
        </p:nvSpPr>
        <p:spPr bwMode="auto">
          <a:xfrm>
            <a:off x="540867" y="1124744"/>
            <a:ext cx="1366837" cy="1323439"/>
          </a:xfrm>
          <a:prstGeom prst="rect">
            <a:avLst/>
          </a:prstGeom>
          <a:noFill/>
          <a:ln w="9525">
            <a:noFill/>
            <a:miter lim="800000"/>
            <a:headEnd/>
            <a:tailEnd/>
          </a:ln>
        </p:spPr>
        <p:txBody>
          <a:bodyPr>
            <a:spAutoFit/>
          </a:bodyPr>
          <a:lstStyle/>
          <a:p>
            <a:pPr>
              <a:defRPr/>
            </a:pPr>
            <a:r>
              <a:rPr sz="8000" b="1" dirty="0" smtClean="0">
                <a:solidFill>
                  <a:prstClr val="white">
                    <a:lumMod val="50000"/>
                  </a:prstClr>
                </a:solidFill>
                <a:latin typeface="Arial" pitchFamily="34" charset="0"/>
              </a:rPr>
              <a:t>07 </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9893988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¿Opera el silencio positivo ante el FOGASA?</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16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802/2014)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Jesús </a:t>
            </a:r>
            <a:r>
              <a:rPr lang="es-ES" sz="2000" b="1" dirty="0" err="1" smtClean="0">
                <a:latin typeface="+mj-lt"/>
              </a:rPr>
              <a:t>Souto</a:t>
            </a:r>
            <a:r>
              <a:rPr lang="es-ES" sz="2000" b="1" dirty="0" smtClean="0">
                <a:latin typeface="+mj-lt"/>
              </a:rPr>
              <a:t> Prieto </a:t>
            </a:r>
            <a:endParaRPr lang="es-ES" sz="2000" dirty="0" smtClean="0">
              <a:latin typeface="+mj-lt"/>
            </a:endParaRPr>
          </a:p>
          <a:p>
            <a:pPr algn="just"/>
            <a:r>
              <a:rPr lang="es-ES" sz="2400" dirty="0" smtClean="0"/>
              <a:t>Solicitud abono 40</a:t>
            </a:r>
            <a:r>
              <a:rPr lang="es-ES" sz="2400" dirty="0"/>
              <a:t>% </a:t>
            </a:r>
            <a:r>
              <a:rPr lang="es-ES" sz="2400" dirty="0" smtClean="0"/>
              <a:t>indemnización (art</a:t>
            </a:r>
            <a:r>
              <a:rPr lang="es-ES" sz="2400" dirty="0"/>
              <a:t>. 33.8 </a:t>
            </a:r>
            <a:r>
              <a:rPr lang="es-ES" sz="2400" dirty="0" smtClean="0"/>
              <a:t>ET).</a:t>
            </a:r>
          </a:p>
          <a:p>
            <a:pPr algn="just"/>
            <a:r>
              <a:rPr lang="es-ES" sz="2400" dirty="0" smtClean="0"/>
              <a:t>Resolución </a:t>
            </a:r>
            <a:r>
              <a:rPr lang="es-ES" sz="2400" dirty="0"/>
              <a:t>expresa </a:t>
            </a:r>
            <a:r>
              <a:rPr lang="es-ES" sz="2400" dirty="0" smtClean="0"/>
              <a:t>FOGASA transcurridos los tres meses (RD 505/1985).</a:t>
            </a:r>
          </a:p>
          <a:p>
            <a:pPr algn="just"/>
            <a:r>
              <a:rPr lang="es-ES" sz="2400" dirty="0" smtClean="0"/>
              <a:t>Resolución tardía y </a:t>
            </a:r>
            <a:r>
              <a:rPr lang="es-ES" sz="2400" dirty="0"/>
              <a:t>desestimatoria </a:t>
            </a:r>
            <a:r>
              <a:rPr lang="es-ES" sz="2400" dirty="0" smtClean="0"/>
              <a:t>no enerva derecho </a:t>
            </a:r>
            <a:r>
              <a:rPr lang="es-ES" sz="2400" dirty="0"/>
              <a:t>del administrado ganado anteriormente por silencio positivo. </a:t>
            </a:r>
            <a:endParaRPr lang="es-ES" sz="2400" dirty="0" smtClean="0"/>
          </a:p>
          <a:p>
            <a:pPr algn="just"/>
            <a:r>
              <a:rPr lang="es-ES" sz="2400" dirty="0" smtClean="0"/>
              <a:t>RD no distingue supuestos: se aplica siempre.</a:t>
            </a:r>
          </a:p>
          <a:p>
            <a:pPr algn="just"/>
            <a:r>
              <a:rPr lang="es-ES" sz="2400" dirty="0" smtClean="0"/>
              <a:t>La </a:t>
            </a:r>
            <a:r>
              <a:rPr lang="es-ES" sz="2400" dirty="0"/>
              <a:t>solicitud debe entenderse estimada por silencio </a:t>
            </a:r>
            <a:r>
              <a:rPr lang="es-ES" sz="2400" dirty="0" smtClean="0"/>
              <a:t>positivo.</a:t>
            </a:r>
          </a:p>
          <a:p>
            <a:pPr algn="just"/>
            <a:r>
              <a:rPr lang="es-ES" sz="2400" dirty="0" smtClean="0"/>
              <a:t>Los </a:t>
            </a:r>
            <a:r>
              <a:rPr lang="es-ES" sz="2400" dirty="0"/>
              <a:t>derechos de particulares </a:t>
            </a:r>
            <a:r>
              <a:rPr lang="es-ES" sz="2400" dirty="0" smtClean="0"/>
              <a:t>no pueden vaciarse de </a:t>
            </a:r>
            <a:r>
              <a:rPr lang="es-ES" sz="2400" dirty="0"/>
              <a:t>contenido </a:t>
            </a:r>
            <a:r>
              <a:rPr lang="es-ES" sz="2400" dirty="0" smtClean="0"/>
              <a:t>por resoluciones extemporáneas</a:t>
            </a:r>
          </a:p>
          <a:p>
            <a:pPr algn="just"/>
            <a:r>
              <a:rPr lang="es-ES" sz="2400" dirty="0" smtClean="0"/>
              <a:t>Fallo: derecho </a:t>
            </a:r>
            <a:r>
              <a:rPr lang="es-ES" sz="2400" dirty="0"/>
              <a:t>del recurrente a la </a:t>
            </a:r>
            <a:r>
              <a:rPr lang="es-ES" sz="2400" dirty="0" smtClean="0"/>
              <a:t>prestación, por silencio </a:t>
            </a:r>
            <a:r>
              <a:rPr lang="es-ES" sz="2400" dirty="0"/>
              <a:t>positivo, </a:t>
            </a:r>
            <a:r>
              <a:rPr lang="es-ES" sz="2400" dirty="0" smtClean="0"/>
              <a:t>sin eficacia </a:t>
            </a:r>
            <a:r>
              <a:rPr lang="es-ES" sz="2400" dirty="0" err="1"/>
              <a:t>enervatoria</a:t>
            </a:r>
            <a:r>
              <a:rPr lang="es-ES" sz="2400" dirty="0"/>
              <a:t> </a:t>
            </a:r>
            <a:r>
              <a:rPr lang="es-ES" sz="2400" dirty="0" smtClean="0"/>
              <a:t>de la </a:t>
            </a:r>
            <a:r>
              <a:rPr lang="es-ES" sz="2400" dirty="0"/>
              <a:t>resolución </a:t>
            </a:r>
            <a:r>
              <a:rPr lang="es-ES" sz="2400" dirty="0" smtClean="0"/>
              <a:t>expresa….</a:t>
            </a:r>
            <a:endParaRPr lang="es-ES" sz="2400" dirty="0"/>
          </a:p>
        </p:txBody>
      </p:sp>
      <p:sp>
        <p:nvSpPr>
          <p:cNvPr id="21508" name="4 CuadroTexto"/>
          <p:cNvSpPr txBox="1">
            <a:spLocks noChangeArrowheads="1"/>
          </p:cNvSpPr>
          <p:nvPr/>
        </p:nvSpPr>
        <p:spPr bwMode="auto">
          <a:xfrm>
            <a:off x="540098" y="476672"/>
            <a:ext cx="237571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8024966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¿Qué salario se aplica en caso de cesión ilegal?</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17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381/2014)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Luis F. De Castro Fernández </a:t>
            </a:r>
            <a:endParaRPr lang="es-ES" sz="2000" dirty="0" smtClean="0">
              <a:latin typeface="+mj-lt"/>
            </a:endParaRPr>
          </a:p>
          <a:p>
            <a:pPr algn="just"/>
            <a:r>
              <a:rPr lang="es-ES" sz="2400" dirty="0" err="1" smtClean="0"/>
              <a:t>Sdh</a:t>
            </a:r>
            <a:r>
              <a:rPr lang="es-ES" sz="2400" dirty="0" smtClean="0"/>
              <a:t>: despedido tras instar declaración de cesión ilegal.</a:t>
            </a:r>
          </a:p>
          <a:p>
            <a:pPr algn="just"/>
            <a:r>
              <a:rPr lang="es-ES" sz="2400" dirty="0" smtClean="0"/>
              <a:t>Nulidad del despido. ¿Qué salario corresponde?</a:t>
            </a:r>
          </a:p>
          <a:p>
            <a:pPr algn="just"/>
            <a:r>
              <a:rPr lang="es-ES" sz="2400" dirty="0" smtClean="0"/>
              <a:t>Trabajador opta  por </a:t>
            </a:r>
            <a:r>
              <a:rPr lang="es-ES" sz="2400" dirty="0"/>
              <a:t>integrarse en </a:t>
            </a:r>
            <a:r>
              <a:rPr lang="es-ES" sz="2400" dirty="0" smtClean="0"/>
              <a:t>empresa cesionaria, cuyo salario es inferior </a:t>
            </a:r>
            <a:r>
              <a:rPr lang="es-ES" sz="2400" dirty="0"/>
              <a:t>al de la </a:t>
            </a:r>
            <a:r>
              <a:rPr lang="es-ES" sz="2400" dirty="0" smtClean="0"/>
              <a:t>cedente.</a:t>
            </a:r>
          </a:p>
          <a:p>
            <a:pPr algn="just"/>
            <a:r>
              <a:rPr lang="es-ES" sz="2400" dirty="0" smtClean="0"/>
              <a:t>Criterio: el </a:t>
            </a:r>
            <a:r>
              <a:rPr lang="es-ES" sz="2400" dirty="0"/>
              <a:t>salario es el que colectivamente se haya pactado para </a:t>
            </a:r>
            <a:r>
              <a:rPr lang="es-ES" sz="2400" dirty="0" smtClean="0"/>
              <a:t>la </a:t>
            </a:r>
            <a:r>
              <a:rPr lang="es-ES" sz="2400" dirty="0"/>
              <a:t>empresa en la que se integra y no el que hubiera percibido en la empresa cedente, pues solución contraria sería opuesta a la doctrina de los actos propios.</a:t>
            </a:r>
          </a:p>
        </p:txBody>
      </p:sp>
      <p:sp>
        <p:nvSpPr>
          <p:cNvPr id="21508" name="4 CuadroTexto"/>
          <p:cNvSpPr txBox="1">
            <a:spLocks noChangeArrowheads="1"/>
          </p:cNvSpPr>
          <p:nvPr/>
        </p:nvSpPr>
        <p:spPr bwMode="auto">
          <a:xfrm>
            <a:off x="540098" y="476672"/>
            <a:ext cx="1799654"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81</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8648861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dirty="0" smtClean="0">
                <a:cs typeface="Lucida Sans Unicode" pitchFamily="34" charset="0"/>
              </a:rPr>
              <a:t>Resolución SERMAS para laborales y Estatutarios</a:t>
            </a:r>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9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119/2014)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Mª Luisa Segoviano </a:t>
            </a:r>
            <a:r>
              <a:rPr lang="es-ES" sz="2000" b="1" dirty="0" err="1" smtClean="0">
                <a:latin typeface="+mj-lt"/>
              </a:rPr>
              <a:t>Astaburuaga</a:t>
            </a:r>
            <a:r>
              <a:rPr lang="es-ES" sz="2000" b="1" dirty="0" smtClean="0">
                <a:latin typeface="+mj-lt"/>
              </a:rPr>
              <a:t> </a:t>
            </a:r>
            <a:endParaRPr lang="es-ES" sz="2000" dirty="0" smtClean="0">
              <a:latin typeface="+mj-lt"/>
            </a:endParaRPr>
          </a:p>
          <a:p>
            <a:endParaRPr lang="es-ES" sz="2400" b="1" dirty="0" smtClean="0"/>
          </a:p>
          <a:p>
            <a:r>
              <a:rPr lang="es-ES" sz="2400" dirty="0" smtClean="0"/>
              <a:t>Conflicto colectivo impugnando Resolución SERMAS que reordena actividad personal </a:t>
            </a:r>
            <a:r>
              <a:rPr lang="es-ES" sz="2400" dirty="0"/>
              <a:t>laboral y estatutario </a:t>
            </a:r>
            <a:r>
              <a:rPr lang="es-ES" sz="2400" dirty="0" smtClean="0"/>
              <a:t>tras externalización limpieza.</a:t>
            </a:r>
          </a:p>
          <a:p>
            <a:endParaRPr lang="es-ES" sz="2400" dirty="0" smtClean="0"/>
          </a:p>
          <a:p>
            <a:r>
              <a:rPr lang="es-ES" sz="2400" dirty="0" smtClean="0"/>
              <a:t>Incompetencia </a:t>
            </a:r>
            <a:r>
              <a:rPr lang="es-ES" sz="2400" dirty="0"/>
              <a:t>del orden jurisdiccional social</a:t>
            </a:r>
            <a:r>
              <a:rPr lang="es-ES" sz="2400" dirty="0" smtClean="0"/>
              <a:t>.</a:t>
            </a:r>
          </a:p>
          <a:p>
            <a:endParaRPr lang="es-ES" sz="2400" dirty="0" smtClean="0"/>
          </a:p>
          <a:p>
            <a:r>
              <a:rPr lang="es-ES" sz="2400" dirty="0" smtClean="0"/>
              <a:t>No es acertado (STSJ) desestimar la demanda sin, </a:t>
            </a:r>
            <a:r>
              <a:rPr lang="es-ES" sz="2400" dirty="0" err="1" smtClean="0"/>
              <a:t>ademas</a:t>
            </a:r>
            <a:r>
              <a:rPr lang="es-ES" sz="2400" dirty="0" smtClean="0"/>
              <a:t>, indicar jurisdicción competente.</a:t>
            </a:r>
            <a:endParaRPr lang="es-ES" sz="2400" dirty="0"/>
          </a:p>
        </p:txBody>
      </p:sp>
      <p:sp>
        <p:nvSpPr>
          <p:cNvPr id="21508" name="4 CuadroTexto"/>
          <p:cNvSpPr txBox="1">
            <a:spLocks noChangeArrowheads="1"/>
          </p:cNvSpPr>
          <p:nvPr/>
        </p:nvSpPr>
        <p:spPr bwMode="auto">
          <a:xfrm>
            <a:off x="540098" y="476672"/>
            <a:ext cx="237571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82</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9798960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¿Qué convenio se aplica en empresa </a:t>
            </a:r>
            <a:r>
              <a:rPr lang="es-ES" altLang="es-ES" sz="2400" dirty="0" err="1" smtClean="0">
                <a:cs typeface="Lucida Sans Unicode" pitchFamily="34" charset="0"/>
              </a:rPr>
              <a:t>multiservicios</a:t>
            </a:r>
            <a:r>
              <a:rPr lang="es-ES" altLang="es-ES" sz="2400" dirty="0" smtClean="0">
                <a:cs typeface="Lucida Sans Unicode" pitchFamily="34" charset="0"/>
              </a:rPr>
              <a:t>?</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17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1464/2014)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Mª Luisa </a:t>
            </a:r>
            <a:r>
              <a:rPr lang="es-ES" sz="2000" b="1" dirty="0" err="1" smtClean="0">
                <a:latin typeface="+mj-lt"/>
              </a:rPr>
              <a:t>Seoviano</a:t>
            </a:r>
            <a:r>
              <a:rPr lang="es-ES" sz="2000" b="1" dirty="0" smtClean="0">
                <a:latin typeface="+mj-lt"/>
              </a:rPr>
              <a:t> </a:t>
            </a:r>
            <a:r>
              <a:rPr lang="es-ES" sz="2000" b="1" dirty="0" err="1" smtClean="0">
                <a:latin typeface="+mj-lt"/>
              </a:rPr>
              <a:t>Astaburuaga</a:t>
            </a:r>
            <a:r>
              <a:rPr lang="es-ES" sz="2000" b="1" dirty="0" smtClean="0">
                <a:latin typeface="+mj-lt"/>
              </a:rPr>
              <a:t> </a:t>
            </a:r>
            <a:endParaRPr lang="es-ES" sz="2000" dirty="0" smtClean="0">
              <a:latin typeface="+mj-lt"/>
            </a:endParaRPr>
          </a:p>
          <a:p>
            <a:pPr algn="just"/>
            <a:r>
              <a:rPr lang="es-ES" sz="2400" dirty="0" err="1" smtClean="0"/>
              <a:t>Sdh</a:t>
            </a:r>
            <a:r>
              <a:rPr lang="es-ES" sz="2400" dirty="0" smtClean="0"/>
              <a:t>: auxiliares </a:t>
            </a:r>
            <a:r>
              <a:rPr lang="es-ES" sz="2400" dirty="0"/>
              <a:t>de información </a:t>
            </a:r>
            <a:r>
              <a:rPr lang="es-ES" sz="2400" dirty="0" smtClean="0"/>
              <a:t>(de CLECE) para Ayuntamiento </a:t>
            </a:r>
            <a:r>
              <a:rPr lang="es-ES" sz="2400" dirty="0"/>
              <a:t>de </a:t>
            </a:r>
            <a:r>
              <a:rPr lang="es-ES" sz="2400" dirty="0" smtClean="0"/>
              <a:t>Madrid en diversos Centros.</a:t>
            </a:r>
          </a:p>
          <a:p>
            <a:pPr algn="just"/>
            <a:r>
              <a:rPr lang="es-ES" sz="2400" dirty="0" smtClean="0"/>
              <a:t>STS: el Convenio </a:t>
            </a:r>
            <a:r>
              <a:rPr lang="es-ES" sz="2400" dirty="0"/>
              <a:t>aplicable </a:t>
            </a:r>
            <a:r>
              <a:rPr lang="es-ES" sz="2400" dirty="0" smtClean="0"/>
              <a:t>lo determina la </a:t>
            </a:r>
            <a:r>
              <a:rPr lang="es-ES" sz="2400" dirty="0"/>
              <a:t>actividad real de la </a:t>
            </a:r>
            <a:r>
              <a:rPr lang="es-ES" sz="2400" dirty="0" smtClean="0"/>
              <a:t>empresa, no </a:t>
            </a:r>
            <a:r>
              <a:rPr lang="es-ES" sz="2400" dirty="0"/>
              <a:t>al objeto social </a:t>
            </a:r>
            <a:r>
              <a:rPr lang="es-ES" sz="2400" dirty="0" smtClean="0"/>
              <a:t>según Estatutos</a:t>
            </a:r>
            <a:r>
              <a:rPr lang="es-ES" sz="2400" dirty="0"/>
              <a:t>. </a:t>
            </a:r>
            <a:endParaRPr lang="es-ES" sz="2400" dirty="0" smtClean="0"/>
          </a:p>
          <a:p>
            <a:pPr algn="just"/>
            <a:r>
              <a:rPr lang="es-ES" sz="2400" dirty="0" smtClean="0"/>
              <a:t>STS: en empresas </a:t>
            </a:r>
            <a:r>
              <a:rPr lang="es-ES" sz="2400" dirty="0" err="1"/>
              <a:t>multiservicios</a:t>
            </a:r>
            <a:r>
              <a:rPr lang="es-ES" sz="2400" dirty="0"/>
              <a:t> ha de estarse a la actividad principal y no a la complementaria. </a:t>
            </a:r>
            <a:endParaRPr lang="es-ES" sz="2400" dirty="0" smtClean="0"/>
          </a:p>
          <a:p>
            <a:pPr algn="just"/>
            <a:endParaRPr lang="es-ES" sz="2400" dirty="0"/>
          </a:p>
          <a:p>
            <a:pPr algn="just"/>
            <a:r>
              <a:rPr lang="es-ES" sz="2400" dirty="0" smtClean="0"/>
              <a:t>Solución: aplicación Convenio Limpieza Edificios y Locales, actividad principal de CLECE.</a:t>
            </a:r>
            <a:endParaRPr lang="es-ES" sz="2400" dirty="0"/>
          </a:p>
        </p:txBody>
      </p:sp>
      <p:sp>
        <p:nvSpPr>
          <p:cNvPr id="21508" name="4 CuadroTexto"/>
          <p:cNvSpPr txBox="1">
            <a:spLocks noChangeArrowheads="1"/>
          </p:cNvSpPr>
          <p:nvPr/>
        </p:nvSpPr>
        <p:spPr bwMode="auto">
          <a:xfrm>
            <a:off x="323528" y="476672"/>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83</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740076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¿ES posible negociar directamente con los afectados un DC?</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23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287/2014)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Luis F. De Castro </a:t>
            </a:r>
            <a:endParaRPr lang="es-ES" sz="2000" dirty="0" smtClean="0">
              <a:latin typeface="+mj-lt"/>
            </a:endParaRPr>
          </a:p>
          <a:p>
            <a:pPr algn="just"/>
            <a:r>
              <a:rPr lang="es-ES" sz="2400" dirty="0"/>
              <a:t>Empresa sin representantes legales de los trabajadores. </a:t>
            </a:r>
            <a:endParaRPr lang="es-ES" sz="2400" dirty="0" smtClean="0"/>
          </a:p>
          <a:p>
            <a:pPr algn="just"/>
            <a:r>
              <a:rPr lang="es-ES" sz="2400" dirty="0" smtClean="0"/>
              <a:t>Negociación </a:t>
            </a:r>
            <a:r>
              <a:rPr lang="es-ES" sz="2400" dirty="0"/>
              <a:t>con </a:t>
            </a:r>
            <a:r>
              <a:rPr lang="es-ES" sz="2400" dirty="0" smtClean="0"/>
              <a:t>los 17, que </a:t>
            </a:r>
            <a:r>
              <a:rPr lang="es-ES" sz="2400" dirty="0"/>
              <a:t>rechazaron nombrar una </a:t>
            </a:r>
            <a:r>
              <a:rPr lang="es-ES" sz="2400" dirty="0" smtClean="0"/>
              <a:t>comisión: es </a:t>
            </a:r>
            <a:r>
              <a:rPr lang="es-ES" sz="2400" dirty="0"/>
              <a:t>irregularidad que no vicia el procedimiento. </a:t>
            </a:r>
            <a:endParaRPr lang="es-ES" sz="2400" dirty="0" smtClean="0"/>
          </a:p>
          <a:p>
            <a:pPr algn="just"/>
            <a:r>
              <a:rPr lang="es-ES" sz="2400" dirty="0" smtClean="0"/>
              <a:t>Legitimación empresarial para acción de jactancia, </a:t>
            </a:r>
            <a:r>
              <a:rPr lang="es-ES" sz="2400" dirty="0"/>
              <a:t>demandando a la totalidad de la </a:t>
            </a:r>
            <a:r>
              <a:rPr lang="es-ES" sz="2400" dirty="0" smtClean="0"/>
              <a:t>plantilla.</a:t>
            </a:r>
          </a:p>
          <a:p>
            <a:pPr algn="just"/>
            <a:endParaRPr lang="es-ES" sz="2400" dirty="0"/>
          </a:p>
          <a:p>
            <a:pPr algn="just"/>
            <a:r>
              <a:rPr lang="es-ES" sz="2400" dirty="0" smtClean="0"/>
              <a:t>STS: en </a:t>
            </a:r>
            <a:r>
              <a:rPr lang="es-ES" sz="2400" dirty="0"/>
              <a:t>atención a las circunstancias se amplía doctrina respecto de la legitimación de la comisión ad hoc, ex art. 124 LRJS, extendiéndola a la plantilla íntegra cuando es ésta la interlocutora.</a:t>
            </a:r>
          </a:p>
        </p:txBody>
      </p:sp>
      <p:sp>
        <p:nvSpPr>
          <p:cNvPr id="21508" name="4 CuadroTexto"/>
          <p:cNvSpPr txBox="1">
            <a:spLocks noChangeArrowheads="1"/>
          </p:cNvSpPr>
          <p:nvPr/>
        </p:nvSpPr>
        <p:spPr bwMode="auto">
          <a:xfrm>
            <a:off x="540098" y="809417"/>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84</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5356671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¿Opera la subrogación empresarial en el recargo de prestaciones?</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184576"/>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23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2057/2014)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Luis F. De Castro </a:t>
            </a:r>
            <a:endParaRPr lang="es-ES" sz="2000" dirty="0" smtClean="0">
              <a:latin typeface="+mj-lt"/>
            </a:endParaRPr>
          </a:p>
          <a:p>
            <a:pPr algn="just"/>
            <a:r>
              <a:rPr lang="es-ES" sz="2400" dirty="0"/>
              <a:t>Recargo de prestaciones en caso de sucesión de empresa. </a:t>
            </a:r>
            <a:endParaRPr lang="es-ES" sz="2400" dirty="0" smtClean="0"/>
          </a:p>
          <a:p>
            <a:pPr algn="just"/>
            <a:r>
              <a:rPr lang="es-ES" sz="2400" dirty="0" smtClean="0"/>
              <a:t>STS: la </a:t>
            </a:r>
            <a:r>
              <a:rPr lang="es-ES" sz="2400" dirty="0"/>
              <a:t>asunción de responsabilidades por la empresa sucesora alcanza al recargo de </a:t>
            </a:r>
            <a:r>
              <a:rPr lang="es-ES" sz="2400" dirty="0" smtClean="0"/>
              <a:t>prestaciones</a:t>
            </a:r>
          </a:p>
          <a:p>
            <a:pPr algn="just"/>
            <a:r>
              <a:rPr lang="es-ES" sz="2400" dirty="0" smtClean="0"/>
              <a:t>Se </a:t>
            </a:r>
            <a:r>
              <a:rPr lang="es-ES" sz="2400" dirty="0"/>
              <a:t>rectifica precedente </a:t>
            </a:r>
            <a:r>
              <a:rPr lang="es-ES" sz="2400" dirty="0" smtClean="0"/>
              <a:t>doctrina. </a:t>
            </a:r>
          </a:p>
          <a:p>
            <a:pPr algn="just"/>
            <a:endParaRPr lang="es-ES" sz="2400" dirty="0"/>
          </a:p>
          <a:p>
            <a:pPr algn="just"/>
            <a:r>
              <a:rPr lang="es-ES" sz="2400" dirty="0" smtClean="0"/>
              <a:t>Criterio.- responsabilidad </a:t>
            </a:r>
            <a:r>
              <a:rPr lang="es-ES" sz="2400" dirty="0"/>
              <a:t>de «Uralita SA» por incumplimientos en materia de seguridad atribuidos a la absorbida «Rocalla, SA» y previos a la sucesión. </a:t>
            </a:r>
            <a:endParaRPr lang="es-ES" sz="2400" dirty="0" smtClean="0"/>
          </a:p>
          <a:p>
            <a:pPr algn="just"/>
            <a:endParaRPr lang="es-ES" sz="2400" dirty="0"/>
          </a:p>
          <a:p>
            <a:pPr marL="0" indent="0" algn="r">
              <a:buNone/>
            </a:pPr>
            <a:r>
              <a:rPr lang="es-ES" sz="2400" dirty="0" smtClean="0"/>
              <a:t>Voto </a:t>
            </a:r>
            <a:r>
              <a:rPr lang="es-ES" sz="2400" dirty="0"/>
              <a:t>particular.</a:t>
            </a:r>
          </a:p>
        </p:txBody>
      </p:sp>
      <p:sp>
        <p:nvSpPr>
          <p:cNvPr id="21508" name="4 CuadroTexto"/>
          <p:cNvSpPr txBox="1">
            <a:spLocks noChangeArrowheads="1"/>
          </p:cNvSpPr>
          <p:nvPr/>
        </p:nvSpPr>
        <p:spPr bwMode="auto">
          <a:xfrm>
            <a:off x="540098" y="809417"/>
            <a:ext cx="1871662"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85</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8870016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¿Puede rebajarse el incentivo devengado por problemas económicos?</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lnSpcReduction="100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24 marzo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8/2014)</a:t>
            </a:r>
            <a:r>
              <a:rPr lang="es-ES" sz="2600" b="1" dirty="0" smtClean="0">
                <a:latin typeface="+mj-lt"/>
              </a:rPr>
              <a:t>    Banco Sabadell/CAM</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Navarro </a:t>
            </a:r>
            <a:endParaRPr lang="es-ES" sz="2000" dirty="0" smtClean="0">
              <a:latin typeface="+mj-lt"/>
            </a:endParaRPr>
          </a:p>
          <a:p>
            <a:pPr algn="just"/>
            <a:r>
              <a:rPr lang="es-ES" sz="2400" dirty="0" smtClean="0"/>
              <a:t>Plan </a:t>
            </a:r>
            <a:r>
              <a:rPr lang="es-ES" sz="2400" dirty="0"/>
              <a:t>de Incentivos ("Incentivo 100") a trabajadores del BANCO CAM integrados en el BANC DE SABADELL. </a:t>
            </a:r>
            <a:endParaRPr lang="es-ES" sz="2400" dirty="0" smtClean="0"/>
          </a:p>
          <a:p>
            <a:pPr algn="just"/>
            <a:r>
              <a:rPr lang="es-ES" sz="2400" dirty="0" err="1" smtClean="0"/>
              <a:t>Sdh</a:t>
            </a:r>
            <a:r>
              <a:rPr lang="es-ES" sz="2400" dirty="0" smtClean="0"/>
              <a:t>: </a:t>
            </a:r>
            <a:r>
              <a:rPr lang="es-ES" sz="2400" dirty="0"/>
              <a:t>reducción del 10% de lo devengado en el 4º trimestre de 2012, entendiendo la empresa que así lo permite el Plan</a:t>
            </a:r>
            <a:r>
              <a:rPr lang="es-ES" sz="2400" dirty="0" smtClean="0"/>
              <a:t>. </a:t>
            </a:r>
          </a:p>
          <a:p>
            <a:pPr marL="0" indent="0" algn="just">
              <a:buNone/>
            </a:pPr>
            <a:endParaRPr lang="es-ES" sz="2400" dirty="0" smtClean="0"/>
          </a:p>
          <a:p>
            <a:pPr marL="457200" indent="-457200" algn="just">
              <a:buAutoNum type="arabicParenR"/>
            </a:pPr>
            <a:r>
              <a:rPr lang="es-ES" sz="2400" dirty="0" smtClean="0"/>
              <a:t>Conflicto </a:t>
            </a:r>
            <a:r>
              <a:rPr lang="es-ES" sz="2400" dirty="0"/>
              <a:t>colectivo es adecuado para impugnar la medida. </a:t>
            </a:r>
            <a:endParaRPr lang="es-ES" sz="2400" dirty="0" smtClean="0"/>
          </a:p>
          <a:p>
            <a:pPr marL="457200" indent="-457200" algn="just">
              <a:buAutoNum type="arabicParenR"/>
            </a:pPr>
            <a:r>
              <a:rPr lang="es-ES" sz="2400" dirty="0" smtClean="0"/>
              <a:t>No </a:t>
            </a:r>
            <a:r>
              <a:rPr lang="es-ES" sz="2400" dirty="0"/>
              <a:t>se acredita que el sistema "Incentivo 100" permita la reducción ex post de los incentivos conseguidos. </a:t>
            </a:r>
            <a:endParaRPr lang="es-ES" sz="2400" dirty="0" smtClean="0"/>
          </a:p>
          <a:p>
            <a:pPr marL="457200" indent="-457200" algn="just">
              <a:buAutoNum type="arabicParenR"/>
            </a:pPr>
            <a:r>
              <a:rPr lang="es-ES" sz="2400" dirty="0" smtClean="0"/>
              <a:t>Por </a:t>
            </a:r>
            <a:r>
              <a:rPr lang="es-ES" sz="2400" dirty="0"/>
              <a:t>nimia que sea la rebaja del salario, </a:t>
            </a:r>
            <a:r>
              <a:rPr lang="es-ES" sz="2400" dirty="0" smtClean="0"/>
              <a:t>cabe conflicto </a:t>
            </a:r>
            <a:r>
              <a:rPr lang="es-ES" sz="2400" dirty="0"/>
              <a:t>colectivo para combatir la decisión empresarial. </a:t>
            </a:r>
            <a:endParaRPr lang="es-ES" sz="2400" dirty="0" smtClean="0"/>
          </a:p>
          <a:p>
            <a:pPr marL="457200" indent="-457200" algn="just">
              <a:buAutoNum type="arabicParenR"/>
            </a:pPr>
            <a:r>
              <a:rPr lang="es-ES" sz="2400" dirty="0" smtClean="0"/>
              <a:t>La </a:t>
            </a:r>
            <a:r>
              <a:rPr lang="es-ES" sz="2400" dirty="0"/>
              <a:t>decisión empresarial no es tanto una modificación sustancial cuando un acuerdo contrario a Derecho. </a:t>
            </a:r>
          </a:p>
        </p:txBody>
      </p:sp>
      <p:sp>
        <p:nvSpPr>
          <p:cNvPr id="21508" name="4 CuadroTexto"/>
          <p:cNvSpPr txBox="1">
            <a:spLocks noChangeArrowheads="1"/>
          </p:cNvSpPr>
          <p:nvPr/>
        </p:nvSpPr>
        <p:spPr bwMode="auto">
          <a:xfrm>
            <a:off x="107504" y="-27384"/>
            <a:ext cx="165563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86</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8782904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¿Laboral el infarto en misión, mientras se descansa?</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fontScale="925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abril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1487/2014)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Mª Luisa Segoviano </a:t>
            </a:r>
            <a:endParaRPr lang="es-ES" sz="2000" dirty="0" smtClean="0">
              <a:latin typeface="+mj-lt"/>
            </a:endParaRPr>
          </a:p>
          <a:p>
            <a:pPr algn="just"/>
            <a:r>
              <a:rPr lang="es-ES" sz="2400" dirty="0" err="1" smtClean="0"/>
              <a:t>Sdh</a:t>
            </a:r>
            <a:r>
              <a:rPr lang="es-ES" sz="2400" dirty="0" smtClean="0"/>
              <a:t>: interventor </a:t>
            </a:r>
            <a:r>
              <a:rPr lang="es-ES" sz="2400" dirty="0"/>
              <a:t>en </a:t>
            </a:r>
            <a:r>
              <a:rPr lang="es-ES" sz="2400" dirty="0" smtClean="0"/>
              <a:t>ruta de RENFE muere por infarto </a:t>
            </a:r>
            <a:r>
              <a:rPr lang="es-ES" sz="2400" dirty="0"/>
              <a:t>mientras </a:t>
            </a:r>
            <a:r>
              <a:rPr lang="es-ES" sz="2400" dirty="0" smtClean="0"/>
              <a:t>descansa en </a:t>
            </a:r>
            <a:r>
              <a:rPr lang="es-ES" sz="2400" dirty="0"/>
              <a:t>la habitación de un hotel, pagado por la empresa, donde se encontraba después de finalizar la ruta Córdoba-Algeciras para iniciar al día siguiente la jornada de trabajo en la ruta Algeciras-Córdoba. </a:t>
            </a:r>
            <a:endParaRPr lang="es-ES" sz="2400" dirty="0" smtClean="0"/>
          </a:p>
          <a:p>
            <a:pPr algn="just"/>
            <a:r>
              <a:rPr lang="es-ES" sz="2400" dirty="0" smtClean="0"/>
              <a:t>No </a:t>
            </a:r>
            <a:r>
              <a:rPr lang="es-ES" sz="2400" dirty="0"/>
              <a:t>ocurre en tiempo ni lugar de trabajo, ni concurren especiales circunstancias que permitan considerarlo como accidente de trabajo. </a:t>
            </a:r>
            <a:endParaRPr lang="es-ES" sz="2400" dirty="0" smtClean="0"/>
          </a:p>
          <a:p>
            <a:pPr algn="just"/>
            <a:r>
              <a:rPr lang="es-ES" sz="2400" dirty="0" smtClean="0"/>
              <a:t>Invoca STS 8-10-09 (hotel </a:t>
            </a:r>
            <a:r>
              <a:rPr lang="es-ES" sz="2400" dirty="0"/>
              <a:t>de </a:t>
            </a:r>
            <a:r>
              <a:rPr lang="es-ES" sz="2400" dirty="0" smtClean="0"/>
              <a:t>Marrakech) y 11-2-2014 (hotel Tel Aviv).</a:t>
            </a:r>
          </a:p>
          <a:p>
            <a:pPr algn="just"/>
            <a:r>
              <a:rPr lang="es-ES" sz="2400" dirty="0" smtClean="0"/>
              <a:t>No </a:t>
            </a:r>
            <a:r>
              <a:rPr lang="es-ES" sz="2400" dirty="0"/>
              <a:t>concurre ninguna circunstancia especial, como las tenidas en cuenta en el </a:t>
            </a:r>
            <a:r>
              <a:rPr lang="es-ES" sz="2400" dirty="0" err="1"/>
              <a:t>Rec</a:t>
            </a:r>
            <a:r>
              <a:rPr lang="es-ES" sz="2400" dirty="0"/>
              <a:t> 4049/09 y en el </a:t>
            </a:r>
            <a:r>
              <a:rPr lang="es-ES" sz="2400" dirty="0" err="1"/>
              <a:t>Rec</a:t>
            </a:r>
            <a:r>
              <a:rPr lang="es-ES" sz="2400" dirty="0"/>
              <a:t> 2698/09 por lo que no puede ser calificado como accidente de trabajo el infarto sufrido</a:t>
            </a:r>
            <a:endParaRPr lang="es-ES" sz="2400" dirty="0" smtClean="0"/>
          </a:p>
        </p:txBody>
      </p:sp>
      <p:sp>
        <p:nvSpPr>
          <p:cNvPr id="21508" name="4 CuadroTexto"/>
          <p:cNvSpPr txBox="1">
            <a:spLocks noChangeArrowheads="1"/>
          </p:cNvSpPr>
          <p:nvPr/>
        </p:nvSpPr>
        <p:spPr bwMode="auto">
          <a:xfrm>
            <a:off x="324074" y="737409"/>
            <a:ext cx="2015678"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87</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1296484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¿Por qué es nulo el Despido Colectivo de Coca-Cola?</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abril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354/2014)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Jesús Gullón Rodríguez </a:t>
            </a:r>
            <a:endParaRPr lang="es-ES" sz="2000" dirty="0" smtClean="0">
              <a:latin typeface="+mj-lt"/>
            </a:endParaRPr>
          </a:p>
          <a:p>
            <a:pPr algn="just"/>
            <a:r>
              <a:rPr lang="es-ES_tradnl" sz="2400" dirty="0"/>
              <a:t>Grupo de empresas constituido por la matriz Coca Cola </a:t>
            </a:r>
            <a:r>
              <a:rPr lang="es-ES_tradnl" sz="2400" dirty="0" err="1"/>
              <a:t>Iberian</a:t>
            </a:r>
            <a:r>
              <a:rPr lang="es-ES_tradnl" sz="2400" dirty="0"/>
              <a:t> </a:t>
            </a:r>
            <a:r>
              <a:rPr lang="es-ES_tradnl" sz="2400" dirty="0" err="1"/>
              <a:t>Partners</a:t>
            </a:r>
            <a:r>
              <a:rPr lang="es-ES_tradnl" sz="2400" dirty="0"/>
              <a:t> S.A. (CCIP) y </a:t>
            </a:r>
            <a:r>
              <a:rPr lang="es-ES_tradnl" sz="2400" dirty="0" smtClean="0"/>
              <a:t>diversas embotelladoras</a:t>
            </a:r>
          </a:p>
          <a:p>
            <a:pPr algn="just"/>
            <a:r>
              <a:rPr lang="es-ES_tradnl" sz="2400" dirty="0" smtClean="0"/>
              <a:t>Nulidad del despido </a:t>
            </a:r>
            <a:r>
              <a:rPr lang="es-ES_tradnl" sz="2400" dirty="0"/>
              <a:t>por </a:t>
            </a:r>
            <a:r>
              <a:rPr lang="es-ES_tradnl" sz="2400" dirty="0" err="1"/>
              <a:t>vulneración</a:t>
            </a:r>
            <a:r>
              <a:rPr lang="es-ES_tradnl" sz="2400" dirty="0"/>
              <a:t> del derecho de huelga durante el periodo de consultas</a:t>
            </a:r>
            <a:r>
              <a:rPr lang="es-ES_tradnl" sz="2400" dirty="0" smtClean="0"/>
              <a:t>.</a:t>
            </a:r>
          </a:p>
          <a:p>
            <a:pPr algn="just"/>
            <a:r>
              <a:rPr lang="es-ES_tradnl" sz="2400" dirty="0" smtClean="0"/>
              <a:t>Conexión entre huelga y buena fe en la negociación.</a:t>
            </a:r>
          </a:p>
          <a:p>
            <a:pPr algn="just"/>
            <a:r>
              <a:rPr lang="es-ES_tradnl" sz="2400" dirty="0" smtClean="0"/>
              <a:t>Se </a:t>
            </a:r>
            <a:r>
              <a:rPr lang="es-ES_tradnl" sz="2400" dirty="0"/>
              <a:t>entiende que existe la necesidad de consignar el importe de la condena en el despido colectivo declarado nulo. </a:t>
            </a:r>
            <a:endParaRPr lang="es-ES_tradnl" sz="2400" dirty="0" smtClean="0"/>
          </a:p>
          <a:p>
            <a:pPr algn="just"/>
            <a:r>
              <a:rPr lang="es-ES_tradnl" sz="2400" dirty="0" smtClean="0"/>
              <a:t>Contenido </a:t>
            </a:r>
            <a:r>
              <a:rPr lang="es-ES_tradnl" sz="2400" dirty="0"/>
              <a:t>y alcance del escrito de </a:t>
            </a:r>
            <a:r>
              <a:rPr lang="es-ES_tradnl" sz="2400" dirty="0" err="1"/>
              <a:t>impugnación</a:t>
            </a:r>
            <a:r>
              <a:rPr lang="es-ES_tradnl" sz="2400" dirty="0"/>
              <a:t> eventual del recurso de </a:t>
            </a:r>
            <a:r>
              <a:rPr lang="es-ES_tradnl" sz="2400" dirty="0" err="1"/>
              <a:t>casación</a:t>
            </a:r>
            <a:r>
              <a:rPr lang="es-ES_tradnl" sz="2400" dirty="0"/>
              <a:t>, de conformidad con el </a:t>
            </a:r>
            <a:r>
              <a:rPr lang="es-ES_tradnl" sz="2400" dirty="0" err="1"/>
              <a:t>artículo</a:t>
            </a:r>
            <a:r>
              <a:rPr lang="es-ES_tradnl" sz="2400" dirty="0"/>
              <a:t> 211.1 </a:t>
            </a:r>
            <a:r>
              <a:rPr lang="es-ES_tradnl" sz="2400" dirty="0" smtClean="0"/>
              <a:t>LRJS</a:t>
            </a:r>
          </a:p>
          <a:p>
            <a:pPr marL="0" indent="0" algn="r">
              <a:buNone/>
            </a:pPr>
            <a:r>
              <a:rPr lang="es-ES_tradnl" sz="2400" dirty="0" smtClean="0"/>
              <a:t>VOTO </a:t>
            </a:r>
            <a:r>
              <a:rPr lang="es-ES_tradnl" sz="2400" dirty="0"/>
              <a:t>PARTICULAR </a:t>
            </a:r>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88</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313733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¿Competencia territorial para expatriados?</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fontScale="92500"/>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20 abril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100/2014)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a:t>
            </a:r>
            <a:endParaRPr lang="es-ES" sz="2000" dirty="0" smtClean="0">
              <a:latin typeface="+mj-lt"/>
            </a:endParaRPr>
          </a:p>
          <a:p>
            <a:pPr algn="just"/>
            <a:r>
              <a:rPr lang="es-ES_tradnl" sz="2400" dirty="0" err="1" smtClean="0"/>
              <a:t>Sdh</a:t>
            </a:r>
            <a:r>
              <a:rPr lang="es-ES_tradnl" sz="2400" dirty="0" smtClean="0"/>
              <a:t>: </a:t>
            </a:r>
            <a:r>
              <a:rPr lang="es-ES_tradnl" sz="2400" dirty="0" err="1" smtClean="0"/>
              <a:t>msct</a:t>
            </a:r>
            <a:r>
              <a:rPr lang="es-ES_tradnl" sz="2400" dirty="0" smtClean="0"/>
              <a:t> afectando a empresa con 900 empleados en Extremadura, tres en Lisboa y tres en Bruselas.</a:t>
            </a:r>
          </a:p>
          <a:p>
            <a:pPr algn="just"/>
            <a:r>
              <a:rPr lang="es-ES_tradnl" sz="2400" dirty="0" smtClean="0"/>
              <a:t>STSJ Extremadura: corresponde a la Audiencia Nacional, porque supera territorio de la Comunidad Autónoma. 7.a y 8 LRJS</a:t>
            </a:r>
          </a:p>
          <a:p>
            <a:pPr algn="just"/>
            <a:r>
              <a:rPr lang="es-ES" sz="2400" dirty="0"/>
              <a:t>Las normas procesales solo determinan la competencia judicial en función del ámbito territorial del conflicto colectivo dentro de las fronteras españolas. La existencia de trabajadores destacados en otros países no puede alterar la competencia judicial</a:t>
            </a:r>
            <a:r>
              <a:rPr lang="es-ES" sz="2400" dirty="0" smtClean="0"/>
              <a:t>.</a:t>
            </a:r>
          </a:p>
          <a:p>
            <a:pPr algn="just"/>
            <a:r>
              <a:rPr lang="es-ES" sz="2400" dirty="0" smtClean="0"/>
              <a:t>No </a:t>
            </a:r>
            <a:r>
              <a:rPr lang="es-ES" sz="2400" dirty="0"/>
              <a:t>es equiparable la situación de la empresa que posee centros de trabajo en varias Comunidades Autónomas con la de aquella que solo está establecida en una Comunidad y tiene delegaciones internacionales</a:t>
            </a:r>
            <a:r>
              <a:rPr lang="es-ES" sz="2400" dirty="0" smtClean="0"/>
              <a:t>.</a:t>
            </a:r>
          </a:p>
          <a:p>
            <a:pPr algn="just"/>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89</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371370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idx="4294967295"/>
          </p:nvPr>
        </p:nvSpPr>
        <p:spPr>
          <a:xfrm>
            <a:off x="1115616" y="260350"/>
            <a:ext cx="7812360" cy="1009650"/>
          </a:xfrm>
        </p:spPr>
        <p:txBody>
          <a:bodyPr anchor="t"/>
          <a:lstStyle/>
          <a:p>
            <a:pPr algn="r" eaLnBrk="1" hangingPunct="1"/>
            <a:r>
              <a:rPr lang="es-ES" altLang="es-ES" sz="1800" dirty="0" smtClean="0">
                <a:cs typeface="Lucida Sans Unicode" pitchFamily="34" charset="0"/>
              </a:rPr>
              <a:t/>
            </a:r>
            <a:br>
              <a:rPr lang="es-ES" altLang="es-ES" sz="1800" dirty="0" smtClean="0">
                <a:cs typeface="Lucida Sans Unicode" pitchFamily="34" charset="0"/>
              </a:rPr>
            </a:br>
            <a:r>
              <a:rPr lang="es-ES" altLang="es-ES" sz="2000" dirty="0" smtClean="0">
                <a:latin typeface="Lucida Sans" panose="020B0602030504020204" pitchFamily="34" charset="0"/>
                <a:cs typeface="Lucida Sans Unicode" pitchFamily="34" charset="0"/>
              </a:rPr>
              <a:t>Fundación Solidaridad y Voluntariado Comunidad Valenciana</a:t>
            </a:r>
            <a:br>
              <a:rPr lang="es-ES" altLang="es-ES" sz="2000" dirty="0" smtClean="0">
                <a:latin typeface="Lucida Sans" panose="020B0602030504020204" pitchFamily="34" charset="0"/>
                <a:cs typeface="Lucida Sans Unicode" pitchFamily="34" charset="0"/>
              </a:rPr>
            </a:br>
            <a:r>
              <a:rPr lang="es-ES" altLang="es-ES" sz="2000" dirty="0" smtClean="0">
                <a:latin typeface="Lucida Sans" panose="020B0602030504020204" pitchFamily="34" charset="0"/>
                <a:cs typeface="Lucida Sans Unicode" pitchFamily="34" charset="0"/>
              </a:rPr>
              <a:t>Confirma Procedencia 19 despidos</a:t>
            </a:r>
          </a:p>
        </p:txBody>
      </p:sp>
      <p:sp>
        <p:nvSpPr>
          <p:cNvPr id="21507" name="2 Marcador de contenido"/>
          <p:cNvSpPr>
            <a:spLocks noGrp="1"/>
          </p:cNvSpPr>
          <p:nvPr>
            <p:ph idx="4294967295"/>
          </p:nvPr>
        </p:nvSpPr>
        <p:spPr>
          <a:xfrm>
            <a:off x="1619672" y="1484784"/>
            <a:ext cx="7345362" cy="4895850"/>
          </a:xfrm>
        </p:spPr>
        <p:txBody>
          <a:bodyPr rtlCol="0">
            <a:normAutofit/>
          </a:bodyPr>
          <a:lstStyle/>
          <a:p>
            <a:pPr algn="just" eaLnBrk="1" fontAlgn="auto" hangingPunct="1">
              <a:spcAft>
                <a:spcPts val="0"/>
              </a:spcAft>
              <a:buFont typeface="Arial" pitchFamily="34" charset="0"/>
              <a:buNone/>
              <a:defRPr/>
            </a:pPr>
            <a:r>
              <a:rPr lang="es-ES" sz="2000" b="1" dirty="0" smtClean="0">
                <a:solidFill>
                  <a:srgbClr val="FF0000"/>
                </a:solidFill>
                <a:latin typeface="Lucida Sans Unicode" pitchFamily="34" charset="0"/>
                <a:cs typeface="Lucida Sans Unicode" pitchFamily="34" charset="0"/>
              </a:rPr>
              <a:t>	STS 23 sept 2014 </a:t>
            </a:r>
            <a:r>
              <a:rPr lang="es-ES" sz="2000" b="1" dirty="0" smtClean="0">
                <a:latin typeface="Lucida Sans Unicode" pitchFamily="34" charset="0"/>
                <a:cs typeface="Lucida Sans Unicode" pitchFamily="34" charset="0"/>
              </a:rPr>
              <a:t>(</a:t>
            </a:r>
            <a:r>
              <a:rPr lang="es-ES" sz="2000" b="1" dirty="0" err="1" smtClean="0">
                <a:latin typeface="Lucida Sans Unicode" pitchFamily="34" charset="0"/>
                <a:cs typeface="Lucida Sans Unicode" pitchFamily="34" charset="0"/>
              </a:rPr>
              <a:t>rc</a:t>
            </a:r>
            <a:r>
              <a:rPr lang="es-ES" sz="2000" b="1" dirty="0" smtClean="0">
                <a:latin typeface="Lucida Sans Unicode" pitchFamily="34" charset="0"/>
                <a:cs typeface="Lucida Sans Unicode" pitchFamily="34" charset="0"/>
              </a:rPr>
              <a:t>. 52/2014)           </a:t>
            </a:r>
          </a:p>
          <a:p>
            <a:pPr algn="r" eaLnBrk="1" fontAlgn="auto" hangingPunct="1">
              <a:spcAft>
                <a:spcPts val="0"/>
              </a:spcAft>
              <a:buFont typeface="Arial" pitchFamily="34" charset="0"/>
              <a:buNone/>
              <a:defRPr/>
            </a:pPr>
            <a:r>
              <a:rPr lang="es-ES" sz="2000" b="1" dirty="0" smtClean="0">
                <a:latin typeface="Lucida Sans Unicode" pitchFamily="34" charset="0"/>
                <a:cs typeface="Lucida Sans Unicode" pitchFamily="34" charset="0"/>
              </a:rPr>
              <a:t>José Manuel López Gª de la Serrana</a:t>
            </a:r>
          </a:p>
          <a:p>
            <a:pPr marL="0" indent="0" algn="just">
              <a:buNone/>
              <a:defRPr/>
            </a:pPr>
            <a:r>
              <a:rPr lang="es-ES" sz="2400" dirty="0" smtClean="0"/>
              <a:t>DC por causa económica, al desaparecer fuente de ingresos</a:t>
            </a:r>
          </a:p>
          <a:p>
            <a:pPr marL="0" indent="0" algn="just">
              <a:buNone/>
              <a:defRPr/>
            </a:pPr>
            <a:endParaRPr lang="es-ES" sz="2400" dirty="0" smtClean="0"/>
          </a:p>
          <a:p>
            <a:pPr marL="0" indent="0" algn="just">
              <a:buNone/>
              <a:defRPr/>
            </a:pPr>
            <a:r>
              <a:rPr lang="es-ES" sz="2400" u="sng" dirty="0" err="1" smtClean="0"/>
              <a:t>Sdh</a:t>
            </a:r>
            <a:r>
              <a:rPr lang="es-ES" sz="2400" u="sng" dirty="0" smtClean="0"/>
              <a:t>: </a:t>
            </a:r>
            <a:r>
              <a:rPr lang="es-ES" sz="2400" dirty="0" smtClean="0"/>
              <a:t>Desaparecen subvenciones (</a:t>
            </a:r>
            <a:r>
              <a:rPr lang="es-ES" sz="2400" dirty="0" err="1" smtClean="0"/>
              <a:t>Bancaja</a:t>
            </a:r>
            <a:r>
              <a:rPr lang="es-ES" sz="2400" dirty="0" smtClean="0"/>
              <a:t>, CAV) sin que ello sea imputable a Fundación. Primer DC pactado del 50% plantilla. </a:t>
            </a:r>
          </a:p>
          <a:p>
            <a:pPr marL="0" indent="0" algn="just">
              <a:buNone/>
              <a:defRPr/>
            </a:pPr>
            <a:endParaRPr lang="es-ES" sz="2400" u="sng" dirty="0" smtClean="0"/>
          </a:p>
          <a:p>
            <a:pPr marL="0" indent="0" algn="just">
              <a:buNone/>
              <a:defRPr/>
            </a:pPr>
            <a:r>
              <a:rPr lang="es-ES" sz="2400" u="sng" dirty="0" smtClean="0"/>
              <a:t>Técnica procesal</a:t>
            </a:r>
            <a:r>
              <a:rPr lang="es-ES" sz="2400" b="1" dirty="0" smtClean="0"/>
              <a:t>: </a:t>
            </a:r>
            <a:r>
              <a:rPr lang="es-ES" sz="2400" dirty="0" smtClean="0"/>
              <a:t>falta de buena fe </a:t>
            </a:r>
            <a:r>
              <a:rPr lang="es-ES" sz="2400" dirty="0" err="1" smtClean="0"/>
              <a:t>negocial</a:t>
            </a:r>
            <a:r>
              <a:rPr lang="es-ES" sz="2400" dirty="0" smtClean="0"/>
              <a:t> no se articula como motivo autónomo y es cuestión nueva. Además, las Actas la demuestran.</a:t>
            </a:r>
          </a:p>
          <a:p>
            <a:pPr marL="0" indent="0" algn="just">
              <a:buNone/>
              <a:defRPr/>
            </a:pPr>
            <a:endParaRPr lang="es-ES" sz="2400" dirty="0" smtClean="0"/>
          </a:p>
          <a:p>
            <a:pPr marL="0" indent="0" algn="just">
              <a:buNone/>
              <a:defRPr/>
            </a:pPr>
            <a:endParaRPr lang="es-ES" sz="2400" u="sng" dirty="0" smtClean="0"/>
          </a:p>
        </p:txBody>
      </p:sp>
      <p:sp>
        <p:nvSpPr>
          <p:cNvPr id="21508" name="4 CuadroTexto"/>
          <p:cNvSpPr txBox="1">
            <a:spLocks noChangeArrowheads="1"/>
          </p:cNvSpPr>
          <p:nvPr/>
        </p:nvSpPr>
        <p:spPr bwMode="auto">
          <a:xfrm>
            <a:off x="540867" y="1124744"/>
            <a:ext cx="1366837" cy="1323975"/>
          </a:xfrm>
          <a:prstGeom prst="rect">
            <a:avLst/>
          </a:prstGeom>
          <a:noFill/>
          <a:ln w="9525">
            <a:noFill/>
            <a:miter lim="800000"/>
            <a:headEnd/>
            <a:tailEnd/>
          </a:ln>
        </p:spPr>
        <p:txBody>
          <a:bodyPr>
            <a:spAutoFit/>
          </a:bodyPr>
          <a:lstStyle/>
          <a:p>
            <a:pPr>
              <a:defRPr/>
            </a:pPr>
            <a:r>
              <a:rPr lang="es-ES" sz="8000" b="1" dirty="0" smtClean="0">
                <a:solidFill>
                  <a:prstClr val="white">
                    <a:lumMod val="50000"/>
                  </a:prstClr>
                </a:solidFill>
                <a:latin typeface="Arial" pitchFamily="34" charset="0"/>
              </a:rPr>
              <a:t>08</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4535597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Legitimación para impugnar DC en Grupo </a:t>
            </a:r>
            <a:r>
              <a:rPr lang="es-ES" sz="2400" b="1" dirty="0" err="1" smtClean="0">
                <a:solidFill>
                  <a:schemeClr val="bg1">
                    <a:lumMod val="50000"/>
                  </a:schemeClr>
                </a:solidFill>
                <a:latin typeface="Arial" pitchFamily="34" charset="0"/>
              </a:rPr>
              <a:t>Pallá</a:t>
            </a:r>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21 abril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311/2014)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Mª Luisa Segoviano </a:t>
            </a:r>
            <a:r>
              <a:rPr lang="es-ES" sz="2000" b="1" dirty="0" err="1" smtClean="0">
                <a:latin typeface="+mj-lt"/>
              </a:rPr>
              <a:t>Astaburuaga</a:t>
            </a:r>
            <a:r>
              <a:rPr lang="es-ES" sz="2000" b="1" dirty="0" smtClean="0">
                <a:latin typeface="+mj-lt"/>
              </a:rPr>
              <a:t> </a:t>
            </a:r>
            <a:endParaRPr lang="es-ES" sz="2000" dirty="0" smtClean="0">
              <a:latin typeface="+mj-lt"/>
            </a:endParaRPr>
          </a:p>
          <a:p>
            <a:pPr algn="just"/>
            <a:r>
              <a:rPr lang="es-ES" sz="2400" dirty="0" smtClean="0"/>
              <a:t>Grupo de dos empresas: Construcciones </a:t>
            </a:r>
            <a:r>
              <a:rPr lang="es-ES" sz="2400" dirty="0" err="1" smtClean="0"/>
              <a:t>Pallá</a:t>
            </a:r>
            <a:r>
              <a:rPr lang="es-ES" sz="2400" dirty="0" smtClean="0"/>
              <a:t> (dos delegados como  RLT de 33 trabajadores) y </a:t>
            </a:r>
            <a:r>
              <a:rPr lang="es-ES" sz="2400" dirty="0" err="1" smtClean="0"/>
              <a:t>Eyasa</a:t>
            </a:r>
            <a:r>
              <a:rPr lang="es-ES" sz="2400" dirty="0" smtClean="0"/>
              <a:t> (sin RLT; 3 representantes ad hoc para 4 trabajadores)</a:t>
            </a:r>
          </a:p>
          <a:p>
            <a:pPr algn="just"/>
            <a:r>
              <a:rPr lang="es-ES" sz="2400" dirty="0" smtClean="0"/>
              <a:t>Comisión híbrida negocia para las dos empresas, pero pacta el DC en </a:t>
            </a:r>
            <a:r>
              <a:rPr lang="es-ES" sz="2400" dirty="0" err="1" smtClean="0"/>
              <a:t>Pallá</a:t>
            </a:r>
            <a:r>
              <a:rPr lang="es-ES" sz="2400" dirty="0" smtClean="0"/>
              <a:t> y no en </a:t>
            </a:r>
            <a:r>
              <a:rPr lang="es-ES" sz="2400" dirty="0" err="1" smtClean="0"/>
              <a:t>Eyasa</a:t>
            </a:r>
            <a:r>
              <a:rPr lang="es-ES" sz="2400" dirty="0" smtClean="0"/>
              <a:t>.</a:t>
            </a:r>
          </a:p>
          <a:p>
            <a:pPr algn="just"/>
            <a:r>
              <a:rPr lang="es-ES" sz="2400" dirty="0" smtClean="0"/>
              <a:t>Tramitación final separada.</a:t>
            </a:r>
          </a:p>
          <a:p>
            <a:pPr algn="just"/>
            <a:r>
              <a:rPr lang="es-ES" sz="2400" dirty="0" smtClean="0"/>
              <a:t>Dos “ad hoc” de </a:t>
            </a:r>
            <a:r>
              <a:rPr lang="es-ES" sz="2400" dirty="0" err="1" smtClean="0"/>
              <a:t>Eyasa</a:t>
            </a:r>
            <a:r>
              <a:rPr lang="es-ES" sz="2400" dirty="0" smtClean="0"/>
              <a:t> impugnan ambos despidos.</a:t>
            </a:r>
          </a:p>
          <a:p>
            <a:pPr algn="just"/>
            <a:r>
              <a:rPr lang="es-ES" sz="2400" dirty="0" smtClean="0"/>
              <a:t>STS: </a:t>
            </a:r>
            <a:r>
              <a:rPr lang="es-ES" sz="2400" b="1" dirty="0" smtClean="0"/>
              <a:t>legitimación </a:t>
            </a:r>
            <a:r>
              <a:rPr lang="es-ES" sz="2400" b="1" dirty="0"/>
              <a:t>activa </a:t>
            </a:r>
            <a:r>
              <a:rPr lang="es-ES" sz="2400" b="1" dirty="0" smtClean="0"/>
              <a:t>es de la </a:t>
            </a:r>
            <a:r>
              <a:rPr lang="es-ES" sz="2400" b="1" dirty="0"/>
              <a:t>comisión negociadora y no individualmente a cada uno de sus </a:t>
            </a:r>
            <a:r>
              <a:rPr lang="es-ES" sz="2400" b="1" dirty="0" smtClean="0"/>
              <a:t>miembros</a:t>
            </a:r>
          </a:p>
          <a:p>
            <a:pPr algn="just"/>
            <a:r>
              <a:rPr lang="es-ES_tradnl" sz="2400" dirty="0" smtClean="0"/>
              <a:t>Colegiación, sin personalidad, </a:t>
            </a:r>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90</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6460142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Responsabilidad civil en accidente laboral</a:t>
            </a:r>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4 mayo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1281/2014)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Fernando Salinas Molina </a:t>
            </a:r>
            <a:endParaRPr lang="es-ES" sz="2000" dirty="0" smtClean="0">
              <a:latin typeface="+mj-lt"/>
            </a:endParaRPr>
          </a:p>
          <a:p>
            <a:pPr algn="just"/>
            <a:r>
              <a:rPr lang="es-ES" sz="2400" dirty="0" smtClean="0"/>
              <a:t>SDH: atrapamiento por apertura </a:t>
            </a:r>
            <a:r>
              <a:rPr lang="es-ES" sz="2400" dirty="0"/>
              <a:t>para introducir pliegos de cartón</a:t>
            </a:r>
            <a:r>
              <a:rPr lang="es-ES" sz="2400" dirty="0" smtClean="0"/>
              <a:t>.</a:t>
            </a:r>
          </a:p>
          <a:p>
            <a:pPr algn="just"/>
            <a:r>
              <a:rPr lang="es-ES" sz="2400" dirty="0" smtClean="0"/>
              <a:t>Carga </a:t>
            </a:r>
            <a:r>
              <a:rPr lang="es-ES" sz="2400" dirty="0"/>
              <a:t>prueba: deuda seguridad: actualizado el </a:t>
            </a:r>
            <a:r>
              <a:rPr lang="es-ES" sz="2400" dirty="0" smtClean="0"/>
              <a:t>riesgo.</a:t>
            </a:r>
          </a:p>
          <a:p>
            <a:pPr algn="just"/>
            <a:r>
              <a:rPr lang="es-ES" sz="2400" dirty="0" smtClean="0"/>
              <a:t>Empleador </a:t>
            </a:r>
            <a:r>
              <a:rPr lang="es-ES" sz="2400" dirty="0"/>
              <a:t>ha de acreditar haber agotado toda diligencia exigible, más allá -incluso- de exigencias </a:t>
            </a:r>
            <a:r>
              <a:rPr lang="es-ES" sz="2400" dirty="0" smtClean="0"/>
              <a:t>reglamentarias.</a:t>
            </a:r>
          </a:p>
          <a:p>
            <a:pPr algn="just"/>
            <a:r>
              <a:rPr lang="es-ES" sz="2400" dirty="0" smtClean="0"/>
              <a:t>Exculpan fuerza </a:t>
            </a:r>
            <a:r>
              <a:rPr lang="es-ES" sz="2400" dirty="0"/>
              <a:t>mayor o caso fortuito, </a:t>
            </a:r>
            <a:r>
              <a:rPr lang="es-ES" sz="2400" dirty="0" smtClean="0"/>
              <a:t>negligencia </a:t>
            </a:r>
            <a:r>
              <a:rPr lang="es-ES" sz="2400" dirty="0"/>
              <a:t>exclusiva </a:t>
            </a:r>
            <a:r>
              <a:rPr lang="es-ES" sz="2400" dirty="0" smtClean="0"/>
              <a:t>imprevisible </a:t>
            </a:r>
            <a:r>
              <a:rPr lang="es-ES" sz="2400" dirty="0"/>
              <a:t>del </a:t>
            </a:r>
            <a:r>
              <a:rPr lang="es-ES" sz="2400" dirty="0" smtClean="0"/>
              <a:t>trabajador </a:t>
            </a:r>
            <a:r>
              <a:rPr lang="es-ES" sz="2400" dirty="0"/>
              <a:t>o </a:t>
            </a:r>
            <a:r>
              <a:rPr lang="es-ES" sz="2400" dirty="0" smtClean="0"/>
              <a:t>culpa </a:t>
            </a:r>
            <a:r>
              <a:rPr lang="es-ES" sz="2400" dirty="0"/>
              <a:t>exclusiva de terceros no </a:t>
            </a:r>
            <a:r>
              <a:rPr lang="es-ES" sz="2400" dirty="0" smtClean="0"/>
              <a:t>evitable. Art</a:t>
            </a:r>
            <a:r>
              <a:rPr lang="es-ES" sz="2400" dirty="0"/>
              <a:t>. 96.2 LRJS.</a:t>
            </a:r>
            <a:endParaRPr lang="es-ES" sz="2400" dirty="0" smtClean="0"/>
          </a:p>
          <a:p>
            <a:pPr algn="just"/>
            <a:r>
              <a:rPr lang="es-ES" sz="2400" dirty="0" smtClean="0"/>
              <a:t>Siempre empresa debe acreditar </a:t>
            </a:r>
            <a:r>
              <a:rPr lang="es-ES" sz="2400" dirty="0"/>
              <a:t>concurrencia posible causa exoneración, en tanto titular de deuda </a:t>
            </a:r>
            <a:r>
              <a:rPr lang="es-ES" sz="2400" dirty="0" smtClean="0"/>
              <a:t>seguridad.</a:t>
            </a:r>
          </a:p>
          <a:p>
            <a:pPr algn="just"/>
            <a:r>
              <a:rPr lang="es-ES" sz="2400" dirty="0" smtClean="0"/>
              <a:t>Términos </a:t>
            </a:r>
            <a:r>
              <a:rPr lang="es-ES" sz="2400" dirty="0" err="1"/>
              <a:t>cuasiobjetivos</a:t>
            </a:r>
            <a:r>
              <a:rPr lang="es-ES" sz="2400" dirty="0"/>
              <a:t> </a:t>
            </a:r>
            <a:r>
              <a:rPr lang="es-ES" sz="2400" dirty="0" smtClean="0"/>
              <a:t>responsabilidad. </a:t>
            </a:r>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91</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16886014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MSCT no pactada en Renault</a:t>
            </a:r>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a:t>
            </a:r>
            <a:r>
              <a:rPr lang="es-ES" sz="2600" b="1" dirty="0">
                <a:solidFill>
                  <a:srgbClr val="FF0000"/>
                </a:solidFill>
                <a:latin typeface="+mj-lt"/>
                <a:cs typeface="Lucida Sans Unicode" pitchFamily="34" charset="0"/>
              </a:rPr>
              <a:t>5</a:t>
            </a:r>
            <a:r>
              <a:rPr lang="es-ES" sz="2600" b="1" dirty="0" smtClean="0">
                <a:solidFill>
                  <a:srgbClr val="FF0000"/>
                </a:solidFill>
                <a:latin typeface="+mj-lt"/>
                <a:cs typeface="Lucida Sans Unicode" pitchFamily="34" charset="0"/>
              </a:rPr>
              <a:t> mayo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101/2014)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Fernando Salinas Molina </a:t>
            </a:r>
            <a:endParaRPr lang="es-ES" sz="2000" dirty="0" smtClean="0">
              <a:latin typeface="+mj-lt"/>
            </a:endParaRPr>
          </a:p>
          <a:p>
            <a:pPr algn="just"/>
            <a:r>
              <a:rPr lang="es-ES" sz="2400" dirty="0" smtClean="0"/>
              <a:t>SDH: implantación sistema ordenación tiempo trabajo, potenciando utilización tiempos muertos.</a:t>
            </a:r>
          </a:p>
          <a:p>
            <a:pPr algn="just"/>
            <a:r>
              <a:rPr lang="es-ES" sz="2400" dirty="0" smtClean="0"/>
              <a:t>Compatibilidad con previsiones del convenio colectivo, que regula funciones y clasificación profesional.</a:t>
            </a:r>
          </a:p>
          <a:p>
            <a:pPr algn="just"/>
            <a:r>
              <a:rPr lang="es-ES" sz="2400" dirty="0" smtClean="0"/>
              <a:t>No basta cuestionar buena fe empresarial en negociación, hay que alegar y justificar indicios de los perjuicios que ello comporta.</a:t>
            </a:r>
          </a:p>
          <a:p>
            <a:pPr algn="just"/>
            <a:r>
              <a:rPr lang="es-ES" sz="2400" dirty="0" smtClean="0"/>
              <a:t>No se acredita vulneración derechos fundamentales a integridad personal (salud laboral)</a:t>
            </a:r>
          </a:p>
          <a:p>
            <a:pPr algn="just"/>
            <a:r>
              <a:rPr lang="es-ES" sz="2400" dirty="0" smtClean="0"/>
              <a:t>Final: ajustada a Derecho</a:t>
            </a:r>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92</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0496875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Inaplicación </a:t>
            </a:r>
            <a:r>
              <a:rPr lang="es-ES" sz="2400" b="1" dirty="0" err="1" smtClean="0">
                <a:solidFill>
                  <a:schemeClr val="bg1">
                    <a:lumMod val="50000"/>
                  </a:schemeClr>
                </a:solidFill>
                <a:latin typeface="Arial" pitchFamily="34" charset="0"/>
              </a:rPr>
              <a:t>extraestatutario</a:t>
            </a:r>
            <a:r>
              <a:rPr lang="es-ES" sz="2400" b="1" dirty="0" smtClean="0">
                <a:solidFill>
                  <a:schemeClr val="bg1">
                    <a:lumMod val="50000"/>
                  </a:schemeClr>
                </a:solidFill>
                <a:latin typeface="Arial" pitchFamily="34" charset="0"/>
              </a:rPr>
              <a:t> </a:t>
            </a:r>
            <a:r>
              <a:rPr lang="es-ES" sz="2400" b="1" dirty="0" err="1" smtClean="0">
                <a:solidFill>
                  <a:schemeClr val="bg1">
                    <a:lumMod val="50000"/>
                  </a:schemeClr>
                </a:solidFill>
                <a:latin typeface="Arial" pitchFamily="34" charset="0"/>
              </a:rPr>
              <a:t>ultraactivo</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6 mayo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167/2014)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Jordi Agustí </a:t>
            </a:r>
            <a:r>
              <a:rPr lang="es-ES" sz="2000" b="1" dirty="0" err="1" smtClean="0">
                <a:latin typeface="+mj-lt"/>
              </a:rPr>
              <a:t>Julià</a:t>
            </a:r>
            <a:endParaRPr lang="es-ES" sz="2000" b="1" dirty="0" smtClean="0">
              <a:latin typeface="+mj-lt"/>
            </a:endParaRPr>
          </a:p>
          <a:p>
            <a:pPr algn="just"/>
            <a:r>
              <a:rPr lang="es-ES" sz="2400" dirty="0" smtClean="0"/>
              <a:t>Convenio </a:t>
            </a:r>
            <a:r>
              <a:rPr lang="es-ES" sz="2400" dirty="0"/>
              <a:t>de empresa </a:t>
            </a:r>
            <a:r>
              <a:rPr lang="es-ES" sz="2400" dirty="0" err="1" smtClean="0"/>
              <a:t>extraestatutario</a:t>
            </a:r>
            <a:r>
              <a:rPr lang="es-ES" sz="2400" dirty="0" smtClean="0"/>
              <a:t> (no depositado</a:t>
            </a:r>
            <a:r>
              <a:rPr lang="es-ES" sz="2400" dirty="0"/>
              <a:t>, ni registrado, ni publicado, ni </a:t>
            </a:r>
            <a:r>
              <a:rPr lang="es-ES" sz="2400" dirty="0" smtClean="0"/>
              <a:t>consta legitimación negociadora).</a:t>
            </a:r>
          </a:p>
          <a:p>
            <a:pPr algn="just"/>
            <a:r>
              <a:rPr lang="es-ES" sz="2400" dirty="0" smtClean="0"/>
              <a:t>Convenio prevé aplicación hasta que se pacte el siguiente.</a:t>
            </a:r>
          </a:p>
          <a:p>
            <a:pPr algn="just"/>
            <a:r>
              <a:rPr lang="es-ES" sz="2400" dirty="0" smtClean="0"/>
              <a:t>Empresa decide </a:t>
            </a:r>
            <a:r>
              <a:rPr lang="es-ES" sz="2400" dirty="0" err="1" smtClean="0"/>
              <a:t>inaplicar</a:t>
            </a:r>
            <a:r>
              <a:rPr lang="es-ES" sz="2400" dirty="0" smtClean="0"/>
              <a:t> al amparo Reforma  Laboral </a:t>
            </a:r>
          </a:p>
          <a:p>
            <a:pPr algn="just"/>
            <a:r>
              <a:rPr lang="es-ES" sz="2400" dirty="0" err="1" smtClean="0"/>
              <a:t>Extraestatutario</a:t>
            </a:r>
            <a:r>
              <a:rPr lang="es-ES" sz="2400" dirty="0" smtClean="0"/>
              <a:t> no posee </a:t>
            </a:r>
            <a:r>
              <a:rPr lang="es-ES" sz="2400" dirty="0" err="1" smtClean="0"/>
              <a:t>ultraactividad</a:t>
            </a:r>
            <a:r>
              <a:rPr lang="es-ES" sz="2400" dirty="0" smtClean="0"/>
              <a:t>.</a:t>
            </a:r>
          </a:p>
          <a:p>
            <a:pPr algn="just"/>
            <a:r>
              <a:rPr lang="es-ES" sz="2400" dirty="0" smtClean="0"/>
              <a:t>Las </a:t>
            </a:r>
            <a:r>
              <a:rPr lang="es-ES" sz="2400" dirty="0"/>
              <a:t>partes estén obligadas a su cumplimiento y </a:t>
            </a:r>
            <a:r>
              <a:rPr lang="es-ES" sz="2400" dirty="0" smtClean="0"/>
              <a:t>aplicación en sus propios términos. </a:t>
            </a:r>
          </a:p>
          <a:p>
            <a:pPr algn="just"/>
            <a:r>
              <a:rPr lang="es-ES" sz="2400" dirty="0" smtClean="0"/>
              <a:t>La </a:t>
            </a:r>
            <a:r>
              <a:rPr lang="es-ES" sz="2400" dirty="0"/>
              <a:t>empresa </a:t>
            </a:r>
            <a:r>
              <a:rPr lang="es-ES" sz="2400" dirty="0" smtClean="0"/>
              <a:t>debió acudir </a:t>
            </a:r>
            <a:r>
              <a:rPr lang="es-ES" sz="2400" dirty="0"/>
              <a:t>al procedimiento recogido en el art. 41 del </a:t>
            </a:r>
            <a:r>
              <a:rPr lang="es-ES" sz="2400" dirty="0" smtClean="0"/>
              <a:t>ET si quería a </a:t>
            </a:r>
            <a:r>
              <a:rPr lang="es-ES" sz="2400" dirty="0" err="1" smtClean="0"/>
              <a:t>inaplicar</a:t>
            </a:r>
            <a:r>
              <a:rPr lang="es-ES" sz="2400" dirty="0" smtClean="0"/>
              <a:t>.</a:t>
            </a:r>
          </a:p>
          <a:p>
            <a:r>
              <a:rPr lang="es-ES" sz="2400" dirty="0" smtClean="0"/>
              <a:t>Fallo: NULIDAD decisión empresarial de inaplicación</a:t>
            </a:r>
            <a:endParaRPr lang="es-ES" sz="2400" dirty="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93</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20667254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Despido objetivo por absentismo</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7 mayo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1000/2014)</a:t>
            </a:r>
            <a:r>
              <a:rPr lang="es-ES" sz="2600" b="1" dirty="0" smtClean="0">
                <a:latin typeface="+mj-lt"/>
              </a:rPr>
              <a:t> </a:t>
            </a:r>
          </a:p>
          <a:p>
            <a:pPr marL="0" indent="0" algn="r">
              <a:buNone/>
            </a:pPr>
            <a:r>
              <a:rPr lang="es-ES" sz="2000" b="1" dirty="0" smtClean="0"/>
              <a:t>Milagros Calvo </a:t>
            </a:r>
            <a:r>
              <a:rPr lang="es-ES" sz="2000" b="1" dirty="0" err="1" smtClean="0"/>
              <a:t>Ibarlucea</a:t>
            </a:r>
            <a:endParaRPr lang="es-ES" sz="2000" dirty="0"/>
          </a:p>
          <a:p>
            <a:pPr algn="just"/>
            <a:r>
              <a:rPr lang="es-ES" sz="2400" dirty="0" smtClean="0"/>
              <a:t>Ausencias del 20</a:t>
            </a:r>
            <a:r>
              <a:rPr lang="es-ES" sz="2400" dirty="0"/>
              <a:t>% de jornada hábiles en dos meses consecutivos.</a:t>
            </a:r>
          </a:p>
          <a:p>
            <a:pPr algn="just"/>
            <a:r>
              <a:rPr lang="es-ES" sz="2400" dirty="0" err="1" smtClean="0"/>
              <a:t>Sdh</a:t>
            </a:r>
            <a:r>
              <a:rPr lang="es-ES" sz="2400" dirty="0" smtClean="0"/>
              <a:t> : ausencia por baja médica 23, 25, 26, 27 (viernes) y 30 abril, 2, 3, 4 (viernes) y 7 mayo.</a:t>
            </a:r>
          </a:p>
          <a:p>
            <a:pPr algn="just"/>
            <a:r>
              <a:rPr lang="es-ES" sz="2400" dirty="0"/>
              <a:t>Intermitencia</a:t>
            </a:r>
            <a:r>
              <a:rPr lang="es-ES" sz="2400" dirty="0" smtClean="0"/>
              <a:t>.. Interpretación </a:t>
            </a:r>
            <a:r>
              <a:rPr lang="es-ES" sz="2400" dirty="0"/>
              <a:t>conjunta </a:t>
            </a:r>
            <a:r>
              <a:rPr lang="es-ES" sz="2400" dirty="0" smtClean="0"/>
              <a:t>con exclusión bajas superiores a 20 días consecutivos</a:t>
            </a:r>
          </a:p>
          <a:p>
            <a:pPr algn="just"/>
            <a:r>
              <a:rPr lang="es-ES" sz="2400" dirty="0" smtClean="0"/>
              <a:t>Norma no deja </a:t>
            </a:r>
            <a:r>
              <a:rPr lang="es-ES" sz="2400" dirty="0"/>
              <a:t>lugar a dudas ni permite por lo tanto otro tipo de interpretación que no sea el sentido literal de las palabras.</a:t>
            </a:r>
          </a:p>
          <a:p>
            <a:pPr algn="just"/>
            <a:r>
              <a:rPr lang="es-ES" sz="2400" dirty="0" smtClean="0"/>
              <a:t>En supuesto de 25% ausencias de jornadas hábiles en </a:t>
            </a:r>
            <a:r>
              <a:rPr lang="es-ES" sz="2400" dirty="0"/>
              <a:t>cuatro meses discontinuos, no existe referencia al carácter intermitente o </a:t>
            </a:r>
            <a:r>
              <a:rPr lang="es-ES" sz="2400" dirty="0" smtClean="0"/>
              <a:t>no</a:t>
            </a:r>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94</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2047277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sz="2400" b="1" dirty="0" smtClean="0">
                <a:solidFill>
                  <a:schemeClr val="bg1">
                    <a:lumMod val="50000"/>
                  </a:schemeClr>
                </a:solidFill>
                <a:latin typeface="Arial" pitchFamily="34" charset="0"/>
              </a:rPr>
              <a:t>Despido Promotores Empleo</a:t>
            </a: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7 mayo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325/2014)</a:t>
            </a:r>
            <a:r>
              <a:rPr lang="es-ES" sz="2600" b="1" dirty="0" smtClean="0">
                <a:latin typeface="+mj-lt"/>
              </a:rPr>
              <a:t> </a:t>
            </a:r>
          </a:p>
          <a:p>
            <a:pPr marL="0" indent="0" algn="r">
              <a:buNone/>
            </a:pPr>
            <a:r>
              <a:rPr lang="es-ES" sz="2000" b="1" dirty="0" smtClean="0"/>
              <a:t>Antonio V </a:t>
            </a:r>
            <a:r>
              <a:rPr lang="es-ES" sz="2000" b="1" dirty="0" err="1" smtClean="0"/>
              <a:t>Sempere</a:t>
            </a:r>
            <a:r>
              <a:rPr lang="es-ES" sz="2000" b="1" dirty="0" smtClean="0"/>
              <a:t> Navarro</a:t>
            </a:r>
            <a:endParaRPr lang="es-ES" sz="2000" dirty="0" smtClean="0"/>
          </a:p>
          <a:p>
            <a:pPr marL="0" indent="0" algn="just">
              <a:buNone/>
            </a:pPr>
            <a:r>
              <a:rPr lang="es-ES" sz="2400" dirty="0" smtClean="0"/>
              <a:t>Reitera Pleno 21 abril (</a:t>
            </a:r>
            <a:r>
              <a:rPr lang="es-ES" sz="2400" dirty="0" err="1" smtClean="0"/>
              <a:t>rec.</a:t>
            </a:r>
            <a:r>
              <a:rPr lang="es-ES" sz="2400" dirty="0" smtClean="0"/>
              <a:t> 1235/2014, Luis. F. De Castro) </a:t>
            </a:r>
          </a:p>
          <a:p>
            <a:pPr algn="just"/>
            <a:r>
              <a:rPr lang="es-ES" sz="2400" dirty="0" smtClean="0"/>
              <a:t>Improcedencia </a:t>
            </a:r>
            <a:r>
              <a:rPr lang="es-ES" sz="2400" dirty="0"/>
              <a:t>del cese por tener cualidad indefinida [inconcreción de la obra o servicio; ejercicio de funciones usuales en la oficina]. </a:t>
            </a:r>
            <a:endParaRPr lang="es-ES" sz="2400" dirty="0" smtClean="0"/>
          </a:p>
          <a:p>
            <a:pPr algn="just"/>
            <a:r>
              <a:rPr lang="es-ES" sz="2400" dirty="0" smtClean="0"/>
              <a:t>Inexistente </a:t>
            </a:r>
            <a:r>
              <a:rPr lang="es-ES" sz="2400" dirty="0"/>
              <a:t>nulidad, porque no era obligado acudir al procedimiento de despido colectivo. </a:t>
            </a:r>
            <a:endParaRPr lang="es-ES" sz="2400" dirty="0" smtClean="0"/>
          </a:p>
          <a:p>
            <a:pPr algn="just"/>
            <a:r>
              <a:rPr lang="es-ES" sz="2400" dirty="0" smtClean="0"/>
              <a:t>Este </a:t>
            </a:r>
            <a:r>
              <a:rPr lang="es-ES" sz="2400" dirty="0"/>
              <a:t>tipo de cese no es computable a efectos del umbral del artículo 51 ET al no deberse a «iniciativa del empresario». </a:t>
            </a:r>
            <a:endParaRPr lang="es-ES" sz="2400" dirty="0" smtClean="0"/>
          </a:p>
          <a:p>
            <a:pPr algn="just"/>
            <a:r>
              <a:rPr lang="es-ES" sz="2400" dirty="0" smtClean="0"/>
              <a:t>La </a:t>
            </a:r>
            <a:r>
              <a:rPr lang="es-ES" sz="2400" dirty="0"/>
              <a:t>terminación del contrato (convertido en indefinido) es directa consecuencia de la Ley 35/2010 y del RDL 13/2010</a:t>
            </a:r>
            <a:endParaRPr lang="es-ES" sz="2400" dirty="0" smtClean="0"/>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95</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7764961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¿Qué significa ausencia de negociación?</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8 mayo 2015 (</a:t>
            </a:r>
            <a:r>
              <a:rPr lang="es-ES" sz="2600" b="1" dirty="0" err="1" smtClean="0">
                <a:solidFill>
                  <a:srgbClr val="FF0000"/>
                </a:solidFill>
                <a:latin typeface="+mj-lt"/>
                <a:cs typeface="Lucida Sans Unicode" pitchFamily="34" charset="0"/>
              </a:rPr>
              <a:t>rc</a:t>
            </a:r>
            <a:r>
              <a:rPr lang="es-ES" sz="2600" b="1" dirty="0" smtClean="0">
                <a:solidFill>
                  <a:srgbClr val="FF0000"/>
                </a:solidFill>
                <a:latin typeface="+mj-lt"/>
                <a:cs typeface="Lucida Sans Unicode" pitchFamily="34" charset="0"/>
              </a:rPr>
              <a:t>. 56/2014)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Antonio V </a:t>
            </a:r>
            <a:r>
              <a:rPr lang="es-ES" sz="2000" b="1" dirty="0" err="1" smtClean="0">
                <a:latin typeface="+mj-lt"/>
              </a:rPr>
              <a:t>Sempere</a:t>
            </a:r>
            <a:r>
              <a:rPr lang="es-ES" sz="2000" b="1" dirty="0" smtClean="0">
                <a:latin typeface="+mj-lt"/>
              </a:rPr>
              <a:t> Navarro </a:t>
            </a:r>
            <a:endParaRPr lang="es-ES" sz="2000" dirty="0" smtClean="0">
              <a:latin typeface="+mj-lt"/>
            </a:endParaRPr>
          </a:p>
          <a:p>
            <a:pPr algn="just"/>
            <a:r>
              <a:rPr lang="es-ES_tradnl" sz="2400" dirty="0" smtClean="0"/>
              <a:t>Convenio Limpieza Edificios Pontevedra: </a:t>
            </a:r>
            <a:r>
              <a:rPr lang="es-ES" sz="2400" dirty="0" smtClean="0"/>
              <a:t>"</a:t>
            </a:r>
            <a:r>
              <a:rPr lang="es-ES" sz="2400" i="1" u="sng" dirty="0" smtClean="0"/>
              <a:t>caso </a:t>
            </a:r>
            <a:r>
              <a:rPr lang="es-ES" sz="2400" i="1" u="sng" dirty="0"/>
              <a:t>de no llegar a una negociación después de realizada la </a:t>
            </a:r>
            <a:r>
              <a:rPr lang="es-ES" sz="2400" i="1" u="sng" dirty="0" smtClean="0"/>
              <a:t>denuncia"</a:t>
            </a:r>
            <a:r>
              <a:rPr lang="es-ES" sz="2400" dirty="0" smtClean="0"/>
              <a:t> </a:t>
            </a:r>
            <a:r>
              <a:rPr lang="es-ES" sz="2400" dirty="0"/>
              <a:t>se prorroga el convenio íntegro pero los salarios aumentan conforme al </a:t>
            </a:r>
            <a:r>
              <a:rPr lang="es-ES" sz="2400" dirty="0" smtClean="0"/>
              <a:t>IPC.</a:t>
            </a:r>
          </a:p>
          <a:p>
            <a:pPr algn="just"/>
            <a:r>
              <a:rPr lang="es-ES_tradnl" sz="2400" dirty="0" err="1" smtClean="0"/>
              <a:t>Sdh</a:t>
            </a:r>
            <a:r>
              <a:rPr lang="es-ES_tradnl" sz="2400" dirty="0" smtClean="0"/>
              <a:t>: ha habido negociación, pero sin acuerdo. La patronal entiende que o procede aumento salarial</a:t>
            </a:r>
          </a:p>
          <a:p>
            <a:pPr algn="just"/>
            <a:r>
              <a:rPr lang="es-ES_tradnl" sz="2400" dirty="0" smtClean="0"/>
              <a:t>STS: redacción ilógica que debe contextualizarse.</a:t>
            </a:r>
          </a:p>
          <a:p>
            <a:pPr algn="just"/>
            <a:r>
              <a:rPr lang="es-ES" sz="2400" dirty="0" smtClean="0"/>
              <a:t>La </a:t>
            </a:r>
            <a:r>
              <a:rPr lang="es-ES" sz="2400" dirty="0"/>
              <a:t>previsión convencional posee sentido si se evita que el transcurso de un plazo dilatado y sin acuerdo </a:t>
            </a:r>
            <a:r>
              <a:rPr lang="es-ES" sz="2400" dirty="0" smtClean="0"/>
              <a:t>(</a:t>
            </a:r>
            <a:r>
              <a:rPr lang="es-ES" sz="2400" u="sng" dirty="0" smtClean="0"/>
              <a:t>c</a:t>
            </a:r>
            <a:r>
              <a:rPr lang="es-ES" sz="2400" i="1" u="sng" dirty="0" smtClean="0"/>
              <a:t>aso </a:t>
            </a:r>
            <a:r>
              <a:rPr lang="es-ES" sz="2400" i="1" u="sng" dirty="0"/>
              <a:t>de non </a:t>
            </a:r>
            <a:r>
              <a:rPr lang="es-ES" sz="2400" i="1" u="sng" dirty="0" err="1"/>
              <a:t>chegar</a:t>
            </a:r>
            <a:r>
              <a:rPr lang="es-ES" sz="2400" i="1" u="sng" dirty="0"/>
              <a:t> a </a:t>
            </a:r>
            <a:r>
              <a:rPr lang="es-ES" sz="2400" i="1" u="sng" dirty="0" err="1"/>
              <a:t>unha</a:t>
            </a:r>
            <a:r>
              <a:rPr lang="es-ES" sz="2400" i="1" u="sng" dirty="0"/>
              <a:t> </a:t>
            </a:r>
            <a:r>
              <a:rPr lang="es-ES" sz="2400" i="1" u="sng" dirty="0" smtClean="0"/>
              <a:t>negociación</a:t>
            </a:r>
            <a:r>
              <a:rPr lang="es-ES" sz="2400" u="sng" dirty="0" smtClean="0"/>
              <a:t>)</a:t>
            </a:r>
            <a:r>
              <a:rPr lang="es-ES" sz="2400" dirty="0" smtClean="0"/>
              <a:t> comporte </a:t>
            </a:r>
            <a:r>
              <a:rPr lang="es-ES" sz="2400" dirty="0"/>
              <a:t>pérdida de poder adquisitivo para los trabajadores</a:t>
            </a:r>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96</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4852772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Absorción y compensación  según pacto</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8 mayo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1347/2014)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Jesús </a:t>
            </a:r>
            <a:r>
              <a:rPr lang="es-ES" sz="2000" b="1" dirty="0" err="1" smtClean="0">
                <a:latin typeface="+mj-lt"/>
              </a:rPr>
              <a:t>Souto</a:t>
            </a:r>
            <a:r>
              <a:rPr lang="es-ES" sz="2000" b="1" dirty="0" smtClean="0">
                <a:latin typeface="+mj-lt"/>
              </a:rPr>
              <a:t> Prieto </a:t>
            </a:r>
            <a:endParaRPr lang="es-ES" sz="2000" dirty="0" smtClean="0">
              <a:latin typeface="+mj-lt"/>
            </a:endParaRPr>
          </a:p>
          <a:p>
            <a:pPr algn="just"/>
            <a:r>
              <a:rPr lang="es-ES" sz="2400" dirty="0" smtClean="0"/>
              <a:t>Absorción </a:t>
            </a:r>
            <a:r>
              <a:rPr lang="es-ES" sz="2400" dirty="0"/>
              <a:t>y compensación del complemento personal </a:t>
            </a:r>
            <a:r>
              <a:rPr lang="es-ES" sz="2400" dirty="0" smtClean="0"/>
              <a:t>(CP) convenido </a:t>
            </a:r>
            <a:r>
              <a:rPr lang="es-ES" sz="2400" dirty="0"/>
              <a:t>con el complemento de promoción profesional y antigüedad del XVI CC Estatal de empresas de consultoría y estudios de mercado y de la opinión pública.</a:t>
            </a:r>
          </a:p>
          <a:p>
            <a:pPr algn="just"/>
            <a:r>
              <a:rPr lang="es-ES" sz="2400" dirty="0" smtClean="0"/>
              <a:t>CP en </a:t>
            </a:r>
            <a:r>
              <a:rPr lang="es-ES" sz="2400" dirty="0"/>
              <a:t>cuantía diferente para cada </a:t>
            </a:r>
            <a:r>
              <a:rPr lang="es-ES" sz="2400" dirty="0" smtClean="0"/>
              <a:t>trabajador.</a:t>
            </a:r>
          </a:p>
          <a:p>
            <a:pPr algn="just"/>
            <a:r>
              <a:rPr lang="es-ES" sz="2400" dirty="0" smtClean="0"/>
              <a:t>Resultado: CP disminuye </a:t>
            </a:r>
            <a:r>
              <a:rPr lang="es-ES" sz="2400" dirty="0"/>
              <a:t>cuando se incrementaba el salario por ascensos o trienios. </a:t>
            </a:r>
            <a:endParaRPr lang="es-ES" sz="2400" dirty="0" smtClean="0"/>
          </a:p>
          <a:p>
            <a:pPr algn="just"/>
            <a:r>
              <a:rPr lang="es-ES" sz="2400" dirty="0" smtClean="0"/>
              <a:t>STS: aunque </a:t>
            </a:r>
            <a:r>
              <a:rPr lang="es-ES" sz="2400" dirty="0"/>
              <a:t>no se trate de conceptos homogéneos, </a:t>
            </a:r>
            <a:r>
              <a:rPr lang="es-ES" sz="2400" dirty="0" smtClean="0"/>
              <a:t>convenio y pacto individual lo permiten</a:t>
            </a:r>
          </a:p>
          <a:p>
            <a:pPr algn="just"/>
            <a:r>
              <a:rPr lang="es-ES" sz="2400" dirty="0" smtClean="0"/>
              <a:t>No se vulnera principio </a:t>
            </a:r>
            <a:r>
              <a:rPr lang="es-ES" sz="2400" dirty="0"/>
              <a:t>de indisponibilidad de </a:t>
            </a:r>
            <a:r>
              <a:rPr lang="es-ES" sz="2400" dirty="0" smtClean="0"/>
              <a:t>derechos</a:t>
            </a:r>
          </a:p>
          <a:p>
            <a:pPr algn="just"/>
            <a:r>
              <a:rPr lang="es-ES" sz="2400" dirty="0" smtClean="0"/>
              <a:t>No se está ante una </a:t>
            </a:r>
            <a:r>
              <a:rPr lang="es-ES" sz="2400" dirty="0"/>
              <a:t>condición más beneficiosa.</a:t>
            </a:r>
          </a:p>
        </p:txBody>
      </p:sp>
      <p:sp>
        <p:nvSpPr>
          <p:cNvPr id="21508" name="4 CuadroTexto"/>
          <p:cNvSpPr txBox="1">
            <a:spLocks noChangeArrowheads="1"/>
          </p:cNvSpPr>
          <p:nvPr/>
        </p:nvSpPr>
        <p:spPr bwMode="auto">
          <a:xfrm>
            <a:off x="468090" y="73740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97</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8175150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MSCT para </a:t>
            </a:r>
            <a:r>
              <a:rPr lang="es-ES" altLang="es-ES" sz="2400" smtClean="0">
                <a:cs typeface="Lucida Sans Unicode" pitchFamily="34" charset="0"/>
              </a:rPr>
              <a:t>no directivos</a:t>
            </a:r>
            <a:r>
              <a:rPr lang="es-ES" altLang="es-ES" sz="2400" dirty="0" smtClean="0">
                <a:cs typeface="Lucida Sans Unicode" pitchFamily="34" charset="0"/>
              </a:rPr>
              <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11 mayo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161/2014)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L. </a:t>
            </a:r>
            <a:r>
              <a:rPr lang="es-ES" sz="2000" b="1" dirty="0" err="1" smtClean="0">
                <a:latin typeface="+mj-lt"/>
              </a:rPr>
              <a:t>Gilolmo</a:t>
            </a:r>
            <a:r>
              <a:rPr lang="es-ES" sz="2000" b="1" dirty="0" smtClean="0">
                <a:latin typeface="+mj-lt"/>
              </a:rPr>
              <a:t> López </a:t>
            </a:r>
            <a:endParaRPr lang="es-ES" sz="2000" dirty="0" smtClean="0">
              <a:latin typeface="+mj-lt"/>
            </a:endParaRPr>
          </a:p>
          <a:p>
            <a:pPr algn="just"/>
            <a:r>
              <a:rPr lang="es-ES" sz="2400" dirty="0" smtClean="0"/>
              <a:t>Conflicto colectivo: procedimiento de MSCT que acaba con pacto rebajando retribuciones 15%</a:t>
            </a:r>
          </a:p>
          <a:p>
            <a:pPr algn="just"/>
            <a:r>
              <a:rPr lang="es-ES" sz="2400" dirty="0" smtClean="0"/>
              <a:t>Problema: MSCT excluye directivos (seis)</a:t>
            </a:r>
          </a:p>
          <a:p>
            <a:pPr algn="just"/>
            <a:endParaRPr lang="es-ES" sz="2400" dirty="0" smtClean="0"/>
          </a:p>
          <a:p>
            <a:pPr algn="just"/>
            <a:r>
              <a:rPr lang="es-ES" sz="2400" dirty="0" smtClean="0"/>
              <a:t>NO hay discriminación: principio </a:t>
            </a:r>
            <a:r>
              <a:rPr lang="es-ES" sz="2400" dirty="0"/>
              <a:t>de igualdad entre privados no funciona en los mismos términos que en el ámbito </a:t>
            </a:r>
            <a:r>
              <a:rPr lang="es-ES" sz="2400" dirty="0" smtClean="0"/>
              <a:t>público</a:t>
            </a:r>
          </a:p>
          <a:p>
            <a:pPr algn="just"/>
            <a:endParaRPr lang="es-ES" sz="2400" dirty="0" smtClean="0"/>
          </a:p>
          <a:p>
            <a:pPr algn="just"/>
            <a:r>
              <a:rPr lang="es-ES" sz="2400" dirty="0" smtClean="0"/>
              <a:t>Trato desigual justificado: miembros </a:t>
            </a:r>
            <a:r>
              <a:rPr lang="es-ES" sz="2400" dirty="0"/>
              <a:t>del comité de dirección ya habían </a:t>
            </a:r>
            <a:r>
              <a:rPr lang="es-ES" sz="2400" dirty="0" smtClean="0"/>
              <a:t>aceptado reducción </a:t>
            </a:r>
            <a:r>
              <a:rPr lang="es-ES" sz="2400" dirty="0"/>
              <a:t>salarial cercana al 20</a:t>
            </a:r>
            <a:r>
              <a:rPr lang="es-ES" sz="2400" dirty="0" smtClean="0"/>
              <a:t>%</a:t>
            </a:r>
          </a:p>
          <a:p>
            <a:pPr algn="just"/>
            <a:endParaRPr lang="es-ES" sz="2400" dirty="0"/>
          </a:p>
        </p:txBody>
      </p:sp>
      <p:sp>
        <p:nvSpPr>
          <p:cNvPr id="21508" name="4 CuadroTexto"/>
          <p:cNvSpPr txBox="1">
            <a:spLocks noChangeArrowheads="1"/>
          </p:cNvSpPr>
          <p:nvPr/>
        </p:nvSpPr>
        <p:spPr bwMode="auto">
          <a:xfrm>
            <a:off x="468090" y="70951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98</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34521402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a:xfrm>
            <a:off x="1000100" y="260350"/>
            <a:ext cx="7856339" cy="1009650"/>
          </a:xfrm>
        </p:spPr>
        <p:txBody>
          <a:bodyPr anchor="t">
            <a:normAutofit fontScale="90000"/>
          </a:bodyPr>
          <a:lstStyle/>
          <a:p>
            <a:pPr algn="ctr"/>
            <a:r>
              <a:rPr lang="es-ES" sz="2400" b="1" dirty="0" smtClean="0">
                <a:solidFill>
                  <a:schemeClr val="bg1">
                    <a:lumMod val="50000"/>
                  </a:schemeClr>
                </a:solidFill>
                <a:latin typeface="Arial" pitchFamily="34" charset="0"/>
              </a:rPr>
              <a:t/>
            </a:r>
            <a:br>
              <a:rPr lang="es-ES" sz="2400" b="1" dirty="0" smtClean="0">
                <a:solidFill>
                  <a:schemeClr val="bg1">
                    <a:lumMod val="50000"/>
                  </a:schemeClr>
                </a:solidFill>
                <a:latin typeface="Arial" pitchFamily="34" charset="0"/>
              </a:rPr>
            </a:br>
            <a:r>
              <a:rPr lang="es-ES" altLang="es-ES" sz="2400" dirty="0" smtClean="0">
                <a:cs typeface="Lucida Sans Unicode" pitchFamily="34" charset="0"/>
              </a:rPr>
              <a:t>Responsabilidad Mutua sucesora</a:t>
            </a:r>
            <a:br>
              <a:rPr lang="es-ES" altLang="es-ES" sz="2400" dirty="0" smtClean="0">
                <a:cs typeface="Lucida Sans Unicode" pitchFamily="34" charset="0"/>
              </a:rPr>
            </a:br>
            <a:r>
              <a:rPr lang="es-ES" altLang="es-ES" sz="2400" dirty="0" smtClean="0">
                <a:cs typeface="Lucida Sans Unicode" pitchFamily="34" charset="0"/>
              </a:rPr>
              <a:t/>
            </a:r>
            <a:br>
              <a:rPr lang="es-ES" altLang="es-ES" sz="2400" dirty="0" smtClean="0">
                <a:cs typeface="Lucida Sans Unicode" pitchFamily="34" charset="0"/>
              </a:rPr>
            </a:br>
            <a:endParaRPr lang="es-ES" altLang="es-ES" sz="2400" dirty="0" smtClean="0">
              <a:cs typeface="Lucida Sans Unicode" pitchFamily="34" charset="0"/>
            </a:endParaRPr>
          </a:p>
        </p:txBody>
      </p:sp>
      <p:sp>
        <p:nvSpPr>
          <p:cNvPr id="21507" name="2 Marcador de contenido"/>
          <p:cNvSpPr>
            <a:spLocks noGrp="1"/>
          </p:cNvSpPr>
          <p:nvPr>
            <p:ph idx="4294967295"/>
          </p:nvPr>
        </p:nvSpPr>
        <p:spPr>
          <a:xfrm>
            <a:off x="571472" y="1340768"/>
            <a:ext cx="8392099" cy="5328592"/>
          </a:xfrm>
        </p:spPr>
        <p:txBody>
          <a:bodyPr rtlCol="0">
            <a:normAutofit/>
          </a:bodyPr>
          <a:lstStyle/>
          <a:p>
            <a:pPr marL="0" indent="0" algn="ctr" eaLnBrk="1" fontAlgn="auto" hangingPunct="1">
              <a:spcAft>
                <a:spcPts val="0"/>
              </a:spcAft>
              <a:buFont typeface="Arial" pitchFamily="34" charset="0"/>
              <a:buNone/>
              <a:defRPr/>
            </a:pPr>
            <a:r>
              <a:rPr lang="es-ES" sz="2600" b="1" dirty="0" smtClean="0">
                <a:solidFill>
                  <a:srgbClr val="FF0000"/>
                </a:solidFill>
                <a:latin typeface="+mj-lt"/>
                <a:cs typeface="Lucida Sans Unicode" pitchFamily="34" charset="0"/>
              </a:rPr>
              <a:t>STS 11 mayo 2015 (</a:t>
            </a:r>
            <a:r>
              <a:rPr lang="es-ES" sz="2600" b="1" dirty="0" err="1" smtClean="0">
                <a:solidFill>
                  <a:srgbClr val="FF0000"/>
                </a:solidFill>
                <a:latin typeface="+mj-lt"/>
                <a:cs typeface="Lucida Sans Unicode" pitchFamily="34" charset="0"/>
              </a:rPr>
              <a:t>rec.</a:t>
            </a:r>
            <a:r>
              <a:rPr lang="es-ES" sz="2600" b="1" dirty="0" smtClean="0">
                <a:solidFill>
                  <a:srgbClr val="FF0000"/>
                </a:solidFill>
                <a:latin typeface="+mj-lt"/>
                <a:cs typeface="Lucida Sans Unicode" pitchFamily="34" charset="0"/>
              </a:rPr>
              <a:t> 244/2014)</a:t>
            </a:r>
            <a:r>
              <a:rPr lang="es-ES" sz="2600" b="1" dirty="0" smtClean="0">
                <a:latin typeface="+mj-lt"/>
              </a:rPr>
              <a:t> </a:t>
            </a:r>
          </a:p>
          <a:p>
            <a:pPr marL="0" indent="0" algn="r" eaLnBrk="1" fontAlgn="auto" hangingPunct="1">
              <a:spcAft>
                <a:spcPts val="0"/>
              </a:spcAft>
              <a:buFont typeface="Arial" pitchFamily="34" charset="0"/>
              <a:buNone/>
              <a:defRPr/>
            </a:pPr>
            <a:r>
              <a:rPr lang="es-ES" sz="2000" b="1" dirty="0" smtClean="0">
                <a:latin typeface="+mj-lt"/>
              </a:rPr>
              <a:t>José M. López García de la Serrana </a:t>
            </a:r>
            <a:endParaRPr lang="es-ES" sz="2000" dirty="0" smtClean="0">
              <a:latin typeface="+mj-lt"/>
            </a:endParaRPr>
          </a:p>
          <a:p>
            <a:pPr algn="just"/>
            <a:r>
              <a:rPr lang="es-ES" sz="2400" dirty="0"/>
              <a:t>Accidente de </a:t>
            </a:r>
            <a:r>
              <a:rPr lang="es-ES" sz="2400" dirty="0" smtClean="0"/>
              <a:t>trabajo (hernia discal) que provoca baja (incapacidad temporal) y alta por curación (sin secuelas). </a:t>
            </a:r>
          </a:p>
          <a:p>
            <a:pPr algn="just"/>
            <a:r>
              <a:rPr lang="es-ES" sz="2400" dirty="0" smtClean="0"/>
              <a:t>Posteriormente cambia la Mutua que asegura el riesgo de EP </a:t>
            </a:r>
          </a:p>
          <a:p>
            <a:pPr algn="just"/>
            <a:r>
              <a:rPr lang="es-ES" sz="2400" dirty="0" smtClean="0"/>
              <a:t>Pasados diez años del primer </a:t>
            </a:r>
            <a:r>
              <a:rPr lang="es-ES" sz="2400" dirty="0" err="1" smtClean="0"/>
              <a:t>accIdente</a:t>
            </a:r>
            <a:r>
              <a:rPr lang="es-ES" sz="2400" dirty="0" smtClean="0"/>
              <a:t> se produce un segundo, que agrava lesiones iniciales y provoca incapacidad permanente.</a:t>
            </a:r>
          </a:p>
          <a:p>
            <a:pPr algn="just"/>
            <a:r>
              <a:rPr lang="es-ES" sz="2400" dirty="0" smtClean="0"/>
              <a:t>¿Qué Mutua asume la prestación? ¿Comparten  responsabilidades?</a:t>
            </a:r>
          </a:p>
          <a:p>
            <a:pPr algn="just"/>
            <a:r>
              <a:rPr lang="es-ES" sz="2400" dirty="0" smtClean="0"/>
              <a:t>STS: la </a:t>
            </a:r>
            <a:r>
              <a:rPr lang="es-ES" sz="2400" dirty="0"/>
              <a:t>Mutua que cubría el riesgo cuando ocurrió el segundo siniestro que agravó la lesión </a:t>
            </a:r>
            <a:r>
              <a:rPr lang="es-ES" sz="2400" dirty="0" smtClean="0"/>
              <a:t>originaria.</a:t>
            </a:r>
            <a:endParaRPr lang="es-ES" sz="2400" dirty="0"/>
          </a:p>
        </p:txBody>
      </p:sp>
      <p:sp>
        <p:nvSpPr>
          <p:cNvPr id="21508" name="4 CuadroTexto"/>
          <p:cNvSpPr txBox="1">
            <a:spLocks noChangeArrowheads="1"/>
          </p:cNvSpPr>
          <p:nvPr/>
        </p:nvSpPr>
        <p:spPr bwMode="auto">
          <a:xfrm>
            <a:off x="468090" y="709519"/>
            <a:ext cx="1727646" cy="1323439"/>
          </a:xfrm>
          <a:prstGeom prst="rect">
            <a:avLst/>
          </a:prstGeom>
          <a:noFill/>
          <a:ln w="9525">
            <a:noFill/>
            <a:miter lim="800000"/>
            <a:headEnd/>
            <a:tailEnd/>
          </a:ln>
        </p:spPr>
        <p:txBody>
          <a:bodyPr wrap="square">
            <a:spAutoFit/>
          </a:bodyPr>
          <a:lstStyle/>
          <a:p>
            <a:pPr>
              <a:defRPr/>
            </a:pPr>
            <a:r>
              <a:rPr sz="8000" b="1" dirty="0" smtClean="0">
                <a:solidFill>
                  <a:prstClr val="white">
                    <a:lumMod val="50000"/>
                  </a:prstClr>
                </a:solidFill>
                <a:latin typeface="Arial" pitchFamily="34" charset="0"/>
              </a:rPr>
              <a:t> 99</a:t>
            </a:r>
            <a:endParaRPr sz="8000" b="1" dirty="0">
              <a:solidFill>
                <a:prstClr val="white">
                  <a:lumMod val="50000"/>
                </a:prstClr>
              </a:solidFill>
              <a:latin typeface="Arial" pitchFamily="34" charset="0"/>
            </a:endParaRPr>
          </a:p>
        </p:txBody>
      </p:sp>
    </p:spTree>
    <p:extLst>
      <p:ext uri="{BB962C8B-B14F-4D97-AF65-F5344CB8AC3E}">
        <p14:creationId xmlns:p14="http://schemas.microsoft.com/office/powerpoint/2010/main" xmlns="" val="698471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9517</Words>
  <Application>Microsoft Office PowerPoint</Application>
  <PresentationFormat>Presentación en pantalla (4:3)</PresentationFormat>
  <Paragraphs>1183</Paragraphs>
  <Slides>123</Slides>
  <Notes>9</Notes>
  <HiddenSlides>0</HiddenSlides>
  <MMClips>0</MMClips>
  <ScaleCrop>false</ScaleCrop>
  <HeadingPairs>
    <vt:vector size="4" baseType="variant">
      <vt:variant>
        <vt:lpstr>Tema</vt:lpstr>
      </vt:variant>
      <vt:variant>
        <vt:i4>24</vt:i4>
      </vt:variant>
      <vt:variant>
        <vt:lpstr>Títulos de diapositiva</vt:lpstr>
      </vt:variant>
      <vt:variant>
        <vt:i4>123</vt:i4>
      </vt:variant>
    </vt:vector>
  </HeadingPairs>
  <TitlesOfParts>
    <vt:vector size="147" baseType="lpstr">
      <vt:lpstr>Entrenamiento</vt:lpstr>
      <vt:lpstr>1_Entrenamiento</vt:lpstr>
      <vt:lpstr>2_Entrenamiento</vt:lpstr>
      <vt:lpstr>3_Entrenamiento</vt:lpstr>
      <vt:lpstr>4_Entrenamiento</vt:lpstr>
      <vt:lpstr>5_Entrenamiento</vt:lpstr>
      <vt:lpstr>6_Entrenamiento</vt:lpstr>
      <vt:lpstr>7_Entrenamiento</vt:lpstr>
      <vt:lpstr>8_Entrenamiento</vt:lpstr>
      <vt:lpstr>9_Entrenamiento</vt:lpstr>
      <vt:lpstr>10_Entrenamiento</vt:lpstr>
      <vt:lpstr>11_Entrenamiento</vt:lpstr>
      <vt:lpstr>12_Entrenamiento</vt:lpstr>
      <vt:lpstr>13_Entrenamiento</vt:lpstr>
      <vt:lpstr>14_Entrenamiento</vt:lpstr>
      <vt:lpstr>16_Entrenamiento</vt:lpstr>
      <vt:lpstr>17_Entrenamiento</vt:lpstr>
      <vt:lpstr>18_Entrenamiento</vt:lpstr>
      <vt:lpstr>19_Entrenamiento</vt:lpstr>
      <vt:lpstr>15_Entrenamiento</vt:lpstr>
      <vt:lpstr>20_Entrenamiento</vt:lpstr>
      <vt:lpstr>21_Entrenamiento</vt:lpstr>
      <vt:lpstr>22_Entrenamiento</vt:lpstr>
      <vt:lpstr>23_Entrenamiento</vt:lpstr>
      <vt:lpstr>100 (más o menos) Sentencias recientes de la Sala Cuarta</vt:lpstr>
      <vt:lpstr>Altos cargos del EBEP</vt:lpstr>
      <vt:lpstr> ¿Orfandad para estudiante de 22 años en 2011?</vt:lpstr>
      <vt:lpstr>Enseñanzas del caso Schindler</vt:lpstr>
      <vt:lpstr>¿Es necesaria la conciliación previa a la demanda en conflicto colectivo?</vt:lpstr>
      <vt:lpstr> Sentencias referenciales de nuevos Tribunales </vt:lpstr>
      <vt:lpstr>PARADORES DE TURISMO DE ESPAÑA (Ajustado a Derecho, confirmando) 350 despidos (y otras medidas) </vt:lpstr>
      <vt:lpstr> Grupo patológico parcialmente concursado Confirma Nulidad</vt:lpstr>
      <vt:lpstr> Fundación Solidaridad y Voluntariado Comunidad Valenciana Confirma Procedencia 19 despidos</vt:lpstr>
      <vt:lpstr> Agencia Pedro Laín Entralgo (Ley 12/2001----Ley 2/2012) Revoca procedencia 77 despidos (108 plantilla)</vt:lpstr>
      <vt:lpstr> Ámbito aplicativo convenio sectorial limpieza</vt:lpstr>
      <vt:lpstr>HOTELES NH (Ajustado a Derecho, confirmando) 410 despidos (y otras medidas) </vt:lpstr>
      <vt:lpstr> Aplicación de la “teoría del vínculo”</vt:lpstr>
      <vt:lpstr> Extinción de falso contratado administrativo</vt:lpstr>
      <vt:lpstr> ¿Cabe deferir a ejecución la concreción del importe adeudado por horas extras?</vt:lpstr>
      <vt:lpstr> ¿DC estando vigente un ERTE? Caso Sucesores de Juan Villalón (contratista OPEL) </vt:lpstr>
      <vt:lpstr> Reclamación al Estado de salarios tramitación</vt:lpstr>
      <vt:lpstr> Despido arbitrario de trabajador subrogado</vt:lpstr>
      <vt:lpstr> Cálculo transitorio de indemnización </vt:lpstr>
      <vt:lpstr> Colisión entre convenio colectivo y LPGE AENA</vt:lpstr>
      <vt:lpstr>Excedencia voluntaria con derecho al reingreso y sujeción a plazo para solicitarla</vt:lpstr>
      <vt:lpstr>Falta de acción en reclamación de cesión ilegal</vt:lpstr>
      <vt:lpstr> Error judicial: agotamiento de recursos judiciales </vt:lpstr>
      <vt:lpstr> Viudedad en matrimonio corto</vt:lpstr>
      <vt:lpstr> DC y posterior demanda de cesión ilegal Zozaya Gas y Zozaya Cisternas</vt:lpstr>
      <vt:lpstr> ¿Qué valor posee el pacto en una MSCT?</vt:lpstr>
      <vt:lpstr> Composición del  Comité Intercentros</vt:lpstr>
      <vt:lpstr> Daños y  perjuicios por vulnerar descanso semanal Alcampo</vt:lpstr>
      <vt:lpstr> “Seguro de sueldo” en Telefónica</vt:lpstr>
      <vt:lpstr> Cómputo de periodos anteriores al amparo de contratos irregulares </vt:lpstr>
      <vt:lpstr>Contratos interinos por vacante sin convocar</vt:lpstr>
      <vt:lpstr>Estanquera asaltada in itinere</vt:lpstr>
      <vt:lpstr>Detective vigilando a representante laboral</vt:lpstr>
      <vt:lpstr> Subrogación derivada de adjudicación concursal</vt:lpstr>
      <vt:lpstr>¿Doble escala para mantener CMB? Ccol LOGISTA</vt:lpstr>
      <vt:lpstr>Interpretación Lista RD 1299/2006</vt:lpstr>
      <vt:lpstr> Viudedad de divorciada casi sin pensión….</vt:lpstr>
      <vt:lpstr>Solicitud de IP y suplicación por BR</vt:lpstr>
      <vt:lpstr> Diferencias indemnizatorias del despido Procedimiento adecuado</vt:lpstr>
      <vt:lpstr> Préstamo de trabajador despedido</vt:lpstr>
      <vt:lpstr> Efectos interruptivos del conflicto colectivo</vt:lpstr>
      <vt:lpstr> DC tras reversión Escuela Municipal de Música de Valladolid</vt:lpstr>
      <vt:lpstr> Elaboración del calendario</vt:lpstr>
      <vt:lpstr> ¿Indemnización con complemento por desplazamiento?</vt:lpstr>
      <vt:lpstr> ¿Recargo de prestaciones por atraco?</vt:lpstr>
      <vt:lpstr> Absentismo y discriminación</vt:lpstr>
      <vt:lpstr>Adelanto facultativo de las pruebas UGT-A y Ayuntamiento de Estepona</vt:lpstr>
      <vt:lpstr> ¿Subsidio por IT desde Resolución alta a notificación?</vt:lpstr>
      <vt:lpstr> ¿Válido el finiquito extintivo que afirma transacción?</vt:lpstr>
      <vt:lpstr> Impugnación de RPT por trabajador subrogado dos años antes</vt:lpstr>
      <vt:lpstr>MSCT en contrata de Atento para ADIF</vt:lpstr>
      <vt:lpstr>¿ERTE basado  en documentación no fidedigna?</vt:lpstr>
      <vt:lpstr> ¿Era ultra vires la negociación del ERTE por centros?</vt:lpstr>
      <vt:lpstr> Eroski compra Caprabo y …</vt:lpstr>
      <vt:lpstr> Indemnización por despido objetivo tardona</vt:lpstr>
      <vt:lpstr> ¿Acrece la viudedad vacante a la orfandad? </vt:lpstr>
      <vt:lpstr> ¿Qué sucede cuando expira el convenio y no hay superior?  </vt:lpstr>
      <vt:lpstr> ¿Puede la empresa cortar la negociación del DC?  </vt:lpstr>
      <vt:lpstr> ¿Cómo se regula el bonus del alto directivo?  </vt:lpstr>
      <vt:lpstr> ¿Qué sucede si el jubilado parcial concentra su trabajo?  </vt:lpstr>
      <vt:lpstr> ¿Enerva la acción resolutoria el pago de lo debido?  </vt:lpstr>
      <vt:lpstr> ¿Puede cotizarse retroactivamente en RETA?  </vt:lpstr>
      <vt:lpstr> ¿Despido nulo sin discriminación?  </vt:lpstr>
      <vt:lpstr> ¿Compensación de futbolista traspasado?  </vt:lpstr>
      <vt:lpstr> ¿Cotizaciones posteriores a lesiones?  </vt:lpstr>
      <vt:lpstr> ¿IPA tras jubilación?  </vt:lpstr>
      <vt:lpstr> ¿Quién juzga el DC anterior a declaración concursal?  </vt:lpstr>
      <vt:lpstr> ¿Cómo impugnar la MSCT envuelta en pacto de DC</vt:lpstr>
      <vt:lpstr> ¿Subrogación de plantilla en telemarketing?</vt:lpstr>
      <vt:lpstr> ¿Cómo ponderar voto Asociación Patronal?</vt:lpstr>
      <vt:lpstr> ¿Distribución jornada saltando de año?</vt:lpstr>
      <vt:lpstr> ¿Debe reingresar el excedente en vacante distante?</vt:lpstr>
      <vt:lpstr> ¿Viudedad para las parejas de hecho auténticas?</vt:lpstr>
      <vt:lpstr> ¿Ceguera como gran invalidez siempre?</vt:lpstr>
      <vt:lpstr> ¿Antes el excedente o el temporal?</vt:lpstr>
      <vt:lpstr> ¿Retroactividad del convenio de empresa?</vt:lpstr>
      <vt:lpstr> ¿Por qué es nulo el DC  de Printerman Industria Gráfica?</vt:lpstr>
      <vt:lpstr> ¿Por qué es ajustado a Derecho el DC  de Capgemini?</vt:lpstr>
      <vt:lpstr> ¿Puede impugnar el DC un solo delegado de personal?</vt:lpstr>
      <vt:lpstr> ¿Opera el silencio positivo ante el FOGASA?  </vt:lpstr>
      <vt:lpstr> ¿Qué salario se aplica en caso de cesión ilegal?  </vt:lpstr>
      <vt:lpstr> Resolución SERMAS para laborales y Estatutarios  </vt:lpstr>
      <vt:lpstr> ¿Qué convenio se aplica en empresa multiservicios?  </vt:lpstr>
      <vt:lpstr> ¿ES posible negociar directamente con los afectados un DC?  </vt:lpstr>
      <vt:lpstr> ¿Opera la subrogación empresarial en el recargo de prestaciones?  </vt:lpstr>
      <vt:lpstr> ¿Puede rebajarse el incentivo devengado por problemas económicos?  </vt:lpstr>
      <vt:lpstr> ¿Laboral el infarto en misión, mientras se descansa?  </vt:lpstr>
      <vt:lpstr> ¿Por qué es nulo el Despido Colectivo de Coca-Cola?  </vt:lpstr>
      <vt:lpstr> ¿Competencia territorial para expatriados?  </vt:lpstr>
      <vt:lpstr> Legitimación para impugnar DC en Grupo Pallá  </vt:lpstr>
      <vt:lpstr> Responsabilidad civil en accidente laboral  </vt:lpstr>
      <vt:lpstr> MSCT no pactada en Renault  </vt:lpstr>
      <vt:lpstr> Inaplicación extraestatutario ultraactivo</vt:lpstr>
      <vt:lpstr> Despido objetivo por absentismo</vt:lpstr>
      <vt:lpstr> Despido Promotores Empleo</vt:lpstr>
      <vt:lpstr> ¿Qué significa ausencia de negociación?  </vt:lpstr>
      <vt:lpstr> Absorción y compensación  según pacto  </vt:lpstr>
      <vt:lpstr> MSCT para no directivos  </vt:lpstr>
      <vt:lpstr> Responsabilidad Mutua sucesora  </vt:lpstr>
      <vt:lpstr>Carta de despido en el colectivo</vt:lpstr>
      <vt:lpstr>Subsidio desempleo y cultivo finca propia</vt:lpstr>
      <vt:lpstr>Desempleado sorprendido trabajando</vt:lpstr>
      <vt:lpstr>Despido  Colectivo Sargadelos</vt:lpstr>
      <vt:lpstr>Cese contrata de empleador público</vt:lpstr>
      <vt:lpstr>Reclamación por INSS de pago delegado </vt:lpstr>
      <vt:lpstr>Despido  Colectivo fraudulento</vt:lpstr>
      <vt:lpstr>Despido  Colectivo Bureau Veritas (Servicontrol)</vt:lpstr>
      <vt:lpstr>Deficiente retención impositiva</vt:lpstr>
      <vt:lpstr>Accidente tras recoger el alta</vt:lpstr>
      <vt:lpstr>Alterar causa suspensión colectiva</vt:lpstr>
      <vt:lpstr>Retribución variable con maternidad</vt:lpstr>
      <vt:lpstr>Adhesión del personal pasivo a convenio extraestatutario</vt:lpstr>
      <vt:lpstr>Indemnización de contratado administrativo</vt:lpstr>
      <vt:lpstr>Eliminación cesta navideña</vt:lpstr>
      <vt:lpstr>De mono a poli céntrica…..</vt:lpstr>
      <vt:lpstr>Reconocimiento médico en TRAGSA </vt:lpstr>
      <vt:lpstr>Replanteamiento  sujeto responsable EP</vt:lpstr>
      <vt:lpstr>Cosa juzgada en RCUD</vt:lpstr>
      <vt:lpstr>Denegación de prueba por Secretaria TSJ</vt:lpstr>
      <vt:lpstr>Indemnización para impatriado</vt:lpstr>
      <vt:lpstr>Garantía de indemnidad</vt:lpstr>
      <vt:lpstr>Imputación de pagos en indemnización mejorada</vt:lpstr>
      <vt:lpstr> Indemnización aplazada en DC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2014-05-25T14:34:19Z</dcterms:created>
  <dcterms:modified xsi:type="dcterms:W3CDTF">2015-09-25T10:42:27Z</dcterms:modified>
</cp:coreProperties>
</file>